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0"/>
  </p:notesMasterIdLst>
  <p:handoutMasterIdLst>
    <p:handoutMasterId r:id="rId21"/>
  </p:handoutMasterIdLst>
  <p:sldIdLst>
    <p:sldId id="257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 London" userId="0af3b47ff935502a" providerId="LiveId" clId="{C729C031-7610-432A-9331-DC2546E031EF}"/>
    <pc:docChg chg="modSld">
      <pc:chgData name="Jack London" userId="0af3b47ff935502a" providerId="LiveId" clId="{C729C031-7610-432A-9331-DC2546E031EF}" dt="2021-11-22T17:52:57.256" v="9" actId="113"/>
      <pc:docMkLst>
        <pc:docMk/>
      </pc:docMkLst>
      <pc:sldChg chg="modSp mod">
        <pc:chgData name="Jack London" userId="0af3b47ff935502a" providerId="LiveId" clId="{C729C031-7610-432A-9331-DC2546E031EF}" dt="2021-11-22T17:49:38.370" v="5" actId="113"/>
        <pc:sldMkLst>
          <pc:docMk/>
          <pc:sldMk cId="1773124885" sldId="263"/>
        </pc:sldMkLst>
        <pc:spChg chg="mod">
          <ac:chgData name="Jack London" userId="0af3b47ff935502a" providerId="LiveId" clId="{C729C031-7610-432A-9331-DC2546E031EF}" dt="2021-11-22T17:49:38.370" v="5" actId="113"/>
          <ac:spMkLst>
            <pc:docMk/>
            <pc:sldMk cId="1773124885" sldId="263"/>
            <ac:spMk id="3" creationId="{DFB58B25-1A00-4788-A165-B85035EC80A9}"/>
          </ac:spMkLst>
        </pc:spChg>
        <pc:spChg chg="mod">
          <ac:chgData name="Jack London" userId="0af3b47ff935502a" providerId="LiveId" clId="{C729C031-7610-432A-9331-DC2546E031EF}" dt="2021-11-22T17:49:26.049" v="4" actId="113"/>
          <ac:spMkLst>
            <pc:docMk/>
            <pc:sldMk cId="1773124885" sldId="263"/>
            <ac:spMk id="8" creationId="{01204FAD-28C5-4249-816B-DF8658AF0389}"/>
          </ac:spMkLst>
        </pc:spChg>
      </pc:sldChg>
      <pc:sldChg chg="modSp mod">
        <pc:chgData name="Jack London" userId="0af3b47ff935502a" providerId="LiveId" clId="{C729C031-7610-432A-9331-DC2546E031EF}" dt="2021-11-22T17:51:46.761" v="7" actId="113"/>
        <pc:sldMkLst>
          <pc:docMk/>
          <pc:sldMk cId="4107395627" sldId="265"/>
        </pc:sldMkLst>
        <pc:spChg chg="mod">
          <ac:chgData name="Jack London" userId="0af3b47ff935502a" providerId="LiveId" clId="{C729C031-7610-432A-9331-DC2546E031EF}" dt="2021-11-22T17:51:46.761" v="7" actId="113"/>
          <ac:spMkLst>
            <pc:docMk/>
            <pc:sldMk cId="4107395627" sldId="265"/>
            <ac:spMk id="3" creationId="{E9B70E20-C985-4D1C-B36F-C59E9EDBBF4C}"/>
          </ac:spMkLst>
        </pc:spChg>
      </pc:sldChg>
      <pc:sldChg chg="modSp mod">
        <pc:chgData name="Jack London" userId="0af3b47ff935502a" providerId="LiveId" clId="{C729C031-7610-432A-9331-DC2546E031EF}" dt="2021-11-22T17:52:35.817" v="8" actId="113"/>
        <pc:sldMkLst>
          <pc:docMk/>
          <pc:sldMk cId="1065014014" sldId="266"/>
        </pc:sldMkLst>
        <pc:spChg chg="mod">
          <ac:chgData name="Jack London" userId="0af3b47ff935502a" providerId="LiveId" clId="{C729C031-7610-432A-9331-DC2546E031EF}" dt="2021-11-22T17:52:35.817" v="8" actId="113"/>
          <ac:spMkLst>
            <pc:docMk/>
            <pc:sldMk cId="1065014014" sldId="266"/>
            <ac:spMk id="3" creationId="{19087E3A-682D-4A4D-9C4D-F84D8155BFD8}"/>
          </ac:spMkLst>
        </pc:spChg>
      </pc:sldChg>
      <pc:sldChg chg="modSp mod">
        <pc:chgData name="Jack London" userId="0af3b47ff935502a" providerId="LiveId" clId="{C729C031-7610-432A-9331-DC2546E031EF}" dt="2021-11-22T17:52:57.256" v="9" actId="113"/>
        <pc:sldMkLst>
          <pc:docMk/>
          <pc:sldMk cId="2031700525" sldId="269"/>
        </pc:sldMkLst>
        <pc:spChg chg="mod">
          <ac:chgData name="Jack London" userId="0af3b47ff935502a" providerId="LiveId" clId="{C729C031-7610-432A-9331-DC2546E031EF}" dt="2021-11-22T17:52:57.256" v="9" actId="113"/>
          <ac:spMkLst>
            <pc:docMk/>
            <pc:sldMk cId="2031700525" sldId="269"/>
            <ac:spMk id="3" creationId="{40382795-913B-43ED-9147-B8A518DB3632}"/>
          </ac:spMkLst>
        </pc:spChg>
      </pc:sldChg>
      <pc:sldChg chg="modSp mod">
        <pc:chgData name="Jack London" userId="0af3b47ff935502a" providerId="LiveId" clId="{C729C031-7610-432A-9331-DC2546E031EF}" dt="2021-11-22T17:47:06.032" v="0" actId="113"/>
        <pc:sldMkLst>
          <pc:docMk/>
          <pc:sldMk cId="1492416537" sldId="270"/>
        </pc:sldMkLst>
        <pc:spChg chg="mod">
          <ac:chgData name="Jack London" userId="0af3b47ff935502a" providerId="LiveId" clId="{C729C031-7610-432A-9331-DC2546E031EF}" dt="2021-11-22T17:47:06.032" v="0" actId="113"/>
          <ac:spMkLst>
            <pc:docMk/>
            <pc:sldMk cId="1492416537" sldId="270"/>
            <ac:spMk id="10" creationId="{999E0F47-61C9-4FE6-8447-74C14AD564EA}"/>
          </ac:spMkLst>
        </pc:spChg>
      </pc:sldChg>
      <pc:sldChg chg="modSp mod">
        <pc:chgData name="Jack London" userId="0af3b47ff935502a" providerId="LiveId" clId="{C729C031-7610-432A-9331-DC2546E031EF}" dt="2021-11-22T17:47:21.640" v="1" actId="113"/>
        <pc:sldMkLst>
          <pc:docMk/>
          <pc:sldMk cId="51255730" sldId="272"/>
        </pc:sldMkLst>
        <pc:spChg chg="mod">
          <ac:chgData name="Jack London" userId="0af3b47ff935502a" providerId="LiveId" clId="{C729C031-7610-432A-9331-DC2546E031EF}" dt="2021-11-22T17:47:21.640" v="1" actId="113"/>
          <ac:spMkLst>
            <pc:docMk/>
            <pc:sldMk cId="51255730" sldId="272"/>
            <ac:spMk id="3" creationId="{53DBEF31-E4F6-419B-9002-B676C59BE122}"/>
          </ac:spMkLst>
        </pc:spChg>
      </pc:sldChg>
      <pc:sldChg chg="modSp mod">
        <pc:chgData name="Jack London" userId="0af3b47ff935502a" providerId="LiveId" clId="{C729C031-7610-432A-9331-DC2546E031EF}" dt="2021-11-22T17:48:12.096" v="2" actId="113"/>
        <pc:sldMkLst>
          <pc:docMk/>
          <pc:sldMk cId="2707645042" sldId="276"/>
        </pc:sldMkLst>
        <pc:spChg chg="mod">
          <ac:chgData name="Jack London" userId="0af3b47ff935502a" providerId="LiveId" clId="{C729C031-7610-432A-9331-DC2546E031EF}" dt="2021-11-22T17:48:12.096" v="2" actId="113"/>
          <ac:spMkLst>
            <pc:docMk/>
            <pc:sldMk cId="2707645042" sldId="276"/>
            <ac:spMk id="2" creationId="{16A71260-8B33-4540-8F78-5EB190406DA5}"/>
          </ac:spMkLst>
        </pc:spChg>
      </pc:sldChg>
    </pc:docChg>
  </pc:docChgLst>
  <pc:docChgLst>
    <pc:chgData name="Jack London" userId="0af3b47ff935502a" providerId="LiveId" clId="{33534DCE-7D71-477C-93A6-D6B2998EB242}"/>
    <pc:docChg chg="modSld">
      <pc:chgData name="Jack London" userId="0af3b47ff935502a" providerId="LiveId" clId="{33534DCE-7D71-477C-93A6-D6B2998EB242}" dt="2021-11-24T16:21:15.396" v="1" actId="20577"/>
      <pc:docMkLst>
        <pc:docMk/>
      </pc:docMkLst>
      <pc:sldChg chg="modSp mod">
        <pc:chgData name="Jack London" userId="0af3b47ff935502a" providerId="LiveId" clId="{33534DCE-7D71-477C-93A6-D6B2998EB242}" dt="2021-11-24T16:21:15.396" v="1" actId="20577"/>
        <pc:sldMkLst>
          <pc:docMk/>
          <pc:sldMk cId="1773124885" sldId="263"/>
        </pc:sldMkLst>
        <pc:spChg chg="mod">
          <ac:chgData name="Jack London" userId="0af3b47ff935502a" providerId="LiveId" clId="{33534DCE-7D71-477C-93A6-D6B2998EB242}" dt="2021-11-24T16:21:15.396" v="1" actId="20577"/>
          <ac:spMkLst>
            <pc:docMk/>
            <pc:sldMk cId="1773124885" sldId="263"/>
            <ac:spMk id="3" creationId="{DFB58B25-1A00-4788-A165-B85035EC80A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5C320A-F5C8-4FD6-86FF-35D2EBF085B6}" type="datetime1">
              <a:rPr lang="ru-RU" smtClean="0"/>
              <a:t>20.12.2021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C702C7-E599-40D9-B30E-0392896973B5}" type="datetime1">
              <a:rPr lang="ru-RU" smtClean="0"/>
              <a:t>20.12.2021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Прямоугольник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Прямоугольник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 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6506E9A3-1561-45B7-908B-DACC52528ABB}" type="datetime1">
              <a:rPr lang="ru-RU" smtClean="0"/>
              <a:t>20.12.2021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92B999-6CB2-48D4-8AF6-3D1A5D13436B}" type="datetime1">
              <a:rPr lang="ru-RU" smtClean="0"/>
              <a:t>20.12.2021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2C98DB-1092-48C4-AD4E-BD3E9D2E2345}" type="datetime1">
              <a:rPr lang="ru-RU" smtClean="0"/>
              <a:t>20.12.2021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9C2F20-7994-4D1E-A01C-96ECBA4612EB}" type="datetime1">
              <a:rPr lang="ru-RU" smtClean="0"/>
              <a:t>20.12.2021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Прямоугольник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Прямоугольник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Прямоугольник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7B2CE4EA-3B49-4A00-ADF3-7C7272A626C1}" type="datetime1">
              <a:rPr lang="ru-RU" smtClean="0"/>
              <a:t>20.12.2021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16848F-27AD-43B9-904C-1CF05D24EB3C}" type="datetime1">
              <a:rPr lang="ru-RU" smtClean="0"/>
              <a:t>20.12.2021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090412-2DE5-405A-816E-F08FB54EB168}" type="datetime1">
              <a:rPr lang="ru-RU" smtClean="0"/>
              <a:t>20.12.2021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C2D7CB-4DC1-4BB7-BF00-4C36160857E0}" type="datetime1">
              <a:rPr lang="ru-RU" smtClean="0"/>
              <a:t>20.12.2021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60D38F-E364-4ED4-9BF4-D7F00FFBE76A}" type="datetime1">
              <a:rPr lang="ru-RU" smtClean="0"/>
              <a:t>20.12.2021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F183FEFD-AB08-4CB5-AE4D-2F6B12D8E3B0}" type="datetime1">
              <a:rPr lang="ru-RU" smtClean="0"/>
              <a:t>20.12.2021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EBEA1583-5CEF-4E36-A7FC-D34B7E954D76}" type="datetime1">
              <a:rPr lang="ru-RU" smtClean="0"/>
              <a:t>20.12.2021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Прямоугольник 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068A786-B8BF-4988-ACBA-DD9B5BC8D522}" type="datetime1">
              <a:rPr lang="ru-RU" smtClean="0"/>
              <a:t>20.12.2021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 rtlCol="0">
            <a:normAutofit fontScale="90000"/>
          </a:bodyPr>
          <a:lstStyle/>
          <a:p>
            <a:pPr algn="l"/>
            <a:r>
              <a:rPr lang="ru-RU" sz="5400" b="0" i="0" dirty="0">
                <a:solidFill>
                  <a:schemeClr val="tx1"/>
                </a:solidFill>
                <a:effectLst/>
                <a:latin typeface="StratosSkyeng"/>
              </a:rPr>
              <a:t>Теория графов</a:t>
            </a:r>
            <a:r>
              <a:rPr lang="ru-RU" sz="1000" b="0" i="0" dirty="0">
                <a:solidFill>
                  <a:schemeClr val="tx1"/>
                </a:solidFill>
                <a:effectLst/>
                <a:latin typeface="StratosSkyeng"/>
              </a:rPr>
              <a:t/>
            </a:r>
            <a:br>
              <a:rPr lang="ru-RU" sz="1000" b="0" i="0" dirty="0">
                <a:solidFill>
                  <a:schemeClr val="tx1"/>
                </a:solidFill>
                <a:effectLst/>
                <a:latin typeface="StratosSkyeng"/>
              </a:rPr>
            </a:br>
            <a:endParaRPr lang="ru-RU" sz="4000" b="0" i="0" dirty="0">
              <a:solidFill>
                <a:schemeClr val="tx1"/>
              </a:solidFill>
              <a:effectLst/>
              <a:latin typeface="StratosSkyeng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/>
          </a:bodyPr>
          <a:lstStyle/>
          <a:p>
            <a:pPr>
              <a:spcAft>
                <a:spcPts val="600"/>
              </a:spcAft>
            </a:pPr>
            <a:r>
              <a:rPr lang="ru-RU" sz="2000" b="0" i="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StratosSkyeng"/>
              </a:rPr>
              <a:t>Основные понятия и виды графов</a:t>
            </a:r>
          </a:p>
          <a:p>
            <a:pPr>
              <a:spcAft>
                <a:spcPts val="600"/>
              </a:spcAft>
            </a:pPr>
            <a:endParaRPr lang="ru-RU" sz="2000" b="0" i="0" dirty="0">
              <a:solidFill>
                <a:schemeClr val="bg2">
                  <a:lumMod val="60000"/>
                  <a:lumOff val="40000"/>
                </a:schemeClr>
              </a:solidFill>
              <a:effectLst/>
              <a:latin typeface="StratosSkyeng"/>
            </a:endParaRPr>
          </a:p>
          <a:p>
            <a:pPr rtl="0">
              <a:spcAft>
                <a:spcPts val="600"/>
              </a:spcAft>
            </a:pPr>
            <a:endParaRPr lang="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D5879A08-7E07-4B80-8467-DCB6D5BEB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20.12.2021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FEBD0D-6EBD-43E1-9325-85E09C3E7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961" y="788565"/>
            <a:ext cx="1724986" cy="1572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F8494B-EEFC-4297-AA57-16337E7D8735}"/>
              </a:ext>
            </a:extLst>
          </p:cNvPr>
          <p:cNvSpPr txBox="1"/>
          <p:nvPr/>
        </p:nvSpPr>
        <p:spPr>
          <a:xfrm>
            <a:off x="3148108" y="836369"/>
            <a:ext cx="76904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Граф называют </a:t>
            </a:r>
            <a:r>
              <a:rPr lang="ru-RU" b="1" dirty="0"/>
              <a:t>полным</a:t>
            </a:r>
            <a:r>
              <a:rPr lang="ru-RU" dirty="0"/>
              <a:t>, если он содержит все возможные для этого типа рёбра при неизменном множестве вершин. Так, в полном обыкновенном графе каждая пара различных вершин соединена ровно одним звеном.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4D39BB3-D6A0-4C5A-AF2B-EB738E1B3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961" y="2645375"/>
            <a:ext cx="1724986" cy="17871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9E0F47-61C9-4FE6-8447-74C14AD564EA}"/>
              </a:ext>
            </a:extLst>
          </p:cNvPr>
          <p:cNvSpPr txBox="1"/>
          <p:nvPr/>
        </p:nvSpPr>
        <p:spPr>
          <a:xfrm>
            <a:off x="3148107" y="2830933"/>
            <a:ext cx="76065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Граф называется </a:t>
            </a:r>
            <a:r>
              <a:rPr lang="ru-RU" b="1" dirty="0"/>
              <a:t>двудольным</a:t>
            </a:r>
            <a:r>
              <a:rPr lang="ru-RU" dirty="0"/>
              <a:t>, если множество его вершин можно разбить на два подмножества так, чтобы никакое ребро не соединяло вершины одного и того же подмножества.</a:t>
            </a:r>
          </a:p>
        </p:txBody>
      </p:sp>
    </p:spTree>
    <p:extLst>
      <p:ext uri="{BB962C8B-B14F-4D97-AF65-F5344CB8AC3E}">
        <p14:creationId xmlns:p14="http://schemas.microsoft.com/office/powerpoint/2010/main" val="1492416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252DB9-1920-4FBE-BB5F-65EE67A0F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Эйлеров граф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EE3C3F-38BD-42D2-AF40-4006AF40B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Эйлеров граф </a:t>
            </a:r>
            <a:r>
              <a:rPr lang="ru-RU" sz="2000" dirty="0"/>
              <a:t>отличен тем, что в нем можно обойти все вершины и при этом пройти одно ребро только один раз. В нём каждая вершина должна иметь только чётное число рёбер.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75C1C2-2A26-42F5-91E0-ECEED02C2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20.12.2021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423882-C8AD-4264-93B8-CDC13696C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223" y="3429000"/>
            <a:ext cx="4777554" cy="27091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5390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47557D-5AFB-4BB6-B5D2-F18EE09F5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Регулярный граф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DBEF31-E4F6-419B-9002-B676C59BE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b="1" dirty="0"/>
              <a:t>Регулярным графом </a:t>
            </a:r>
            <a:r>
              <a:rPr lang="ru-RU" sz="1600" dirty="0"/>
              <a:t>называется связный граф, все вершины которого имеют одинаковую степень k.</a:t>
            </a:r>
          </a:p>
          <a:p>
            <a:r>
              <a:rPr lang="ru-RU" sz="1600" dirty="0"/>
              <a:t>Число вершин регулярного графа k-й степени не может быть меньше k + 1. У регулярного графа нечётной степени может быть лишь </a:t>
            </a:r>
            <a:r>
              <a:rPr lang="ru-RU" sz="1600" b="1" dirty="0"/>
              <a:t>чётное</a:t>
            </a:r>
            <a:r>
              <a:rPr lang="ru-RU" sz="1600" dirty="0"/>
              <a:t> число вершин.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D2F9CB-DB29-46DE-BFE7-50EC6C3D1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20.12.2021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79BE50-10D3-4B36-BA16-80B21A55C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572" y="3657598"/>
            <a:ext cx="2820418" cy="1925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1C01A6-11F6-4F19-972A-E0CDE52C6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886" y="3657597"/>
            <a:ext cx="1713752" cy="1925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255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3873F-6357-48BB-A29B-68E75EE64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Гамильтонов граф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069CC4-4464-4565-B725-91DC9D49E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Гамильтоновым графом </a:t>
            </a:r>
            <a:r>
              <a:rPr lang="ru-RU" dirty="0"/>
              <a:t>называется граф, содержащий гамильтонов цикл.</a:t>
            </a:r>
          </a:p>
          <a:p>
            <a:r>
              <a:rPr lang="ru-RU" b="1" dirty="0"/>
              <a:t>Гамильтоновым циклом </a:t>
            </a:r>
            <a:r>
              <a:rPr lang="ru-RU" dirty="0"/>
              <a:t>называется простой цикл, который проходит через все вершины рассматриваемого графа.</a:t>
            </a:r>
          </a:p>
          <a:p>
            <a:r>
              <a:rPr lang="ru-RU" dirty="0"/>
              <a:t>Говоря проще, </a:t>
            </a:r>
            <a:r>
              <a:rPr lang="ru-RU" b="1" dirty="0"/>
              <a:t>гамильтонов граф </a:t>
            </a:r>
            <a:r>
              <a:rPr lang="ru-RU" dirty="0"/>
              <a:t>— это такой граф, в котором можно обойти все вершины, и каждая вершина при обходе повторяется лишь один раз.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7C4542-4291-46E4-9B22-30C7739BE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20.12.2021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E1A86E-AA8B-43AE-8E62-28B02287E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475" y="3890898"/>
            <a:ext cx="3141050" cy="21441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6071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7D8963-6F69-4182-9927-D78D5D026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Взвешенный граф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8684CE-8FDB-4834-BF89-304DE172F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dirty="0"/>
              <a:t>Взвешенным графом</a:t>
            </a:r>
            <a:r>
              <a:rPr lang="ru-RU" sz="1800" dirty="0"/>
              <a:t> называется граф, вершинам и/или ребрам которого присвоены «весы» — обычно некоторые числа. Пример взвешенного графа — транспортная сеть, в которой ребрам присвоены весы: они показывают стоимость перевозки груза по ребру и пропускные способности дуг.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A76099-18F9-4C96-9B29-7F51204E8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20.12.2021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C71D79-68AE-495D-838D-7D47F0F18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539" y="3601469"/>
            <a:ext cx="3112921" cy="2392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0645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25DE0-FCE5-4AE3-8651-A2F97789C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Графы-деревья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B23A08-DACF-4232-8A82-65AF2691A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Деревом</a:t>
            </a:r>
            <a:r>
              <a:rPr lang="ru-RU" dirty="0"/>
              <a:t> называется связный граф без циклов. Любые две вершины дерева соединены лишь одним маршрутом.</a:t>
            </a:r>
          </a:p>
          <a:p>
            <a:r>
              <a:rPr lang="ru-RU" dirty="0"/>
              <a:t>Число </a:t>
            </a:r>
            <a:r>
              <a:rPr lang="ru-RU" b="1" dirty="0"/>
              <a:t>q</a:t>
            </a:r>
            <a:r>
              <a:rPr lang="ru-RU" dirty="0"/>
              <a:t> ребер графа находится из соотношения </a:t>
            </a:r>
            <a:r>
              <a:rPr lang="ru-RU" b="1" dirty="0"/>
              <a:t>q = n - 1</a:t>
            </a:r>
            <a:r>
              <a:rPr lang="ru-RU" dirty="0"/>
              <a:t>, где n — число вершин дерева.</a:t>
            </a:r>
          </a:p>
          <a:p>
            <a:r>
              <a:rPr lang="ru-RU" dirty="0"/>
              <a:t>Приведенное соотношение выражает критическое значение числа рёбер дерева, так как, если мы присоединим к дереву ещё одно ребро — будет создан цикл. А если уберем одно ребро, то граф-дерево разделится на две компоненты. Граф, состоящий из компонент дерева, называется </a:t>
            </a:r>
            <a:r>
              <a:rPr lang="ru-RU" b="1" dirty="0"/>
              <a:t>лесом</a:t>
            </a:r>
            <a:r>
              <a:rPr lang="ru-RU" dirty="0"/>
              <a:t>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12B0F0-DE29-4E71-897C-630D6E8F6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20.12.2021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8339FC-CACB-482D-A120-1F3837142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665" y="4074794"/>
            <a:ext cx="2358670" cy="19602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737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A71260-8B33-4540-8F78-5EB190406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65421"/>
          </a:xfrm>
        </p:spPr>
        <p:txBody>
          <a:bodyPr>
            <a:normAutofit/>
          </a:bodyPr>
          <a:lstStyle/>
          <a:p>
            <a:r>
              <a:rPr lang="ru-RU" sz="2400" b="1" dirty="0"/>
              <a:t>Легендарная математическая задача о 7 мостах Кёнигсберга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825056-D2F6-4645-B3F3-7E7D98B93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3429000"/>
            <a:ext cx="10058400" cy="2523744"/>
          </a:xfrm>
        </p:spPr>
        <p:txBody>
          <a:bodyPr>
            <a:normAutofit/>
          </a:bodyPr>
          <a:lstStyle/>
          <a:p>
            <a:r>
              <a:rPr lang="ru-RU" sz="2400" dirty="0"/>
              <a:t>Итак, по легенде один из жителей Кенигсберга спросил у своего товарища, </a:t>
            </a:r>
            <a:r>
              <a:rPr lang="ru-RU" sz="2400" b="1" i="1" dirty="0"/>
              <a:t>сможет ли он пройти во всем мостам, связывающим островки на реке </a:t>
            </a:r>
            <a:r>
              <a:rPr lang="ru-RU" sz="2400" b="1" i="1" dirty="0" err="1"/>
              <a:t>Преголь</a:t>
            </a:r>
            <a:r>
              <a:rPr lang="ru-RU" sz="2400" b="1" i="1" dirty="0"/>
              <a:t> и вернуться в ту же самую точку, побывав на каждом мосту ровно один раз?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15B3E3-5189-4536-B616-C2AC0AA4F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20.12.2021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878123-8617-47F8-AB5D-7A5C4FA51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537" y="1208015"/>
            <a:ext cx="4356925" cy="2015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7645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E517582-6228-476A-9C54-19E46E00F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85102"/>
            <a:ext cx="10058400" cy="3767641"/>
          </a:xfrm>
        </p:spPr>
        <p:txBody>
          <a:bodyPr>
            <a:normAutofit/>
          </a:bodyPr>
          <a:lstStyle/>
          <a:p>
            <a:r>
              <a:rPr lang="ru-RU" dirty="0"/>
              <a:t>Немного поэкспериментировав, Эйлер вывел </a:t>
            </a:r>
            <a:r>
              <a:rPr lang="ru-RU" b="1" dirty="0"/>
              <a:t>четыре основных правила</a:t>
            </a:r>
            <a:r>
              <a:rPr lang="ru-RU" dirty="0"/>
              <a:t> для решения таких задач:</a:t>
            </a:r>
          </a:p>
          <a:p>
            <a:r>
              <a:rPr lang="ru-RU" dirty="0"/>
              <a:t>1. Число нечетных вершин графа всегда чётно. Невозможно начертить граф, который имел бы нечетное число нечетных вершин. (можете попробовать на досуге).</a:t>
            </a:r>
          </a:p>
          <a:p>
            <a:r>
              <a:rPr lang="ru-RU" dirty="0"/>
              <a:t>2. Если у графа все вершины четные, то его можно начертить одним росчерком пера, причем неважно, где начинать.</a:t>
            </a:r>
          </a:p>
          <a:p>
            <a:r>
              <a:rPr lang="ru-RU" dirty="0"/>
              <a:t>3. Если у графа две нечетные вершины, то его можно начертить одним росчерком пера, но начинать надо в одной из нечетных вершин, а закончить в другой.</a:t>
            </a:r>
          </a:p>
          <a:p>
            <a:r>
              <a:rPr lang="ru-RU" dirty="0"/>
              <a:t>4. Граф с более чем двумя нечетными вершинами построить одним росчерком пера невозможно.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1BFAF2-2A44-4372-A28C-670B15B52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20.12.2021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42ED72-E879-4FCA-B471-3FD741F25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60574"/>
            <a:ext cx="2241391" cy="16425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08AB75-639B-4A8B-8828-0DC98F6918B2}"/>
              </a:ext>
            </a:extLst>
          </p:cNvPr>
          <p:cNvSpPr txBox="1"/>
          <p:nvPr/>
        </p:nvSpPr>
        <p:spPr>
          <a:xfrm>
            <a:off x="3308191" y="543183"/>
            <a:ext cx="781700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Решить на практике эту задачу никто из жителей не смог. Покорилась она лишь Эйлеру, в то время работавшему в Петербурге. Легендарный математик не только расставил все точки над i, но и разработал общий принцип решения таких задач.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01ABD8-D84E-46C6-866E-E06DE57EA21A}"/>
              </a:ext>
            </a:extLst>
          </p:cNvPr>
          <p:cNvSpPr txBox="1"/>
          <p:nvPr/>
        </p:nvSpPr>
        <p:spPr>
          <a:xfrm>
            <a:off x="3308191" y="1364143"/>
            <a:ext cx="78170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/>
              <a:t>Эйлер схематически изобразил структуру, которую образуют мосты и назвал её "графом". Точки на нём он назвал "вершинами", а соединяющие их линии - "ребрами".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EEB7D51-736A-416F-9F74-D0C533C50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371" y="4831533"/>
            <a:ext cx="4308446" cy="136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9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3AB2906-CAB3-494E-840E-13BA4990C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721453"/>
            <a:ext cx="10058400" cy="5231291"/>
          </a:xfrm>
        </p:spPr>
        <p:txBody>
          <a:bodyPr/>
          <a:lstStyle/>
          <a:p>
            <a:r>
              <a:rPr lang="ru-RU" i="1" dirty="0"/>
              <a:t>На нашем рисунке:</a:t>
            </a:r>
          </a:p>
          <a:p>
            <a:r>
              <a:rPr lang="ru-RU" dirty="0"/>
              <a:t>из 1-ой - выходит три ребра;</a:t>
            </a:r>
          </a:p>
          <a:p>
            <a:r>
              <a:rPr lang="ru-RU" dirty="0"/>
              <a:t>из 2-ой - пять ребер;</a:t>
            </a:r>
          </a:p>
          <a:p>
            <a:r>
              <a:rPr lang="ru-RU" dirty="0"/>
              <a:t>из 3-ой - три ребра;</a:t>
            </a:r>
          </a:p>
          <a:p>
            <a:r>
              <a:rPr lang="ru-RU" dirty="0"/>
              <a:t>из 4-ой - три ребра.</a:t>
            </a:r>
          </a:p>
          <a:p>
            <a:r>
              <a:rPr lang="ru-RU" dirty="0"/>
              <a:t>Все четыре вершины графа оказались "нечетными".</a:t>
            </a:r>
          </a:p>
          <a:p>
            <a:endParaRPr lang="ru-RU" dirty="0"/>
          </a:p>
          <a:p>
            <a:r>
              <a:rPr lang="ru-RU" sz="1800" b="1" dirty="0"/>
              <a:t>Задача о мостах Кёнигсберга решений не имеет, ведь в ней целых четыре нечетных вершины.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17248A-D645-4D0D-BDD0-9C7887336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20.12.2021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6684E9-EB08-4C43-8B3C-7211AE0E4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204" y="639157"/>
            <a:ext cx="3334078" cy="244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91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07F209-224A-405B-AD51-FC4890ABF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Теория графов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CEAD9A-452A-4E2C-B993-2146C0324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Теория графов </a:t>
            </a:r>
            <a:r>
              <a:rPr lang="ru-RU" sz="2000" dirty="0"/>
              <a:t>— обширный раздел дискретной математики, в котором системно изучают свойства графов.</a:t>
            </a:r>
          </a:p>
          <a:p>
            <a:r>
              <a:rPr lang="ru-RU" sz="2000" dirty="0"/>
              <a:t>Теория графов широко применяется в решении экономических и управленческих задач, в программировании, химии, конструировании и изучении электрических цепей, коммуникации, психологии, социологии, лингвистике и в других областях.</a:t>
            </a:r>
          </a:p>
          <a:p>
            <a:r>
              <a:rPr lang="ru-RU" sz="2000" b="1" dirty="0"/>
              <a:t>Для чего строят графы</a:t>
            </a:r>
            <a:r>
              <a:rPr lang="ru-RU" sz="2000" dirty="0"/>
              <a:t>: чтобы отобразить отношения на множествах. По сути, графы помогают визуально представить всяческие сложные взаимодействия: аэропорты и рейсы между ними, разные отделы в компании, молекулы в веществе.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8F9045-8B75-4141-8F58-5C80A5810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20.12.2021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37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FB58B25-1A00-4788-A165-B85035EC8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570451"/>
            <a:ext cx="10058400" cy="5382293"/>
          </a:xfrm>
        </p:spPr>
        <p:txBody>
          <a:bodyPr/>
          <a:lstStyle/>
          <a:p>
            <a:r>
              <a:rPr lang="ru-RU" dirty="0"/>
              <a:t>Пусть множество A = {a1, a2, ... </a:t>
            </a:r>
            <a:r>
              <a:rPr lang="ru-RU" dirty="0" err="1"/>
              <a:t>an</a:t>
            </a:r>
            <a:r>
              <a:rPr lang="ru-RU" dirty="0"/>
              <a:t>} — это множество людей, и каждый элемент отображен в виде точки. Множество B = {b1, b2, ... </a:t>
            </a:r>
            <a:r>
              <a:rPr lang="ru-RU" dirty="0" err="1"/>
              <a:t>bm</a:t>
            </a:r>
            <a:r>
              <a:rPr lang="ru-RU" dirty="0"/>
              <a:t>} — множество связок (прямых, дуг или отрезков).</a:t>
            </a:r>
          </a:p>
          <a:p>
            <a:r>
              <a:rPr lang="ru-RU" dirty="0"/>
              <a:t>На множестве A зададим отношение знакомства между людьми из этого множества. Строим граф из точек и связок. Связки будут связывать пары людей, знакомых между собой.</a:t>
            </a:r>
          </a:p>
          <a:p>
            <a:r>
              <a:rPr lang="ru-RU" dirty="0"/>
              <a:t>Число знакомых у одних людей может отличаться от числа знакомых у других людей, некоторые могут вовсе не быть знакомы (такие элементы будут точками, не соединёнными ни с какой другой). </a:t>
            </a:r>
            <a:r>
              <a:rPr lang="ru-RU" b="1" dirty="0"/>
              <a:t>Так получился граф: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Например, вопрос в задаче стоит так: можно ли из точки A добраться до точки E, если двигаться только по соединяющим </a:t>
            </a:r>
            <a:r>
              <a:rPr lang="ru-RU"/>
              <a:t>точки линиям? </a:t>
            </a:r>
            <a:r>
              <a:rPr lang="ru-RU" dirty="0"/>
              <a:t>Когда задача решена, мы получаем решение, верное для любого содержания, которое можно смоделировать в виде графа.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D7266C-C841-4D20-B1E0-6D8491A1F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20.12.2021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9E4149-B59E-4BB4-B1A0-AAA10C54B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520" y="2736326"/>
            <a:ext cx="2165831" cy="20621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204FAD-28C5-4249-816B-DF8658AF0389}"/>
              </a:ext>
            </a:extLst>
          </p:cNvPr>
          <p:cNvSpPr txBox="1"/>
          <p:nvPr/>
        </p:nvSpPr>
        <p:spPr>
          <a:xfrm>
            <a:off x="3660637" y="2585195"/>
            <a:ext cx="609742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В данном случае точки — это </a:t>
            </a:r>
            <a:r>
              <a:rPr lang="ru-RU" sz="1600" b="1" dirty="0"/>
              <a:t>вершины</a:t>
            </a:r>
            <a:r>
              <a:rPr lang="ru-RU" sz="1600" dirty="0"/>
              <a:t> графа, а связки — </a:t>
            </a:r>
            <a:r>
              <a:rPr lang="ru-RU" sz="1600" b="1" dirty="0"/>
              <a:t>рёбра</a:t>
            </a:r>
            <a:r>
              <a:rPr lang="ru-RU" sz="1600" dirty="0"/>
              <a:t> графа.</a:t>
            </a:r>
          </a:p>
          <a:p>
            <a:endParaRPr lang="ru-RU" sz="1600" dirty="0"/>
          </a:p>
          <a:p>
            <a:r>
              <a:rPr lang="ru-RU" sz="1600" dirty="0"/>
              <a:t>Теория графов не учитывает конкретную природу множеств A и B. Существует большое количество разных задач, при решении которых можно временно забыть о содержании множеств и их элементов. Эта специфика не отражается на ходе решения задачи.</a:t>
            </a:r>
          </a:p>
        </p:txBody>
      </p:sp>
    </p:spTree>
    <p:extLst>
      <p:ext uri="{BB962C8B-B14F-4D97-AF65-F5344CB8AC3E}">
        <p14:creationId xmlns:p14="http://schemas.microsoft.com/office/powerpoint/2010/main" val="1773124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A5274C5-1CBD-42C9-AC42-7D1E00C1D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025495"/>
            <a:ext cx="10058400" cy="4927249"/>
          </a:xfrm>
        </p:spPr>
        <p:txBody>
          <a:bodyPr>
            <a:normAutofit/>
          </a:bodyPr>
          <a:lstStyle/>
          <a:p>
            <a:r>
              <a:rPr lang="ru-RU" sz="2400" b="1" dirty="0"/>
              <a:t>Графом</a:t>
            </a:r>
            <a:r>
              <a:rPr lang="ru-RU" sz="2400" dirty="0"/>
              <a:t> называется система объектов произвольной природы (вершин) и связок (ребер), соединяющих некоторые пары этих объектов.</a:t>
            </a:r>
          </a:p>
          <a:p>
            <a:r>
              <a:rPr lang="ru-RU" sz="2400" dirty="0"/>
              <a:t>Широкое применение теории графов в компьютерных науках и информационных технологиях можно объяснить понятием </a:t>
            </a:r>
            <a:r>
              <a:rPr lang="ru-RU" sz="2400" b="1" dirty="0"/>
              <a:t>графа как структуры данных</a:t>
            </a:r>
            <a:r>
              <a:rPr lang="ru-RU" sz="2400" dirty="0"/>
              <a:t>. В компьютерных науках и информационных технологиях граф можно описать, как </a:t>
            </a:r>
            <a:r>
              <a:rPr lang="ru-RU" sz="2400" b="1" dirty="0"/>
              <a:t>нелинейную структуру данных</a:t>
            </a:r>
            <a:r>
              <a:rPr lang="ru-RU" sz="2400" dirty="0"/>
              <a:t>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2AA71B-839E-46B4-AEF4-22FDA5686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20.12.2021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85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4D4F94-E946-48D3-80C7-4A9B35F3F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понятия теории графов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B70E20-C985-4D1C-B36F-C59E9EDBB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Граф</a:t>
            </a:r>
            <a:r>
              <a:rPr lang="ru-RU" dirty="0"/>
              <a:t> — это геометрическая фигура, которая состоит из точек и линий, которые их соединяют. Точки называют </a:t>
            </a:r>
            <a:r>
              <a:rPr lang="ru-RU" b="1" dirty="0"/>
              <a:t>вершинами</a:t>
            </a:r>
            <a:r>
              <a:rPr lang="ru-RU" dirty="0"/>
              <a:t> графа, а линии — </a:t>
            </a:r>
            <a:r>
              <a:rPr lang="ru-RU" b="1" dirty="0"/>
              <a:t>ребрами</a:t>
            </a:r>
            <a:r>
              <a:rPr lang="ru-RU" dirty="0"/>
              <a:t>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26E661-3C74-4308-BAB8-5C8196D8C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20.12.2021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382F64-BB0C-462C-8CC6-9A6774E9A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514" y="2726002"/>
            <a:ext cx="3257725" cy="14059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D02801-8B94-41F2-9987-440648E69E38}"/>
              </a:ext>
            </a:extLst>
          </p:cNvPr>
          <p:cNvSpPr txBox="1"/>
          <p:nvPr/>
        </p:nvSpPr>
        <p:spPr>
          <a:xfrm>
            <a:off x="4757952" y="2711053"/>
            <a:ext cx="615053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/>
              <a:t>Два ребра называются </a:t>
            </a:r>
            <a:r>
              <a:rPr lang="ru-RU" sz="1400" b="1" dirty="0"/>
              <a:t>смежными</a:t>
            </a:r>
            <a:r>
              <a:rPr lang="ru-RU" sz="1400" dirty="0"/>
              <a:t>, если у них есть общая вершина.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/>
              <a:t>Два ребра называются </a:t>
            </a:r>
            <a:r>
              <a:rPr lang="ru-RU" sz="1400" b="1" dirty="0"/>
              <a:t>кратными</a:t>
            </a:r>
            <a:r>
              <a:rPr lang="ru-RU" sz="1400" dirty="0"/>
              <a:t>, если они соединяют одну и ту же пару вершин.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/>
              <a:t>Ребро называется </a:t>
            </a:r>
            <a:r>
              <a:rPr lang="ru-RU" sz="1400" b="1" dirty="0"/>
              <a:t>петлей</a:t>
            </a:r>
            <a:r>
              <a:rPr lang="ru-RU" sz="1400" dirty="0"/>
              <a:t>, если его концы совпадают.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b="1" dirty="0"/>
              <a:t>Степенью вершины</a:t>
            </a:r>
            <a:r>
              <a:rPr lang="ru-RU" sz="1400" dirty="0"/>
              <a:t> называют количество ребер, для которых она является концевой (при этом петли считают дважды).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/>
              <a:t>Вершина называется </a:t>
            </a:r>
            <a:r>
              <a:rPr lang="ru-RU" sz="1400" b="1" dirty="0"/>
              <a:t>изолированной</a:t>
            </a:r>
            <a:r>
              <a:rPr lang="ru-RU" sz="1400" dirty="0"/>
              <a:t>, если она не является концом ни для одного ребра.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/>
              <a:t>Вершина называется </a:t>
            </a:r>
            <a:r>
              <a:rPr lang="ru-RU" sz="1400" b="1" dirty="0"/>
              <a:t>висячей</a:t>
            </a:r>
            <a:r>
              <a:rPr lang="ru-RU" sz="1400" dirty="0"/>
              <a:t>, если из неё выходит ровно одно ребро.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/>
              <a:t>Граф без кратных ребер и петель называется </a:t>
            </a:r>
            <a:r>
              <a:rPr lang="ru-RU" sz="1400" b="1" dirty="0"/>
              <a:t>обыкновенным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7395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78305D-B15C-4B53-80B2-41F1CF512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Лемма о рукопожатиях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087E3A-682D-4A4D-9C4D-F84D8155B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/>
              <a:t>В любом графе сумма степеней всех вершин равна удвоенному числу ребер.</a:t>
            </a:r>
          </a:p>
          <a:p>
            <a:pPr algn="ctr"/>
            <a:r>
              <a:rPr lang="ru-RU" sz="2000" b="1" dirty="0"/>
              <a:t>Доказательство леммы о рукопожатиях</a:t>
            </a:r>
          </a:p>
          <a:p>
            <a:r>
              <a:rPr lang="ru-RU" sz="2000" dirty="0"/>
              <a:t>Если ребро соединяет две различные вершины графа, то при подсчете суммы степеней вершин мы учтем это ребро дважды.</a:t>
            </a:r>
          </a:p>
          <a:p>
            <a:r>
              <a:rPr lang="ru-RU" sz="2000" dirty="0"/>
              <a:t>Если же ребро является петлей — при подсчете суммы степеней вершин мы также учтем его дважды (по определению степени вершины).</a:t>
            </a:r>
          </a:p>
          <a:p>
            <a:r>
              <a:rPr lang="ru-RU" sz="2000" dirty="0"/>
              <a:t>Из леммы о рукопожатиях следует: </a:t>
            </a:r>
            <a:r>
              <a:rPr lang="ru-RU" sz="2000" b="1" dirty="0"/>
              <a:t>в любом графе число вершин нечетной степени — четно.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23B2B8-DE16-49D6-815C-A8274957B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20.12.2021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14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A281CC-0803-4AB1-8E79-3E1F8C1C4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66756"/>
          </a:xfrm>
        </p:spPr>
        <p:txBody>
          <a:bodyPr/>
          <a:lstStyle/>
          <a:p>
            <a:r>
              <a:rPr lang="ru-RU" dirty="0"/>
              <a:t>Путь и цепь в графе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905E07-6DB5-483C-A06A-C39946AC9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09349"/>
            <a:ext cx="10058400" cy="4714613"/>
          </a:xfrm>
        </p:spPr>
        <p:txBody>
          <a:bodyPr>
            <a:normAutofit/>
          </a:bodyPr>
          <a:lstStyle/>
          <a:p>
            <a:r>
              <a:rPr lang="ru-RU" sz="1400" b="1" dirty="0"/>
              <a:t>Путем</a:t>
            </a:r>
            <a:r>
              <a:rPr lang="ru-RU" sz="1400" dirty="0"/>
              <a:t> или </a:t>
            </a:r>
            <a:r>
              <a:rPr lang="ru-RU" sz="1400" b="1" dirty="0"/>
              <a:t>цепью</a:t>
            </a:r>
            <a:r>
              <a:rPr lang="ru-RU" sz="1400" dirty="0"/>
              <a:t> в графе называют конечную последовательность вершин, в которой каждая вершина (кроме последней) соединена со следующей в последовательности вершин ребром.</a:t>
            </a:r>
          </a:p>
          <a:p>
            <a:r>
              <a:rPr lang="ru-RU" sz="1400" dirty="0"/>
              <a:t>Циклом называют </a:t>
            </a:r>
            <a:r>
              <a:rPr lang="ru-RU" sz="1400" b="1" dirty="0"/>
              <a:t>путь</a:t>
            </a:r>
            <a:r>
              <a:rPr lang="ru-RU" sz="1400" dirty="0"/>
              <a:t>, в котором первая и последняя вершины совпадают.</a:t>
            </a:r>
          </a:p>
          <a:p>
            <a:r>
              <a:rPr lang="ru-RU" sz="1400" b="1" dirty="0"/>
              <a:t>Путь</a:t>
            </a:r>
            <a:r>
              <a:rPr lang="ru-RU" sz="1400" dirty="0"/>
              <a:t> или </a:t>
            </a:r>
            <a:r>
              <a:rPr lang="ru-RU" sz="1400" b="1" dirty="0"/>
              <a:t>цикл</a:t>
            </a:r>
            <a:r>
              <a:rPr lang="ru-RU" sz="1400" dirty="0"/>
              <a:t> называют </a:t>
            </a:r>
            <a:r>
              <a:rPr lang="ru-RU" sz="1400" b="1" dirty="0"/>
              <a:t>простым</a:t>
            </a:r>
            <a:r>
              <a:rPr lang="ru-RU" sz="1400" dirty="0"/>
              <a:t>, если ребра в нем не повторяются.</a:t>
            </a:r>
          </a:p>
          <a:p>
            <a:r>
              <a:rPr lang="ru-RU" sz="1400" dirty="0"/>
              <a:t>Если в графе любые две вершины соединены путем, то такой граф называется </a:t>
            </a:r>
            <a:r>
              <a:rPr lang="ru-RU" sz="1400" b="1" dirty="0"/>
              <a:t>связным</a:t>
            </a:r>
            <a:r>
              <a:rPr lang="ru-RU" sz="1400" dirty="0"/>
              <a:t>.</a:t>
            </a:r>
          </a:p>
          <a:p>
            <a:r>
              <a:rPr lang="ru-RU" sz="1400" dirty="0"/>
              <a:t>Можно рассмотреть такое подмножество вершин графа, что каждые две вершины этого подмножества соединены путем, а никакая другая вершина не соединена ни с какой вершиной этого подмножества.</a:t>
            </a:r>
          </a:p>
          <a:p>
            <a:r>
              <a:rPr lang="ru-RU" sz="1400" dirty="0"/>
              <a:t>Каждое такое подмножество, вместе со всеми ребрами исходного графа, соединяющими вершины этого подмножества, называется </a:t>
            </a:r>
            <a:r>
              <a:rPr lang="ru-RU" sz="1400" b="1" dirty="0"/>
              <a:t>компонентой связности</a:t>
            </a:r>
            <a:r>
              <a:rPr lang="ru-RU" sz="1400" dirty="0"/>
              <a:t>.</a:t>
            </a:r>
          </a:p>
          <a:p>
            <a:r>
              <a:rPr lang="ru-RU" sz="1400" dirty="0"/>
              <a:t>Один и тот же граф можно нарисовать разными способами. Вот, например, два изображения одного и того же графа, которые различаются кривизной: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3A043D-0E74-4317-B5D5-E20FBC6C5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20.12.2021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C035FF-5A3F-470D-959A-918583D83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293" y="4812312"/>
            <a:ext cx="3196206" cy="15675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7859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1EBE09-3E27-4D5F-928F-3C06F901A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00980"/>
          </a:xfrm>
        </p:spPr>
        <p:txBody>
          <a:bodyPr/>
          <a:lstStyle/>
          <a:p>
            <a:r>
              <a:rPr lang="ru-RU" dirty="0"/>
              <a:t>Виды графов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F751E4-ED8D-430E-A5DB-76D6E8E9A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84851"/>
            <a:ext cx="10058400" cy="4467893"/>
          </a:xfrm>
        </p:spPr>
        <p:txBody>
          <a:bodyPr/>
          <a:lstStyle/>
          <a:p>
            <a:r>
              <a:rPr lang="ru-RU" dirty="0"/>
              <a:t>Виды графов можно определять по тому, как их построили или по свойствам вершин или ребер.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C25414-8BDC-4289-B545-AB41817D8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20.12.2021</a:t>
            </a:fld>
            <a:endParaRPr lang="en-US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69241AD-1E28-4721-B197-5F92238EB170}"/>
              </a:ext>
            </a:extLst>
          </p:cNvPr>
          <p:cNvSpPr txBox="1">
            <a:spLocks/>
          </p:cNvSpPr>
          <p:nvPr/>
        </p:nvSpPr>
        <p:spPr>
          <a:xfrm>
            <a:off x="1066800" y="1700464"/>
            <a:ext cx="10058400" cy="900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z="2800" dirty="0"/>
              <a:t>Ориентированные и неориентированные графы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B67F7E-20F2-4334-9521-B101D36EF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600587"/>
            <a:ext cx="2155006" cy="1656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B6ACFC-2899-4308-8E4D-FD13E177EAF2}"/>
              </a:ext>
            </a:extLst>
          </p:cNvPr>
          <p:cNvSpPr txBox="1"/>
          <p:nvPr/>
        </p:nvSpPr>
        <p:spPr>
          <a:xfrm>
            <a:off x="3338817" y="2600587"/>
            <a:ext cx="77863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Графы, в которых все ребра являются звеньями, то есть порядок двух концов ребра графа не существенен, называются </a:t>
            </a:r>
            <a:r>
              <a:rPr lang="ru-RU" b="1" dirty="0"/>
              <a:t>неориентированными</a:t>
            </a:r>
            <a:r>
              <a:rPr lang="ru-RU" dirty="0"/>
              <a:t>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3874F00-A26C-4377-BC16-BF5DBCCB0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482406"/>
            <a:ext cx="2155006" cy="1926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79286C-518B-4BB4-995D-837915E81AF0}"/>
              </a:ext>
            </a:extLst>
          </p:cNvPr>
          <p:cNvSpPr txBox="1"/>
          <p:nvPr/>
        </p:nvSpPr>
        <p:spPr>
          <a:xfrm>
            <a:off x="3338816" y="4482210"/>
            <a:ext cx="77863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Графы, в которых все ребра являются дугами, то есть порядок двух концов ребра графа существенен, называются </a:t>
            </a:r>
            <a:r>
              <a:rPr lang="ru-RU" b="1" dirty="0"/>
              <a:t>ориентированными</a:t>
            </a:r>
            <a:r>
              <a:rPr lang="ru-RU" dirty="0"/>
              <a:t> графами или </a:t>
            </a:r>
            <a:r>
              <a:rPr lang="ru-RU" b="1" dirty="0"/>
              <a:t>орграфами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9252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06A865-28D9-430C-B5EA-CF25B02BF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58367"/>
          </a:xfrm>
        </p:spPr>
        <p:txBody>
          <a:bodyPr>
            <a:noAutofit/>
          </a:bodyPr>
          <a:lstStyle/>
          <a:p>
            <a:r>
              <a:rPr lang="ru-RU" sz="2400" dirty="0"/>
              <a:t>Графы с петлями, смешанные графы, пустые графы, </a:t>
            </a:r>
            <a:r>
              <a:rPr lang="ru-RU" sz="2400" dirty="0" err="1"/>
              <a:t>мультиграфы</a:t>
            </a:r>
            <a:r>
              <a:rPr lang="ru-RU" sz="2400" dirty="0"/>
              <a:t>, обыкновенные графы, полные графы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382795-913B-43ED-9147-B8A518DB3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18407"/>
            <a:ext cx="10058400" cy="4434337"/>
          </a:xfrm>
        </p:spPr>
        <p:txBody>
          <a:bodyPr/>
          <a:lstStyle/>
          <a:p>
            <a:r>
              <a:rPr lang="ru-RU" dirty="0"/>
              <a:t>Если граф содержит </a:t>
            </a:r>
            <a:r>
              <a:rPr lang="ru-RU" b="1" dirty="0"/>
              <a:t>петли</a:t>
            </a:r>
            <a:r>
              <a:rPr lang="ru-RU" dirty="0"/>
              <a:t> — это обстоятельство важно озвучивать и добавлять к основной характеристике графа уточнение «с петлями». Если граф не содержит петель, то добавляют «без петель».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CAB69E-5985-4E1C-8080-AFA15C978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20.12.2021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C3C75C-FE0D-4C9B-9404-10ED817DC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384112"/>
            <a:ext cx="1937604" cy="1734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9D5EC81-0B59-4FD9-8C68-9257C4C0B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4373927"/>
            <a:ext cx="1937605" cy="17668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4ED7D6-DC7B-4B48-8779-D9456C7CE68F}"/>
              </a:ext>
            </a:extLst>
          </p:cNvPr>
          <p:cNvSpPr txBox="1"/>
          <p:nvPr/>
        </p:nvSpPr>
        <p:spPr>
          <a:xfrm>
            <a:off x="3288483" y="2245612"/>
            <a:ext cx="31039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Смешанным</a:t>
            </a:r>
            <a:r>
              <a:rPr lang="ru-RU" dirty="0"/>
              <a:t> называют граф, в котором есть ребра хотя бы двух из упомянутых трех разновидностей (звенья, дуги, петли).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5716C9-C1FF-4D5C-B72A-C607E48EDFEA}"/>
              </a:ext>
            </a:extLst>
          </p:cNvPr>
          <p:cNvSpPr txBox="1"/>
          <p:nvPr/>
        </p:nvSpPr>
        <p:spPr>
          <a:xfrm>
            <a:off x="3288483" y="4361154"/>
            <a:ext cx="28075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Пустой</a:t>
            </a:r>
            <a:r>
              <a:rPr lang="ru-RU" dirty="0"/>
              <a:t> граф — это тот, что состоит только из голых вершин.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75F8432-E99B-4388-888C-0105DD63F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411" y="2384112"/>
            <a:ext cx="1902050" cy="1734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5B9A2B8-82F6-46F8-94BB-D24D140B21A7}"/>
              </a:ext>
            </a:extLst>
          </p:cNvPr>
          <p:cNvSpPr txBox="1"/>
          <p:nvPr/>
        </p:nvSpPr>
        <p:spPr>
          <a:xfrm>
            <a:off x="8491046" y="2245612"/>
            <a:ext cx="310392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/>
              <a:t>Мультиграфом</a:t>
            </a:r>
            <a:r>
              <a:rPr lang="ru-RU" dirty="0"/>
              <a:t> — такой граф, в котором пары вершин соединены более, чем одним ребром. То есть </a:t>
            </a:r>
            <a:r>
              <a:rPr lang="ru-RU" dirty="0" err="1"/>
              <a:t>есть</a:t>
            </a:r>
            <a:r>
              <a:rPr lang="ru-RU" dirty="0"/>
              <a:t> кратные рёбра, но нет петель.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AE40736-0259-4DE3-A70E-E3FAF3F963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8699" y="4373927"/>
            <a:ext cx="1869103" cy="1779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FE47711-F084-44EB-A109-E68F9DE5ABF4}"/>
              </a:ext>
            </a:extLst>
          </p:cNvPr>
          <p:cNvSpPr txBox="1"/>
          <p:nvPr/>
        </p:nvSpPr>
        <p:spPr>
          <a:xfrm>
            <a:off x="8491045" y="4373927"/>
            <a:ext cx="31039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Граф без дуг, то есть неориентированный, без петель и кратных ребер называется </a:t>
            </a:r>
            <a:r>
              <a:rPr lang="ru-RU" b="1" dirty="0"/>
              <a:t>обыкновенным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17005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89_TF78438558" id="{9E57F44F-DA93-4254-91DF-B1426C3EFFA1}" vid="{65451059-DDF1-4B5B-9523-2E5E6136842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{6D2461F7-C3C2-43FC-B582-C27200593020}tf78438558_win32</Template>
  <TotalTime>171</TotalTime>
  <Words>1519</Words>
  <Application>Microsoft Office PowerPoint</Application>
  <PresentationFormat>Widescreen</PresentationFormat>
  <Paragraphs>106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Century Gothic</vt:lpstr>
      <vt:lpstr>Courier New</vt:lpstr>
      <vt:lpstr>Garamond</vt:lpstr>
      <vt:lpstr>StratosSkyeng</vt:lpstr>
      <vt:lpstr>СавонVTI</vt:lpstr>
      <vt:lpstr>Теория графов </vt:lpstr>
      <vt:lpstr>Теория графов</vt:lpstr>
      <vt:lpstr>PowerPoint Presentation</vt:lpstr>
      <vt:lpstr>PowerPoint Presentation</vt:lpstr>
      <vt:lpstr>Основные понятия теории графов</vt:lpstr>
      <vt:lpstr>Лемма о рукопожатиях</vt:lpstr>
      <vt:lpstr>Путь и цепь в графе</vt:lpstr>
      <vt:lpstr>Виды графов</vt:lpstr>
      <vt:lpstr>Графы с петлями, смешанные графы, пустые графы, мультиграфы, обыкновенные графы, полные графы</vt:lpstr>
      <vt:lpstr>PowerPoint Presentation</vt:lpstr>
      <vt:lpstr>Эйлеров граф</vt:lpstr>
      <vt:lpstr>Регулярный граф</vt:lpstr>
      <vt:lpstr>Гамильтонов граф</vt:lpstr>
      <vt:lpstr>Взвешенный граф</vt:lpstr>
      <vt:lpstr>Графы-деревья</vt:lpstr>
      <vt:lpstr>Легендарная математическая задача о 7 мостах Кёнигсберга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Теория графов</dc:title>
  <dc:creator>Jack London</dc:creator>
  <cp:lastModifiedBy>Student</cp:lastModifiedBy>
  <cp:revision>3</cp:revision>
  <dcterms:created xsi:type="dcterms:W3CDTF">2021-11-22T16:04:47Z</dcterms:created>
  <dcterms:modified xsi:type="dcterms:W3CDTF">2021-12-20T06:30:16Z</dcterms:modified>
</cp:coreProperties>
</file>