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1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13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9153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74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8452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209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7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43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23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61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64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47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EEAEC-7424-4C28-B87B-3929A18026E8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D1D25CA-83E2-43B2-B43B-9C4326AE80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00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mind42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2903622"/>
            <a:ext cx="8915399" cy="922420"/>
          </a:xfrm>
        </p:spPr>
        <p:txBody>
          <a:bodyPr>
            <a:noAutofit/>
          </a:bodyPr>
          <a:lstStyle/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ECOLOGICAL PROBLEMS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06" y="483688"/>
            <a:ext cx="3834814" cy="2155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617" y="3969417"/>
            <a:ext cx="4000500" cy="20002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504738" y="6187237"/>
            <a:ext cx="2999874" cy="6065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</a:rPr>
              <a:t>F.L. Tabulova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895347" y="248654"/>
            <a:ext cx="2941720" cy="17165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</a:rPr>
              <a:t>Master-Class</a:t>
            </a:r>
          </a:p>
          <a:p>
            <a:pPr algn="ctr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US" sz="3200" b="1" i="1" baseline="300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3200" b="1" i="1" baseline="30000" dirty="0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</a:rPr>
              <a:t> form</a:t>
            </a:r>
          </a:p>
          <a:p>
            <a:pPr algn="ctr"/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</a:rPr>
              <a:t>15.02.2021</a:t>
            </a:r>
          </a:p>
        </p:txBody>
      </p:sp>
    </p:spTree>
    <p:extLst>
      <p:ext uri="{BB962C8B-B14F-4D97-AF65-F5344CB8AC3E}">
        <p14:creationId xmlns:p14="http://schemas.microsoft.com/office/powerpoint/2010/main" val="220416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128338"/>
            <a:ext cx="5195516" cy="5694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Self-assessment Card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960148" y="4507831"/>
            <a:ext cx="5691477" cy="218120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chemeClr val="accent1">
                    <a:lumMod val="75000"/>
                  </a:schemeClr>
                </a:solidFill>
              </a:rPr>
              <a:t>HOMEWORK:  </a:t>
            </a:r>
          </a:p>
          <a:p>
            <a:pPr algn="ctr"/>
            <a:endParaRPr lang="en-US" sz="24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to write an essay </a:t>
            </a:r>
            <a:r>
              <a:rPr lang="en-US" sz="2400" b="1" i="1" u="sng" dirty="0" smtClean="0">
                <a:solidFill>
                  <a:schemeClr val="accent1">
                    <a:lumMod val="75000"/>
                  </a:schemeClr>
                </a:solidFill>
              </a:rPr>
              <a:t>“Human Being and Nature”</a:t>
            </a:r>
            <a:endParaRPr lang="ru-RU" sz="2400" b="1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49" y="167070"/>
            <a:ext cx="2501716" cy="1674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2" y="4518472"/>
            <a:ext cx="3858781" cy="217056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933868"/>
              </p:ext>
            </p:extLst>
          </p:nvPr>
        </p:nvGraphicFramePr>
        <p:xfrm>
          <a:off x="1523999" y="697833"/>
          <a:ext cx="7170822" cy="3658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2190"/>
                <a:gridCol w="3288632"/>
              </a:tblGrid>
              <a:tr h="552284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At the lesson I was …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228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The results of my work …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228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The lesson seemed … to me.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2284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The information I`ve got is …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7876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 know the topical vocabulary …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7094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talk about types of ecological problems …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95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764" y="1394133"/>
            <a:ext cx="8604802" cy="5324719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38765" y="407504"/>
            <a:ext cx="8604802" cy="844826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</a:rPr>
              <a:t>Thank you for your attention!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18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28337"/>
            <a:ext cx="6992233" cy="6336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hat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 wonderful world we live in!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07" y="991352"/>
            <a:ext cx="4381235" cy="2826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706" y="3818021"/>
            <a:ext cx="5005136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8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5845396" cy="54870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Ecological Problems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4337" y="14695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b="1" dirty="0" smtClean="0">
                <a:solidFill>
                  <a:srgbClr val="000080"/>
                </a:solidFill>
                <a:latin typeface="Arial" panose="020B0604020202020204" pitchFamily="34" charset="0"/>
                <a:hlinkClick r:id="rId2"/>
              </a:rPr>
              <a:t>Mind42</a:t>
            </a:r>
            <a:r>
              <a:rPr lang="en-US" dirty="0">
                <a:solidFill>
                  <a:srgbClr val="000080"/>
                </a:solidFill>
                <a:latin typeface="Arial" panose="020B0604020202020204" pitchFamily="34" charset="0"/>
                <a:hlinkClick r:id="rId2"/>
              </a:rPr>
              <a:t>: </a:t>
            </a:r>
            <a:endParaRPr lang="en-US" b="0" i="0" u="none" strike="noStrike" dirty="0">
              <a:solidFill>
                <a:srgbClr val="000080"/>
              </a:solidFill>
              <a:effectLst/>
              <a:latin typeface="Arial" panose="020B0604020202020204" pitchFamily="34" charset="0"/>
              <a:hlinkClick r:id="rId2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/>
          <a:srcRect l="2665" b="3354"/>
          <a:stretch/>
        </p:blipFill>
        <p:spPr>
          <a:xfrm>
            <a:off x="2229853" y="1838873"/>
            <a:ext cx="8198518" cy="43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2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2232" y="272716"/>
            <a:ext cx="10579767" cy="162025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Mind-mapping</a:t>
            </a:r>
            <a:r>
              <a:rPr lang="en-US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(mind [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maɪnd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разум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умственные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br>
              <a:rPr lang="en-US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en-US" i="1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способности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 [</a:t>
            </a:r>
            <a:r>
              <a:rPr lang="en-US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mæp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74" y="2171876"/>
            <a:ext cx="3835316" cy="3273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856" y="399046"/>
            <a:ext cx="1493921" cy="1493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497" y="2446420"/>
            <a:ext cx="5923071" cy="27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0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4421" y="232612"/>
            <a:ext cx="9820192" cy="60157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Make up the list of ecological problems.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910137" y="2924175"/>
            <a:ext cx="2371725" cy="10096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ECOLOGICAL PROBLEMS</a:t>
            </a:r>
            <a:endParaRPr lang="ru-RU" sz="1100" b="1" dirty="0"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8358" y="1941095"/>
            <a:ext cx="2687051" cy="569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10137" y="1183606"/>
            <a:ext cx="2662989" cy="5133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38147" y="1726782"/>
            <a:ext cx="3304674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10653" y="4030077"/>
            <a:ext cx="2687051" cy="5935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4295" y="3861637"/>
            <a:ext cx="3312694" cy="5935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80021" y="5161047"/>
            <a:ext cx="3657600" cy="5694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>
            <a:endCxn id="4" idx="0"/>
          </p:cNvCxnSpPr>
          <p:nvPr/>
        </p:nvCxnSpPr>
        <p:spPr>
          <a:xfrm>
            <a:off x="6071937" y="1726782"/>
            <a:ext cx="24063" cy="1197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7" idx="2"/>
          </p:cNvCxnSpPr>
          <p:nvPr/>
        </p:nvCxnSpPr>
        <p:spPr>
          <a:xfrm flipH="1">
            <a:off x="7098632" y="2336382"/>
            <a:ext cx="2991852" cy="831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4" idx="5"/>
            <a:endCxn id="9" idx="1"/>
          </p:cNvCxnSpPr>
          <p:nvPr/>
        </p:nvCxnSpPr>
        <p:spPr>
          <a:xfrm>
            <a:off x="6934531" y="3785965"/>
            <a:ext cx="1559764" cy="3724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4" idx="4"/>
          </p:cNvCxnSpPr>
          <p:nvPr/>
        </p:nvCxnSpPr>
        <p:spPr>
          <a:xfrm>
            <a:off x="6096000" y="3933825"/>
            <a:ext cx="0" cy="1227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4" idx="3"/>
            <a:endCxn id="8" idx="3"/>
          </p:cNvCxnSpPr>
          <p:nvPr/>
        </p:nvCxnSpPr>
        <p:spPr>
          <a:xfrm flipH="1">
            <a:off x="3697704" y="3785965"/>
            <a:ext cx="1559764" cy="54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5" idx="3"/>
            <a:endCxn id="4" idx="1"/>
          </p:cNvCxnSpPr>
          <p:nvPr/>
        </p:nvCxnSpPr>
        <p:spPr>
          <a:xfrm>
            <a:off x="3585409" y="2225842"/>
            <a:ext cx="1672059" cy="8461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204" y="251792"/>
            <a:ext cx="1167626" cy="10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0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979" y="104275"/>
            <a:ext cx="9988634" cy="884841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Listening. </a:t>
            </a:r>
            <a:r>
              <a:rPr lang="en-US" sz="2200" b="1" i="1" dirty="0" smtClean="0">
                <a:solidFill>
                  <a:schemeClr val="accent1">
                    <a:lumMod val="75000"/>
                  </a:schemeClr>
                </a:solidFill>
              </a:rPr>
              <a:t>Listen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  <a:t>to the texts and match the statements with the speakers. There is one statement you do not </a:t>
            </a:r>
            <a:r>
              <a:rPr lang="en-US" sz="2200" b="1" i="1" dirty="0" smtClean="0">
                <a:solidFill>
                  <a:schemeClr val="accent1">
                    <a:lumMod val="75000"/>
                  </a:schemeClr>
                </a:solidFill>
              </a:rPr>
              <a:t>need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2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5221" y="2109536"/>
            <a:ext cx="939265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1. There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are a lot of them on the face of the Earth, and they are dangerous. </a:t>
            </a: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2. People are the cause and they can find a solution, too. </a:t>
            </a: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3. People's view on the ways of decreasing pollution. </a:t>
            </a: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4. Forest fires produce a lot of damage to nature. </a:t>
            </a: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5. Lack of plants can lead to a species extinction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6. Time for the mankind to save the Earth. </a:t>
            </a:r>
            <a:endParaRPr lang="en-US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</a:rPr>
              <a:t>7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. Let's do an experiment to see how this vehicle pollutes the environment.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698" y="505718"/>
            <a:ext cx="1538817" cy="927137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76647"/>
              </p:ext>
            </p:extLst>
          </p:nvPr>
        </p:nvGraphicFramePr>
        <p:xfrm>
          <a:off x="433134" y="1066800"/>
          <a:ext cx="983381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830"/>
                <a:gridCol w="1404830"/>
                <a:gridCol w="1404830"/>
                <a:gridCol w="1404830"/>
                <a:gridCol w="1404830"/>
                <a:gridCol w="1404830"/>
                <a:gridCol w="1404830"/>
              </a:tblGrid>
              <a:tr h="5386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Speaker 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Extra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speaker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Speaker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Speaker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Speaker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Speaker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Speaker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53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8133346" y="2740396"/>
            <a:ext cx="3961661" cy="17112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bamboo [</a:t>
            </a:r>
            <a:r>
              <a:rPr lang="en-US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bæm'bu</a:t>
            </a:r>
            <a:r>
              <a:rPr lang="en-US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ː] </a:t>
            </a:r>
            <a:r>
              <a:rPr lang="en-US" sz="1600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бамбук</a:t>
            </a:r>
            <a:endParaRPr lang="en-US" sz="16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decrease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US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ɪ'</a:t>
            </a:r>
            <a:r>
              <a:rPr lang="en-US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kri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ː</a:t>
            </a:r>
            <a:r>
              <a:rPr lang="en-US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- уменьшаться, убывать,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сокращаться</a:t>
            </a:r>
            <a:endParaRPr lang="en-US" sz="16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vehicle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['</a:t>
            </a:r>
            <a:r>
              <a:rPr lang="ru-RU" sz="1600" b="1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viːɪkl</a:t>
            </a:r>
            <a:r>
              <a:rPr lang="ru-RU" sz="16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транспортное 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средство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1600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автомобиль</a:t>
            </a:r>
            <a:endParaRPr lang="ru-RU" sz="16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6416" y="1610775"/>
            <a:ext cx="1143379" cy="9058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991" y="4633086"/>
            <a:ext cx="1844228" cy="12333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374" y="4633086"/>
            <a:ext cx="1666592" cy="10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63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958" y="120317"/>
            <a:ext cx="10758655" cy="561472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Reading. </a:t>
            </a:r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</a:rPr>
              <a:t>Fill </a:t>
            </a:r>
            <a:r>
              <a:rPr lang="en-US" sz="2700" b="1" i="1" dirty="0">
                <a:solidFill>
                  <a:schemeClr val="accent1">
                    <a:lumMod val="75000"/>
                  </a:schemeClr>
                </a:solidFill>
              </a:rPr>
              <a:t>in the gaps with the words given in the </a:t>
            </a:r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</a:rPr>
              <a:t>box.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7537" y="1524000"/>
            <a:ext cx="103230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	Heavy </a:t>
            </a:r>
            <a:r>
              <a:rPr lang="en-US" sz="2400" dirty="0"/>
              <a:t>rains have hit Angola this week. The rains have caused </a:t>
            </a:r>
            <a:r>
              <a:rPr lang="en-US" sz="2400" dirty="0" smtClean="0"/>
              <a:t>                           </a:t>
            </a:r>
          </a:p>
          <a:p>
            <a:r>
              <a:rPr lang="en-US" sz="2400" dirty="0" smtClean="0"/>
              <a:t>                                in many parts </a:t>
            </a:r>
            <a:r>
              <a:rPr lang="en-US" sz="2400" dirty="0"/>
              <a:t>of the country. Many people have died. Thousands have  </a:t>
            </a:r>
            <a:r>
              <a:rPr lang="en-US" sz="2400" dirty="0" smtClean="0"/>
              <a:t>                                their </a:t>
            </a:r>
            <a:r>
              <a:rPr lang="en-US" sz="2400" dirty="0"/>
              <a:t>houses. These rains are the worst Angola has experienced in the last twenty years. Thousands of people have been left </a:t>
            </a:r>
            <a:r>
              <a:rPr lang="en-US" sz="2400" dirty="0" smtClean="0"/>
              <a:t>                                 and many </a:t>
            </a:r>
            <a:r>
              <a:rPr lang="en-US" sz="2400" dirty="0"/>
              <a:t>animals have  </a:t>
            </a:r>
            <a:r>
              <a:rPr lang="en-US" sz="2400" dirty="0" smtClean="0"/>
              <a:t>                                      .</a:t>
            </a:r>
            <a:endParaRPr lang="en-US" sz="2400" dirty="0"/>
          </a:p>
          <a:p>
            <a:r>
              <a:rPr lang="en-US" sz="2400" dirty="0" smtClean="0"/>
              <a:t>                                          teams </a:t>
            </a:r>
            <a:r>
              <a:rPr lang="en-US" sz="2400" dirty="0"/>
              <a:t>have been trying to save as many people as they possibly can who still remain trapped in their homes. Many countries are now sending food, medicines and other </a:t>
            </a:r>
            <a:r>
              <a:rPr lang="en-US" sz="2400" dirty="0" smtClean="0"/>
              <a:t>                          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to </a:t>
            </a:r>
            <a:r>
              <a:rPr lang="en-US" sz="2400" dirty="0"/>
              <a:t>the area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049288"/>
              </p:ext>
            </p:extLst>
          </p:nvPr>
        </p:nvGraphicFramePr>
        <p:xfrm>
          <a:off x="1628275" y="802105"/>
          <a:ext cx="8261684" cy="449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1684"/>
              </a:tblGrid>
              <a:tr h="449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 rescue          homeless          supplies          floods          lost          drowned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83895" y="1965159"/>
            <a:ext cx="2534652" cy="288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72526" y="2334127"/>
            <a:ext cx="2614863" cy="288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58000" y="3056021"/>
            <a:ext cx="2646947" cy="272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53325" y="3449054"/>
            <a:ext cx="3144253" cy="2646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478505" y="3834103"/>
            <a:ext cx="2422358" cy="264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83895" y="4941009"/>
            <a:ext cx="2975810" cy="264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58000" y="5638802"/>
            <a:ext cx="4646613" cy="7302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</a:rPr>
              <a:t>drowned</a:t>
            </a:r>
            <a:r>
              <a:rPr lang="ru-RU" b="1" dirty="0">
                <a:solidFill>
                  <a:schemeClr val="tx1"/>
                </a:solidFill>
              </a:rPr>
              <a:t> [</a:t>
            </a:r>
            <a:r>
              <a:rPr lang="ru-RU" b="1" dirty="0" err="1">
                <a:solidFill>
                  <a:schemeClr val="tx1"/>
                </a:solidFill>
              </a:rPr>
              <a:t>draund</a:t>
            </a:r>
            <a:r>
              <a:rPr lang="ru-RU" b="1" dirty="0">
                <a:solidFill>
                  <a:schemeClr val="tx1"/>
                </a:solidFill>
              </a:rPr>
              <a:t>] </a:t>
            </a: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</a:rPr>
              <a:t>утонувший;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b="1" dirty="0" smtClean="0">
                <a:solidFill>
                  <a:schemeClr val="tx1"/>
                </a:solidFill>
              </a:rPr>
              <a:t>o trap </a:t>
            </a:r>
            <a:r>
              <a:rPr lang="en-US" b="1" dirty="0">
                <a:solidFill>
                  <a:schemeClr val="tx1"/>
                </a:solidFill>
              </a:rPr>
              <a:t>[</a:t>
            </a:r>
            <a:r>
              <a:rPr lang="en-US" b="1" dirty="0" err="1">
                <a:solidFill>
                  <a:schemeClr val="tx1"/>
                </a:solidFill>
              </a:rPr>
              <a:t>træp</a:t>
            </a:r>
            <a:r>
              <a:rPr lang="en-US" b="1" dirty="0" smtClean="0">
                <a:solidFill>
                  <a:schemeClr val="tx1"/>
                </a:solidFill>
              </a:rPr>
              <a:t>]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задержаться, застрять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74" y="5309652"/>
            <a:ext cx="2701131" cy="14281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3547" y="120317"/>
            <a:ext cx="1507715" cy="113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6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705" y="-1"/>
            <a:ext cx="10547684" cy="93044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Speaking.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700" b="1" u="sng" dirty="0" smtClean="0">
                <a:solidFill>
                  <a:schemeClr val="accent1">
                    <a:lumMod val="75000"/>
                  </a:schemeClr>
                </a:solidFill>
              </a:rPr>
              <a:t>Ex. 46, p. 136 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</a:rPr>
              <a:t>Say how the phenomena in both the columns can be connected  and comment on them.</a:t>
            </a:r>
            <a:endParaRPr lang="ru-RU" sz="27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71700"/>
              </p:ext>
            </p:extLst>
          </p:nvPr>
        </p:nvGraphicFramePr>
        <p:xfrm>
          <a:off x="834186" y="930444"/>
          <a:ext cx="11197393" cy="417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8714"/>
                <a:gridCol w="6038679"/>
              </a:tblGrid>
              <a:tr h="474217">
                <a:tc>
                  <a:txBody>
                    <a:bodyPr/>
                    <a:lstStyle/>
                    <a:p>
                      <a:r>
                        <a:rPr lang="en-US" b="0" i="0" u="none" dirty="0" smtClean="0">
                          <a:solidFill>
                            <a:schemeClr val="tx1"/>
                          </a:solidFill>
                        </a:rPr>
                        <a:t>1. global warming</a:t>
                      </a:r>
                      <a:endParaRPr lang="ru-RU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a) water shortages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4217">
                <a:tc>
                  <a:txBody>
                    <a:bodyPr/>
                    <a:lstStyle/>
                    <a:p>
                      <a:r>
                        <a:rPr lang="en-US" dirty="0" smtClean="0"/>
                        <a:t>2. earthquakes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b) climate change</a:t>
                      </a:r>
                      <a:endParaRPr lang="ru-RU" dirty="0"/>
                    </a:p>
                  </a:txBody>
                  <a:tcPr/>
                </a:tc>
              </a:tr>
              <a:tr h="666831">
                <a:tc>
                  <a:txBody>
                    <a:bodyPr/>
                    <a:lstStyle/>
                    <a:p>
                      <a:r>
                        <a:rPr lang="en-US" dirty="0" smtClean="0"/>
                        <a:t>3. destruction of forests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c) heat waves, intense rainstorms and floods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474217">
                <a:tc>
                  <a:txBody>
                    <a:bodyPr/>
                    <a:lstStyle/>
                    <a:p>
                      <a:r>
                        <a:rPr lang="en-US" dirty="0" smtClean="0"/>
                        <a:t>4. highly developed and booming economy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d) growing demand for energy</a:t>
                      </a:r>
                      <a:endParaRPr lang="ru-RU" dirty="0"/>
                    </a:p>
                  </a:txBody>
                  <a:tcPr/>
                </a:tc>
              </a:tr>
              <a:tr h="474217">
                <a:tc>
                  <a:txBody>
                    <a:bodyPr/>
                    <a:lstStyle/>
                    <a:p>
                      <a:r>
                        <a:rPr lang="en-US" dirty="0" smtClean="0"/>
                        <a:t>5. world population growth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e) land erosion</a:t>
                      </a:r>
                      <a:endParaRPr lang="ru-RU" dirty="0"/>
                    </a:p>
                  </a:txBody>
                  <a:tcPr/>
                </a:tc>
              </a:tr>
              <a:tr h="474217">
                <a:tc>
                  <a:txBody>
                    <a:bodyPr/>
                    <a:lstStyle/>
                    <a:p>
                      <a:r>
                        <a:rPr lang="en-US" dirty="0" smtClean="0"/>
                        <a:t>6. agricultural mismanagement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f) increasing production of carbon dioxide</a:t>
                      </a:r>
                      <a:endParaRPr lang="ru-RU" dirty="0"/>
                    </a:p>
                  </a:txBody>
                  <a:tcPr/>
                </a:tc>
              </a:tr>
              <a:tr h="666831">
                <a:tc>
                  <a:txBody>
                    <a:bodyPr/>
                    <a:lstStyle/>
                    <a:p>
                      <a:r>
                        <a:rPr lang="en-US" dirty="0" smtClean="0"/>
                        <a:t>7. development of new technologies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g) growing demand of comfort, electric devices, machines, etc.</a:t>
                      </a:r>
                      <a:endParaRPr lang="ru-RU" dirty="0"/>
                    </a:p>
                  </a:txBody>
                  <a:tcPr/>
                </a:tc>
              </a:tr>
              <a:tr h="474217">
                <a:tc>
                  <a:txBody>
                    <a:bodyPr/>
                    <a:lstStyle/>
                    <a:p>
                      <a:r>
                        <a:rPr lang="en-US" dirty="0" smtClean="0"/>
                        <a:t>8. consumer society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h) tsunamis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550696" y="5205664"/>
            <a:ext cx="8261684" cy="1540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carbon dioxide [</a:t>
            </a:r>
            <a:r>
              <a:rPr lang="en-US" b="1" dirty="0" err="1">
                <a:solidFill>
                  <a:schemeClr val="tx1"/>
                </a:solidFill>
              </a:rPr>
              <a:t>daɪ'ɔksaɪd</a:t>
            </a:r>
            <a:r>
              <a:rPr lang="en-US" b="1" dirty="0">
                <a:solidFill>
                  <a:schemeClr val="tx1"/>
                </a:solidFill>
              </a:rPr>
              <a:t>]   -     </a:t>
            </a:r>
            <a:r>
              <a:rPr lang="en-US" dirty="0" err="1">
                <a:solidFill>
                  <a:schemeClr val="tx1"/>
                </a:solidFill>
              </a:rPr>
              <a:t>углекислый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газ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land erosion [</a:t>
            </a:r>
            <a:r>
              <a:rPr lang="en-US" b="1" dirty="0" err="1">
                <a:solidFill>
                  <a:schemeClr val="tx1"/>
                </a:solidFill>
              </a:rPr>
              <a:t>ɪ'rəuʒ</a:t>
            </a:r>
            <a:r>
              <a:rPr lang="en-US" b="1" dirty="0">
                <a:solidFill>
                  <a:schemeClr val="tx1"/>
                </a:solidFill>
              </a:rPr>
              <a:t>(ə)n - </a:t>
            </a:r>
            <a:r>
              <a:rPr lang="en-US" dirty="0" err="1">
                <a:solidFill>
                  <a:schemeClr val="tx1"/>
                </a:solidFill>
              </a:rPr>
              <a:t>эрозия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почвы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размыв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ru-RU" dirty="0">
                <a:solidFill>
                  <a:schemeClr val="tx1"/>
                </a:solidFill>
              </a:rPr>
              <a:t>выветривание грунта</a:t>
            </a:r>
          </a:p>
          <a:p>
            <a:r>
              <a:rPr lang="en-US" b="1" dirty="0">
                <a:solidFill>
                  <a:schemeClr val="tx1"/>
                </a:solidFill>
              </a:rPr>
              <a:t>agricultural mismanagement</a:t>
            </a:r>
            <a:r>
              <a:rPr lang="en-US" dirty="0">
                <a:solidFill>
                  <a:schemeClr val="tx1"/>
                </a:solidFill>
              </a:rPr>
              <a:t> [ˌ</a:t>
            </a:r>
            <a:r>
              <a:rPr lang="en-US" dirty="0" err="1">
                <a:solidFill>
                  <a:schemeClr val="tx1"/>
                </a:solidFill>
              </a:rPr>
              <a:t>mɪs'mænɪʤmənt</a:t>
            </a:r>
            <a:r>
              <a:rPr lang="en-US" dirty="0">
                <a:solidFill>
                  <a:schemeClr val="tx1"/>
                </a:solidFill>
              </a:rPr>
              <a:t>] </a:t>
            </a:r>
            <a:r>
              <a:rPr lang="en-US" dirty="0" err="1">
                <a:solidFill>
                  <a:schemeClr val="tx1"/>
                </a:solidFill>
              </a:rPr>
              <a:t>плохое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управление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boom [</a:t>
            </a:r>
            <a:r>
              <a:rPr lang="en-US" b="1" dirty="0" err="1">
                <a:solidFill>
                  <a:schemeClr val="tx1"/>
                </a:solidFill>
              </a:rPr>
              <a:t>buːm</a:t>
            </a:r>
            <a:r>
              <a:rPr lang="en-US" b="1" dirty="0">
                <a:solidFill>
                  <a:schemeClr val="tx1"/>
                </a:solidFill>
              </a:rPr>
              <a:t>] – </a:t>
            </a:r>
            <a:r>
              <a:rPr lang="ru-RU" dirty="0">
                <a:solidFill>
                  <a:schemeClr val="tx1"/>
                </a:solidFill>
              </a:rPr>
              <a:t>процветать</a:t>
            </a:r>
          </a:p>
          <a:p>
            <a:r>
              <a:rPr lang="en-US" b="1" dirty="0">
                <a:solidFill>
                  <a:schemeClr val="tx1"/>
                </a:solidFill>
              </a:rPr>
              <a:t>consumer society [</a:t>
            </a:r>
            <a:r>
              <a:rPr lang="en-US" b="1" dirty="0" err="1">
                <a:solidFill>
                  <a:schemeClr val="tx1"/>
                </a:solidFill>
              </a:rPr>
              <a:t>kən'sjuːmə</a:t>
            </a:r>
            <a:r>
              <a:rPr lang="en-US" b="1" dirty="0">
                <a:solidFill>
                  <a:schemeClr val="tx1"/>
                </a:solidFill>
              </a:rPr>
              <a:t>] -  </a:t>
            </a:r>
            <a:r>
              <a:rPr lang="ru-RU" dirty="0">
                <a:solidFill>
                  <a:schemeClr val="tx1"/>
                </a:solidFill>
              </a:rPr>
              <a:t>потребитель</a:t>
            </a: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ru-RU" dirty="0">
                <a:solidFill>
                  <a:schemeClr val="tx1"/>
                </a:solidFill>
              </a:rPr>
              <a:t>кое общество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62" y="5350041"/>
            <a:ext cx="1954486" cy="12994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668" y="569494"/>
            <a:ext cx="2019423" cy="133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3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160422"/>
            <a:ext cx="5123328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Situations for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discussion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1053" y="729916"/>
            <a:ext cx="5831306" cy="6497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>
                <a:solidFill>
                  <a:schemeClr val="tx1"/>
                </a:solidFill>
              </a:rPr>
              <a:t>a) </a:t>
            </a:r>
            <a:r>
              <a:rPr lang="en-US" sz="2400" b="1" i="1" u="sng" dirty="0">
                <a:solidFill>
                  <a:schemeClr val="tx1"/>
                </a:solidFill>
              </a:rPr>
              <a:t>What can we do to reduce traffic  in our town?</a:t>
            </a:r>
            <a:endParaRPr lang="ru-RU" sz="2400" b="1" i="1" u="sng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81011" y="729916"/>
            <a:ext cx="5622757" cy="6497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u="sng" dirty="0">
                <a:solidFill>
                  <a:schemeClr val="tx1"/>
                </a:solidFill>
              </a:rPr>
              <a:t>b) What are we going to do with all this litter?</a:t>
            </a:r>
            <a:endParaRPr lang="ru-RU" b="1" i="1" u="sng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51" y="1572127"/>
            <a:ext cx="3160492" cy="21656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947" y="1491916"/>
            <a:ext cx="3252538" cy="216835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814138" y="3858127"/>
            <a:ext cx="4668252" cy="26950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ban </a:t>
            </a:r>
            <a:r>
              <a:rPr lang="en-US" dirty="0">
                <a:solidFill>
                  <a:schemeClr val="tx1"/>
                </a:solidFill>
              </a:rPr>
              <a:t>cars from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- to pay </a:t>
            </a:r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 smtClean="0">
                <a:solidFill>
                  <a:schemeClr val="tx1"/>
                </a:solidFill>
              </a:rPr>
              <a:t>tax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- car </a:t>
            </a:r>
            <a:r>
              <a:rPr lang="en-US" dirty="0">
                <a:solidFill>
                  <a:schemeClr val="tx1"/>
                </a:solidFill>
              </a:rPr>
              <a:t>parks </a:t>
            </a:r>
            <a:r>
              <a:rPr lang="en-US" dirty="0" smtClean="0">
                <a:solidFill>
                  <a:schemeClr val="tx1"/>
                </a:solidFill>
              </a:rPr>
              <a:t>outside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improve </a:t>
            </a:r>
            <a:r>
              <a:rPr lang="en-US" dirty="0">
                <a:solidFill>
                  <a:schemeClr val="tx1"/>
                </a:solidFill>
              </a:rPr>
              <a:t>public </a:t>
            </a:r>
            <a:r>
              <a:rPr lang="en-US" dirty="0" smtClean="0">
                <a:solidFill>
                  <a:schemeClr val="tx1"/>
                </a:solidFill>
              </a:rPr>
              <a:t>transport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- costs money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use </a:t>
            </a:r>
            <a:r>
              <a:rPr lang="en-US" dirty="0">
                <a:solidFill>
                  <a:schemeClr val="tx1"/>
                </a:solidFill>
              </a:rPr>
              <a:t>buses, trams or </a:t>
            </a:r>
            <a:r>
              <a:rPr lang="en-US" dirty="0" smtClean="0">
                <a:solidFill>
                  <a:schemeClr val="tx1"/>
                </a:solidFill>
              </a:rPr>
              <a:t>trains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o leave </a:t>
            </a:r>
            <a:r>
              <a:rPr lang="en-US" dirty="0">
                <a:solidFill>
                  <a:schemeClr val="tx1"/>
                </a:solidFill>
              </a:rPr>
              <a:t>their cars outside the city.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four </a:t>
            </a:r>
            <a:r>
              <a:rPr lang="en-US" dirty="0">
                <a:solidFill>
                  <a:schemeClr val="tx1"/>
                </a:solidFill>
              </a:rPr>
              <a:t>people </a:t>
            </a:r>
            <a:r>
              <a:rPr lang="en-US" dirty="0" smtClean="0">
                <a:solidFill>
                  <a:schemeClr val="tx1"/>
                </a:solidFill>
              </a:rPr>
              <a:t> in four cars /  </a:t>
            </a:r>
            <a:r>
              <a:rPr lang="en-US" dirty="0">
                <a:solidFill>
                  <a:schemeClr val="tx1"/>
                </a:solidFill>
              </a:rPr>
              <a:t>one car with four people</a:t>
            </a:r>
          </a:p>
          <a:p>
            <a:pPr marL="285750" indent="-285750" algn="ctr">
              <a:buFontTx/>
              <a:buChar char="-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25916" y="3978442"/>
            <a:ext cx="5277852" cy="26950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fine </a:t>
            </a:r>
            <a:r>
              <a:rPr lang="en-US" dirty="0">
                <a:solidFill>
                  <a:schemeClr val="tx1"/>
                </a:solidFill>
              </a:rPr>
              <a:t>people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clean-up activities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recycling centers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tx1"/>
                </a:solidFill>
              </a:rPr>
              <a:t>biodegradable </a:t>
            </a:r>
            <a:r>
              <a:rPr lang="en-US" dirty="0">
                <a:solidFill>
                  <a:schemeClr val="tx1"/>
                </a:solidFill>
              </a:rPr>
              <a:t>[ˌ</a:t>
            </a:r>
            <a:r>
              <a:rPr lang="en-US" dirty="0" err="1">
                <a:solidFill>
                  <a:schemeClr val="tx1"/>
                </a:solidFill>
              </a:rPr>
              <a:t>baɪəudɪ'greɪdəbəl</a:t>
            </a:r>
            <a:r>
              <a:rPr lang="en-US" dirty="0">
                <a:solidFill>
                  <a:schemeClr val="tx1"/>
                </a:solidFill>
              </a:rPr>
              <a:t>] (</a:t>
            </a:r>
            <a:r>
              <a:rPr lang="en-US" dirty="0" err="1">
                <a:solidFill>
                  <a:schemeClr val="tx1"/>
                </a:solidFill>
              </a:rPr>
              <a:t>разлагаемый</a:t>
            </a:r>
            <a:r>
              <a:rPr lang="en-US" dirty="0">
                <a:solidFill>
                  <a:schemeClr val="tx1"/>
                </a:solidFill>
              </a:rPr>
              <a:t>)   </a:t>
            </a:r>
            <a:r>
              <a:rPr lang="en-US" dirty="0" smtClean="0">
                <a:solidFill>
                  <a:schemeClr val="tx1"/>
                </a:solidFill>
              </a:rPr>
              <a:t>packaging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- have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pay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- keep the parks </a:t>
            </a:r>
            <a:r>
              <a:rPr lang="en-US" dirty="0">
                <a:solidFill>
                  <a:schemeClr val="tx1"/>
                </a:solidFill>
              </a:rPr>
              <a:t>clean and </a:t>
            </a:r>
            <a:r>
              <a:rPr lang="en-US" dirty="0" smtClean="0">
                <a:solidFill>
                  <a:schemeClr val="tx1"/>
                </a:solidFill>
              </a:rPr>
              <a:t>tidy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-  </a:t>
            </a:r>
            <a:r>
              <a:rPr lang="en-US" dirty="0">
                <a:solidFill>
                  <a:schemeClr val="tx1"/>
                </a:solidFill>
              </a:rPr>
              <a:t>reduce the household </a:t>
            </a:r>
            <a:r>
              <a:rPr lang="en-US" dirty="0" smtClean="0">
                <a:solidFill>
                  <a:schemeClr val="tx1"/>
                </a:solidFill>
              </a:rPr>
              <a:t>rubbish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1310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969</TotalTime>
  <Words>567</Words>
  <Application>Microsoft Office PowerPoint</Application>
  <PresentationFormat>Широкоэкранный</PresentationFormat>
  <Paragraphs>101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Легкий дым</vt:lpstr>
      <vt:lpstr>ECOLOGICAL PROBLEMS</vt:lpstr>
      <vt:lpstr>What a wonderful world we live in! </vt:lpstr>
      <vt:lpstr>Ecological Problems</vt:lpstr>
      <vt:lpstr>             Mind-mapping (mind [maɪnd] -разум; умственные                                                способности; map [mæp] карта) </vt:lpstr>
      <vt:lpstr>Make up the list of ecological problems. </vt:lpstr>
      <vt:lpstr>Listening. Listen to the texts and match the statements with the speakers. There is one statement you do not need  </vt:lpstr>
      <vt:lpstr>Reading.  Fill in the gaps with the words given in the box.</vt:lpstr>
      <vt:lpstr>Speaking.  Ex. 46, p. 136  Say how the phenomena in both the columns can be connected  and comment on them.</vt:lpstr>
      <vt:lpstr>Situations for discussion </vt:lpstr>
      <vt:lpstr>Self-assessment Card</vt:lpstr>
      <vt:lpstr>Thank you for your attention!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ECOLOGICAL PROBLEMS</dc:title>
  <dc:creator>Fatima Tabulova</dc:creator>
  <cp:lastModifiedBy>Fatima Tabulova</cp:lastModifiedBy>
  <cp:revision>44</cp:revision>
  <dcterms:created xsi:type="dcterms:W3CDTF">2021-02-10T18:48:27Z</dcterms:created>
  <dcterms:modified xsi:type="dcterms:W3CDTF">2021-02-25T17:06:39Z</dcterms:modified>
</cp:coreProperties>
</file>