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00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2D19-DC87-4991-AEF7-C388BFF4A2F4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D48CA-0657-497E-BE0B-F6CC3D66F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2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D48CA-0657-497E-BE0B-F6CC3D66F2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5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74D7A0-3E6E-48B2-85DD-B308D3E9BF3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52A6D8-3C2E-4C7F-B9C6-7F75ADD12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7175351" cy="1008112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1" algn="ctr"/>
            <a:r>
              <a:rPr lang="ru-RU" sz="3200" b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6216" y="548680"/>
            <a:ext cx="64315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r>
              <a:rPr lang="ru-RU" sz="3200" b="1" cap="all" spc="0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бобщающий урок  по теме</a:t>
            </a:r>
            <a:br>
              <a:rPr lang="ru-RU" sz="3200" b="1" cap="all" spc="0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cap="all" spc="0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«Гражданское общество и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правовое государство» </a:t>
            </a:r>
            <a:endParaRPr lang="ru-RU" sz="3200" b="1" cap="all" spc="0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8858" y="2967334"/>
            <a:ext cx="38315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«Гражданское общество и правовое государство -это две стороны одной медали»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endPara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И.Ильин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712968" cy="6126480"/>
          </a:xfrm>
        </p:spPr>
        <p:txBody>
          <a:bodyPr/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14.Что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такое гражданство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2000" i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Устойчивая </a:t>
            </a:r>
            <a:r>
              <a:rPr lang="ru-RU" sz="2000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связь человека и государства, выражающаяся в наличии взаимных прав, обязанностей и </a:t>
            </a:r>
            <a:r>
              <a:rPr lang="ru-RU" sz="2000" i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43608" y="2276872"/>
            <a:ext cx="2664296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Государство</a:t>
            </a:r>
            <a:endParaRPr lang="ru-RU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3801908" y="2878088"/>
            <a:ext cx="914400" cy="914400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788024" y="2924944"/>
            <a:ext cx="28803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Гражданское общество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869160"/>
            <a:ext cx="2592288" cy="12241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Гражданское общество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4869160"/>
            <a:ext cx="2664296" cy="12241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Правовое государство</a:t>
            </a:r>
            <a:endParaRPr lang="ru-RU" dirty="0"/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3026087" y="4332936"/>
            <a:ext cx="3168352" cy="581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устанавливает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10800000" flipV="1">
            <a:off x="2954079" y="5733256"/>
            <a:ext cx="3312368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управляет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66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Практическая часть урока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345016" cy="4914880"/>
          </a:xfrm>
        </p:spPr>
        <p:txBody>
          <a:bodyPr>
            <a:normAutofit fontScale="92500"/>
          </a:bodyPr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Задание №1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«Высокая ценность правового государства состоит в том, что оно стремится быть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гарантом…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 (1). Правовое государство есть форма ограничения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…(2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) правами и свободами человека. Поэтому…. 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(3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) прав человека по отношению к государству является его первичным, определяющим, системообразующим признаком. Цель правового государства — обеспечение границ свободы индивида, недопустимость нарушения поля свободы, 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очерченного…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(4). Предотвращая социальные катаклизмы и перевороты, правовое государство призвано обеспечивать в обществе</a:t>
            </a: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разумный….(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5). Поэтому для формирования правового государства большое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….(6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) имеет принцип связанности законодателя правами человека».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93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712968" cy="579382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(Проверочный тест). 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1-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  2-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  3-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   4-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 5-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  6-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7-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3412</a:t>
            </a: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  8-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135</a:t>
            </a:r>
            <a:r>
              <a:rPr lang="ru-RU" sz="3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 9-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213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Критерии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оценивания: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«5» - 0-1 ошибка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«4» - 2-3 ошибки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3» - 4-5 ошибок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8000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8000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8928992" cy="5793824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A7EA52">
                    <a:lumMod val="50000"/>
                  </a:srgbClr>
                </a:solidFill>
              </a:rPr>
              <a:t>Задание </a:t>
            </a:r>
            <a:r>
              <a:rPr lang="ru-RU" sz="2400" b="1" dirty="0" smtClean="0">
                <a:solidFill>
                  <a:srgbClr val="A7EA52">
                    <a:lumMod val="50000"/>
                  </a:srgbClr>
                </a:solidFill>
              </a:rPr>
              <a:t>№3. 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«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Можно ли утверждать, что  Российская Федерация является правовым государством, а российское общество  – гражданским». Чтобы ответить на этот вопрос нам надо обратиться к тексту документа, а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именно гл.1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и гл.2 ст.29,30;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гл.5,6,7,8.КРФ</a:t>
            </a:r>
            <a:endParaRPr lang="ru-RU" sz="2000" b="1" dirty="0" smtClean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Используя </a:t>
            </a:r>
            <a:r>
              <a:rPr lang="ru-RU" sz="2400" i="1" u="sng" dirty="0">
                <a:latin typeface="Times New Roman"/>
                <a:ea typeface="Calibri"/>
                <a:cs typeface="Times New Roman"/>
              </a:rPr>
              <a:t>Конституцию, выполните ряд заданий, работая в паре.</a:t>
            </a:r>
            <a:endParaRPr lang="ru-RU" sz="2000" i="1" u="sng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5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8856984" cy="6336704"/>
          </a:xfrm>
        </p:spPr>
        <p:txBody>
          <a:bodyPr/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Задание № 1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Назовите принцип, который лежит в основе данной конституционной нормы. Соблюдение этого принципа признается одним из признаков правового государства. </a:t>
            </a: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dirty="0">
                <a:latin typeface="Times New Roman"/>
                <a:ea typeface="Calibri"/>
                <a:cs typeface="Times New Roman"/>
              </a:rPr>
              <a:t>"</a:t>
            </a: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Государственная 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власть в Российской Федерации осуществляется на основе разделения на законодательную, исполнительную и судебную. Органы законодательной, исполнительной и судебной власти самостоятельны</a:t>
            </a: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”.</a:t>
            </a:r>
            <a:endParaRPr lang="ru-RU" sz="2000" i="1" dirty="0" smtClean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A7EA52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Задание </a:t>
            </a:r>
            <a:r>
              <a:rPr lang="ru-RU" sz="2400" b="1" dirty="0">
                <a:solidFill>
                  <a:srgbClr val="A7EA52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№ </a:t>
            </a:r>
            <a:r>
              <a:rPr lang="ru-RU" sz="2400" b="1" dirty="0" smtClean="0">
                <a:solidFill>
                  <a:srgbClr val="A7EA52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2000" b="1" dirty="0">
              <a:solidFill>
                <a:srgbClr val="A7EA52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Какие формы ограничения равенства прав и свобод человека и гражданина запрещены Конституцией РФ (глава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2)?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599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6264696"/>
          </a:xfrm>
        </p:spPr>
        <p:txBody>
          <a:bodyPr/>
          <a:lstStyle/>
          <a:p>
            <a:pPr marL="4572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A7EA52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Задание № </a:t>
            </a:r>
            <a:r>
              <a:rPr lang="ru-RU" sz="2400" b="1" dirty="0" smtClean="0">
                <a:solidFill>
                  <a:srgbClr val="A7EA52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3. 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Впишите пропущенное слово: “Российская Федерация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-Россия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есть демократическое Федеративное... государство с республиканской формой правления” (глава 1).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A7EA52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Задание № </a:t>
            </a:r>
            <a:r>
              <a:rPr lang="ru-RU" sz="2400" b="1" dirty="0" smtClean="0">
                <a:solidFill>
                  <a:srgbClr val="A7EA52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4.  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Используя Конституцию РФ,  заполните схему государственной власти РФ, назовите полномочия институтов государственной власти (глава 4, глава 5, глава 6, глава 7).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endParaRPr lang="ru-RU" sz="2400" b="1" dirty="0">
              <a:solidFill>
                <a:srgbClr val="A7EA52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endParaRPr lang="ru-RU" sz="2000" b="1" dirty="0">
              <a:solidFill>
                <a:srgbClr val="A7EA52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54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Домашнее задание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44824"/>
            <a:ext cx="8784976" cy="1584176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dirty="0">
                <a:latin typeface="Times New Roman"/>
                <a:ea typeface="Calibri"/>
                <a:cs typeface="Times New Roman"/>
              </a:rPr>
              <a:t>Написать эссе-сочинение по теме: </a:t>
            </a:r>
            <a:endParaRPr lang="ru-RU" sz="5900" b="1" dirty="0" smtClean="0">
              <a:latin typeface="Times New Roman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500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45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Гражданское общество и правовое государство -это две стороны одной </a:t>
            </a:r>
            <a:r>
              <a:rPr lang="ru-RU" sz="45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медали»</a:t>
            </a:r>
            <a:endParaRPr lang="ru-RU" sz="4500" b="1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sz="5100" b="1" dirty="0"/>
          </a:p>
        </p:txBody>
      </p:sp>
      <p:pic>
        <p:nvPicPr>
          <p:cNvPr id="4" name="Picture 2" descr="http://openclipart.org/image/800px/svg_to_png/30199/face-wi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600400" cy="3227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858090"/>
            <a:ext cx="3337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Franklin Gothic Book"/>
              </a:rPr>
              <a:t>Спасибо за работу на уроке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240703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1.Повторить </a:t>
            </a:r>
            <a:r>
              <a:rPr lang="ru-RU" sz="2800" dirty="0"/>
              <a:t>теоретический материал по теме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2.Рассмотреть </a:t>
            </a:r>
            <a:r>
              <a:rPr lang="ru-RU" sz="2800" dirty="0"/>
              <a:t>примеры заданий по теме в форме </a:t>
            </a:r>
            <a:r>
              <a:rPr lang="ru-RU" sz="2800" dirty="0" smtClean="0"/>
              <a:t>ОГЭ.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3</a:t>
            </a:r>
            <a:r>
              <a:rPr lang="ru-RU" sz="2800" dirty="0"/>
              <a:t>. </a:t>
            </a:r>
            <a:r>
              <a:rPr lang="ru-RU" sz="2800" dirty="0" smtClean="0"/>
              <a:t>Выяснить </a:t>
            </a:r>
            <a:r>
              <a:rPr lang="ru-RU" sz="2800" dirty="0"/>
              <a:t>уровень усвоенных знаний по теме.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86409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marL="45720" indent="0" algn="ctr">
              <a:buNone/>
            </a:pP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Цели урока: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02467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Повторим понятия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по разделу «Политическая сфера».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8784976" cy="41764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1. Что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 себя включает политическая система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4572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(Политическая система общества включает государство, партии, профсоюзы, организации и движения, преследующие определенные политические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цели.)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2. Дайте понятие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власти.</a:t>
            </a:r>
          </a:p>
          <a:p>
            <a:pPr marL="45720" indent="0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(Власть – это влияние на основе закона или традиции,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физическое воздействие, оказываемое на других людей в рамках закона или традиции)</a:t>
            </a:r>
          </a:p>
        </p:txBody>
      </p:sp>
    </p:spTree>
    <p:extLst>
      <p:ext uri="{BB962C8B-B14F-4D97-AF65-F5344CB8AC3E}">
        <p14:creationId xmlns:p14="http://schemas.microsoft.com/office/powerpoint/2010/main" val="7804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3. Что такое государство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4572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(Государство – в широком смысле, страна и политически организованный народ проживающий на данной территории, в узком организация верховной власти стоящей над обществом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Назовите признаки государства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1.Единство территории</a:t>
            </a:r>
          </a:p>
          <a:p>
            <a:pPr marL="4572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2.Публичная власть</a:t>
            </a:r>
          </a:p>
          <a:p>
            <a:pPr marL="4572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3.Суверенитет</a:t>
            </a:r>
          </a:p>
          <a:p>
            <a:pPr marL="4572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4.Законадательная деятельность</a:t>
            </a:r>
          </a:p>
          <a:p>
            <a:pPr marL="4572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5.Налоговые сборы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5.Дайте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понятие суверенитет.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(Суверенитет- независимость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во внешних и верховенство государственной власти во внутренних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делах).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640960" cy="6120680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6.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Дайте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понятие форма правления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(Формы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– организация власти, характеризуемая ее формальным источником).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7.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Назовите формы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правления (Заполняя схему).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91" y="2367081"/>
            <a:ext cx="29749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" y="5147298"/>
            <a:ext cx="2505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25733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683568" y="3429000"/>
            <a:ext cx="1944216" cy="1814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28184" y="3429000"/>
            <a:ext cx="201622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8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492" y="332656"/>
            <a:ext cx="8633048" cy="63727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8.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Дайте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понятие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политический режим.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</a:endParaRPr>
          </a:p>
          <a:p>
            <a:pPr marL="4572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Система методов осуществления государственной власти, соотношение официальных конституционных и правовых форм с реальной политической жизнью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9.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Назовите какие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существуют политические режимы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?</a:t>
            </a:r>
            <a:r>
              <a:rPr lang="ru-RU" sz="2400" b="1" dirty="0">
                <a:solidFill>
                  <a:srgbClr val="FF8021">
                    <a:lumMod val="50000"/>
                  </a:srgbClr>
                </a:solidFill>
              </a:rPr>
              <a:t> </a:t>
            </a:r>
            <a:r>
              <a:rPr lang="ru-RU" sz="2400" b="1" dirty="0">
                <a:solidFill>
                  <a:srgbClr val="FF8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(Заполняя схему).</a:t>
            </a:r>
          </a:p>
          <a:p>
            <a:pPr marL="45720" indent="0">
              <a:buNone/>
            </a:pP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75856" y="2780928"/>
            <a:ext cx="2880320" cy="1008112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Политические режимы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743538" y="3501008"/>
            <a:ext cx="1440160" cy="1224136"/>
          </a:xfrm>
          <a:prstGeom prst="straightConnector1">
            <a:avLst/>
          </a:prstGeom>
          <a:noFill/>
          <a:ln w="100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>
          <a:xfrm>
            <a:off x="4716016" y="3897052"/>
            <a:ext cx="0" cy="1656184"/>
          </a:xfrm>
          <a:prstGeom prst="straightConnector1">
            <a:avLst/>
          </a:prstGeom>
          <a:noFill/>
          <a:ln w="100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>
          <a:xfrm>
            <a:off x="6444208" y="3573016"/>
            <a:ext cx="1368152" cy="1440160"/>
          </a:xfrm>
          <a:prstGeom prst="straightConnector1">
            <a:avLst/>
          </a:prstGeom>
          <a:noFill/>
          <a:ln w="100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0" name="Овал 9"/>
          <p:cNvSpPr/>
          <p:nvPr/>
        </p:nvSpPr>
        <p:spPr>
          <a:xfrm>
            <a:off x="502602" y="4725144"/>
            <a:ext cx="2376264" cy="122413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Демократия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35896" y="5553236"/>
            <a:ext cx="2448272" cy="1152128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Тоталитаризм</a:t>
            </a:r>
          </a:p>
        </p:txBody>
      </p:sp>
      <p:sp>
        <p:nvSpPr>
          <p:cNvPr id="12" name="Овал 11"/>
          <p:cNvSpPr/>
          <p:nvPr/>
        </p:nvSpPr>
        <p:spPr>
          <a:xfrm>
            <a:off x="6588224" y="5013176"/>
            <a:ext cx="2448272" cy="122413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Авторитаризм</a:t>
            </a:r>
          </a:p>
        </p:txBody>
      </p:sp>
    </p:spTree>
    <p:extLst>
      <p:ext uri="{BB962C8B-B14F-4D97-AF65-F5344CB8AC3E}">
        <p14:creationId xmlns:p14="http://schemas.microsoft.com/office/powerpoint/2010/main" val="22046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10.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В  каком государстве демократический режим?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</a:endParaRPr>
          </a:p>
          <a:p>
            <a:pPr marL="4572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/>
              </a:rPr>
              <a:t>(Правовом)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11.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 Назовите признаки правового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государства. 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32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75252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58109"/>
            <a:ext cx="3384376" cy="372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33496"/>
            <a:ext cx="37052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5721816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FF8021">
                    <a:lumMod val="50000"/>
                  </a:srgbClr>
                </a:solidFill>
              </a:rPr>
              <a:t>12.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rgbClr val="FF8021">
                    <a:lumMod val="50000"/>
                  </a:srgbClr>
                </a:solidFill>
                <a:latin typeface="Times New Roman"/>
                <a:ea typeface="Calibri"/>
              </a:rPr>
              <a:t>Что составляет основу правового государства?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</a:rPr>
              <a:t>(гражданское общество)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i="1" dirty="0">
                <a:solidFill>
                  <a:srgbClr val="FF8021">
                    <a:lumMod val="50000"/>
                  </a:srgbClr>
                </a:solidFill>
                <a:latin typeface="Times New Roman"/>
              </a:rPr>
              <a:t>13.</a:t>
            </a:r>
            <a:r>
              <a:rPr lang="ru-RU" sz="2400" b="1" dirty="0">
                <a:solidFill>
                  <a:srgbClr val="FF8021">
                    <a:lumMod val="50000"/>
                  </a:srgbClr>
                </a:solidFill>
                <a:latin typeface="Times New Roman"/>
                <a:ea typeface="Calibri"/>
              </a:rPr>
              <a:t> Дайте </a:t>
            </a:r>
            <a:r>
              <a:rPr lang="ru-RU" sz="2400" b="1">
                <a:solidFill>
                  <a:srgbClr val="FF8021">
                    <a:lumMod val="50000"/>
                  </a:srgbClr>
                </a:solidFill>
                <a:latin typeface="Times New Roman"/>
                <a:ea typeface="Calibri"/>
              </a:rPr>
              <a:t>понятие </a:t>
            </a:r>
            <a:r>
              <a:rPr lang="ru-RU" sz="2400" b="1" smtClean="0">
                <a:solidFill>
                  <a:srgbClr val="FF8021">
                    <a:lumMod val="50000"/>
                  </a:srgbClr>
                </a:solidFill>
                <a:latin typeface="Times New Roman"/>
                <a:ea typeface="Calibri"/>
              </a:rPr>
              <a:t>гражданского общества. </a:t>
            </a:r>
            <a:endParaRPr lang="ru-RU" sz="2400" b="1" dirty="0">
              <a:solidFill>
                <a:srgbClr val="FF8021">
                  <a:lumMod val="50000"/>
                </a:srgbClr>
              </a:solidFill>
              <a:latin typeface="Times New Roman"/>
              <a:ea typeface="Calibri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(Это совокупность негосударственных общественных отношений и ассоциаций (объединений), выражающих разнообразные интересы и потребности членов общества.)</a:t>
            </a:r>
            <a:endParaRPr lang="ru-RU" sz="20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73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altLang="ru-RU" sz="2800" b="1" kern="0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ea typeface="+mj-ea"/>
                <a:cs typeface="+mj-cs"/>
              </a:rPr>
              <a:t>Объединения и общественные организации</a:t>
            </a:r>
          </a:p>
          <a:p>
            <a:pPr marL="4572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8" y="692695"/>
            <a:ext cx="3468358" cy="256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71" y="692695"/>
            <a:ext cx="3337201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6" y="3717032"/>
            <a:ext cx="3238500" cy="263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528053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7342"/>
            <a:ext cx="3663275" cy="27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</TotalTime>
  <Words>589</Words>
  <Application>Microsoft Office PowerPoint</Application>
  <PresentationFormat>Экран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</vt:lpstr>
      <vt:lpstr>1.Повторить теоретический материал по теме.  2.Рассмотреть примеры заданий по теме в форме ОГЭ.  3. Выяснить уровень усвоенных знаний по теме.      </vt:lpstr>
      <vt:lpstr>Повторим понятия по разделу «Политическая сфера».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 урока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40</cp:revision>
  <dcterms:created xsi:type="dcterms:W3CDTF">2015-10-24T08:17:31Z</dcterms:created>
  <dcterms:modified xsi:type="dcterms:W3CDTF">2020-08-04T13:59:26Z</dcterms:modified>
</cp:coreProperties>
</file>