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BD7CD-375B-47D2-A833-3DDD63F20B8E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48F6A-A30A-4BCE-84A6-2A00D55A2C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65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270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50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862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836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9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48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952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67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14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82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CB62F-0B6F-4EBC-9AB4-88775E442E39}" type="datetimeFigureOut">
              <a:rPr lang="ru-RU" smtClean="0"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8A56A-0B73-4D36-AFF4-B9676FAF89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03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99214" y="1501632"/>
            <a:ext cx="9988446" cy="2426424"/>
          </a:xfrm>
        </p:spPr>
        <p:txBody>
          <a:bodyPr>
            <a:noAutofit/>
          </a:bodyPr>
          <a:lstStyle/>
          <a:p>
            <a:r>
              <a:rPr lang="en-US" sz="4400" b="1" dirty="0" err="1" smtClean="0">
                <a:latin typeface="Deutsche Normalschrift" panose="020B0603050302020204" pitchFamily="34" charset="0"/>
              </a:rPr>
              <a:t>Partys</a:t>
            </a:r>
            <a:r>
              <a:rPr lang="en-US" sz="4400" b="1" dirty="0" smtClean="0">
                <a:latin typeface="Deutsche Normalschrift" panose="020B0603050302020204" pitchFamily="34" charset="0"/>
              </a:rPr>
              <a:t>. </a:t>
            </a:r>
            <a:r>
              <a:rPr lang="en-US" sz="4400" b="1" dirty="0" err="1" smtClean="0">
                <a:latin typeface="Deutsche Normalschrift" panose="020B0603050302020204" pitchFamily="34" charset="0"/>
              </a:rPr>
              <a:t>Geburtstag</a:t>
            </a:r>
            <a:r>
              <a:rPr lang="en-US" sz="4400" b="1" dirty="0" smtClean="0">
                <a:latin typeface="Deutsche Normalschrift" panose="020B0603050302020204" pitchFamily="34" charset="0"/>
              </a:rPr>
              <a:t>.</a:t>
            </a:r>
            <a:br>
              <a:rPr lang="en-US" sz="4400" b="1" dirty="0" smtClean="0">
                <a:latin typeface="Deutsche Normalschrift" panose="020B0603050302020204" pitchFamily="34" charset="0"/>
              </a:rPr>
            </a:br>
            <a:r>
              <a:rPr lang="en-US" sz="4400" b="1" dirty="0" err="1" smtClean="0">
                <a:latin typeface="Deutsche Normalschrift" panose="020B0603050302020204" pitchFamily="34" charset="0"/>
              </a:rPr>
              <a:t>Konjunktion</a:t>
            </a:r>
            <a:r>
              <a:rPr lang="en-US" sz="4400" b="1" dirty="0" smtClean="0">
                <a:latin typeface="Deutsche Normalschrift" panose="020B0603050302020204" pitchFamily="34" charset="0"/>
              </a:rPr>
              <a:t> “</a:t>
            </a:r>
            <a:r>
              <a:rPr lang="en-US" sz="4400" b="1" dirty="0" err="1">
                <a:latin typeface="Deutsche Normalschrift" panose="020B0603050302020204" pitchFamily="34" charset="0"/>
              </a:rPr>
              <a:t>d</a:t>
            </a:r>
            <a:r>
              <a:rPr lang="en-US" sz="4400" b="1" dirty="0" err="1" smtClean="0">
                <a:latin typeface="Deutsche Normalschrift" panose="020B0603050302020204" pitchFamily="34" charset="0"/>
              </a:rPr>
              <a:t>eshalb</a:t>
            </a:r>
            <a:r>
              <a:rPr lang="en-US" sz="4400" b="1" dirty="0" smtClean="0">
                <a:latin typeface="Deutsche Normalschrift" panose="020B0603050302020204" pitchFamily="34" charset="0"/>
              </a:rPr>
              <a:t>”. </a:t>
            </a:r>
            <a:br>
              <a:rPr lang="en-US" sz="4400" b="1" dirty="0" smtClean="0">
                <a:latin typeface="Deutsche Normalschrift" panose="020B0603050302020204" pitchFamily="34" charset="0"/>
              </a:rPr>
            </a:br>
            <a:endParaRPr lang="ru-RU" sz="44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59573"/>
            <a:ext cx="2398426" cy="2398426"/>
          </a:xfrm>
          <a:prstGeom prst="rect">
            <a:avLst/>
          </a:prstGeom>
          <a:gradFill>
            <a:gsLst>
              <a:gs pos="1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softEdge rad="203200"/>
          </a:effectLst>
        </p:spPr>
      </p:pic>
      <p:sp>
        <p:nvSpPr>
          <p:cNvPr id="6" name="TextBox 5"/>
          <p:cNvSpPr txBox="1"/>
          <p:nvPr/>
        </p:nvSpPr>
        <p:spPr>
          <a:xfrm>
            <a:off x="4945489" y="3928056"/>
            <a:ext cx="696747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Deutsche Normalschrift" panose="020B0603050302020204" pitchFamily="34" charset="0"/>
              </a:rPr>
              <a:t>Der 23. April.</a:t>
            </a:r>
          </a:p>
          <a:p>
            <a:r>
              <a:rPr lang="en-US" sz="3200" dirty="0" smtClean="0">
                <a:latin typeface="Deutsche Normalschrift" panose="020B0603050302020204" pitchFamily="34" charset="0"/>
              </a:rPr>
              <a:t>(Der </a:t>
            </a:r>
            <a:r>
              <a:rPr lang="en-US" sz="3200" b="1" dirty="0" err="1" smtClean="0">
                <a:latin typeface="Deutsche Normalschrift" panose="020B0603050302020204" pitchFamily="34" charset="0"/>
              </a:rPr>
              <a:t>drei</a:t>
            </a:r>
            <a:r>
              <a:rPr lang="en-US" sz="3200" dirty="0" err="1" smtClean="0">
                <a:latin typeface="Deutsche Normalschrift" panose="020B0603050302020204" pitchFamily="34" charset="0"/>
              </a:rPr>
              <a:t>und</a:t>
            </a:r>
            <a:r>
              <a:rPr lang="en-US" sz="3200" b="1" dirty="0" err="1" smtClean="0">
                <a:latin typeface="Deutsche Normalschrift" panose="020B0603050302020204" pitchFamily="34" charset="0"/>
              </a:rPr>
              <a:t>zwanzig</a:t>
            </a:r>
            <a:r>
              <a:rPr lang="en-US" sz="3200" dirty="0" err="1" smtClean="0">
                <a:latin typeface="Deutsche Normalschrift" panose="020B0603050302020204" pitchFamily="34" charset="0"/>
              </a:rPr>
              <a:t>ste</a:t>
            </a:r>
            <a:r>
              <a:rPr lang="en-US" sz="3200" dirty="0" smtClean="0">
                <a:latin typeface="Deutsche Normalschrift" panose="020B0603050302020204" pitchFamily="34" charset="0"/>
              </a:rPr>
              <a:t> April)</a:t>
            </a:r>
          </a:p>
          <a:p>
            <a:endParaRPr lang="en-US" sz="3200" dirty="0">
              <a:latin typeface="Deutsche Normalschrift" panose="020B0603050302020204" pitchFamily="34" charset="0"/>
            </a:endParaRPr>
          </a:p>
          <a:p>
            <a:r>
              <a:rPr lang="en-US" sz="3200" dirty="0" smtClean="0">
                <a:latin typeface="Deutsche Normalschrift" panose="020B0603050302020204" pitchFamily="34" charset="0"/>
              </a:rPr>
              <a:t>Der 24. April.</a:t>
            </a:r>
          </a:p>
          <a:p>
            <a:r>
              <a:rPr lang="en-US" sz="3200" dirty="0" smtClean="0">
                <a:latin typeface="Deutsche Normalschrift" panose="020B0603050302020204" pitchFamily="34" charset="0"/>
              </a:rPr>
              <a:t>(Der </a:t>
            </a:r>
            <a:r>
              <a:rPr lang="en-US" sz="3200" b="1" dirty="0" err="1" smtClean="0">
                <a:latin typeface="Deutsche Normalschrift" panose="020B0603050302020204" pitchFamily="34" charset="0"/>
              </a:rPr>
              <a:t>vier</a:t>
            </a:r>
            <a:r>
              <a:rPr lang="en-US" sz="3200" dirty="0" err="1" smtClean="0">
                <a:latin typeface="Deutsche Normalschrift" panose="020B0603050302020204" pitchFamily="34" charset="0"/>
              </a:rPr>
              <a:t>und</a:t>
            </a:r>
            <a:r>
              <a:rPr lang="en-US" sz="3200" b="1" dirty="0" err="1" smtClean="0">
                <a:latin typeface="Deutsche Normalschrift" panose="020B0603050302020204" pitchFamily="34" charset="0"/>
              </a:rPr>
              <a:t>zwanzig</a:t>
            </a:r>
            <a:r>
              <a:rPr lang="en-US" sz="3200" dirty="0" err="1" smtClean="0">
                <a:latin typeface="Deutsche Normalschrift" panose="020B0603050302020204" pitchFamily="34" charset="0"/>
              </a:rPr>
              <a:t>ste</a:t>
            </a:r>
            <a:r>
              <a:rPr lang="en-US" sz="3200" dirty="0" smtClean="0">
                <a:latin typeface="Deutsche Normalschrift" panose="020B0603050302020204" pitchFamily="34" charset="0"/>
              </a:rPr>
              <a:t> April)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4189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62094"/>
            <a:ext cx="10515600" cy="1325563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слова со словом    </a:t>
            </a:r>
            <a:r>
              <a:rPr lang="en-US" b="1" dirty="0" err="1" smtClean="0">
                <a:latin typeface="Deutsche Normalschrift" panose="020B0603050302020204" pitchFamily="34" charset="0"/>
              </a:rPr>
              <a:t>Geburtstag</a:t>
            </a:r>
            <a:r>
              <a:rPr lang="en-US" b="1" dirty="0" smtClean="0">
                <a:latin typeface="Deutsche Normalschrift" panose="020B0603050302020204" pitchFamily="34" charset="0"/>
              </a:rPr>
              <a:t>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2924331" cy="4351338"/>
          </a:xfrm>
        </p:spPr>
        <p:txBody>
          <a:bodyPr>
            <a:normAutofit lnSpcReduction="10000"/>
          </a:bodyPr>
          <a:lstStyle/>
          <a:p>
            <a:r>
              <a:rPr lang="en-US" sz="3200" dirty="0" err="1" smtClean="0"/>
              <a:t>Geburt</a:t>
            </a:r>
            <a:r>
              <a:rPr lang="en-US" sz="3200" u="sng" dirty="0" err="1" smtClean="0"/>
              <a:t>s</a:t>
            </a:r>
            <a:r>
              <a:rPr lang="en-US" sz="3200" dirty="0" err="1" smtClean="0"/>
              <a:t>tag</a:t>
            </a:r>
            <a:r>
              <a:rPr lang="en-US" sz="3200" u="sng" dirty="0" err="1" smtClean="0"/>
              <a:t>s</a:t>
            </a:r>
            <a:endParaRPr lang="ru-RU" sz="3200" u="sng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372787" y="1825625"/>
            <a:ext cx="7981013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 smtClean="0"/>
              <a:t>-kind, </a:t>
            </a:r>
            <a:r>
              <a:rPr lang="en-US" sz="3200" i="1" dirty="0" smtClean="0"/>
              <a:t>das		</a:t>
            </a:r>
            <a:r>
              <a:rPr lang="ru-RU" sz="3200" i="1" dirty="0" smtClean="0"/>
              <a:t>- именинник</a:t>
            </a:r>
            <a:endParaRPr lang="en-US" sz="3200" i="1" dirty="0" smtClean="0"/>
          </a:p>
          <a:p>
            <a:pPr marL="0" indent="0">
              <a:buNone/>
            </a:pPr>
            <a:r>
              <a:rPr lang="en-US" sz="3200" i="1" dirty="0" smtClean="0"/>
              <a:t>-</a:t>
            </a:r>
            <a:r>
              <a:rPr lang="en-US" sz="3200" dirty="0" err="1" smtClean="0"/>
              <a:t>kuchen</a:t>
            </a:r>
            <a:r>
              <a:rPr lang="en-US" sz="3200" dirty="0" smtClean="0"/>
              <a:t>, </a:t>
            </a:r>
            <a:r>
              <a:rPr lang="en-US" sz="3200" i="1" dirty="0" smtClean="0"/>
              <a:t>der</a:t>
            </a:r>
            <a:r>
              <a:rPr lang="ru-RU" sz="3200" i="1" dirty="0" smtClean="0"/>
              <a:t>	- пирог на д/р</a:t>
            </a:r>
            <a:endParaRPr lang="en-US" sz="3200" i="1" dirty="0" smtClean="0"/>
          </a:p>
          <a:p>
            <a:pPr marL="0" indent="0">
              <a:buNone/>
            </a:pPr>
            <a:r>
              <a:rPr lang="en-US" sz="3200" dirty="0" smtClean="0"/>
              <a:t>-torte, </a:t>
            </a:r>
            <a:r>
              <a:rPr lang="en-US" sz="3200" i="1" dirty="0" smtClean="0"/>
              <a:t>die</a:t>
            </a:r>
            <a:r>
              <a:rPr lang="ru-RU" sz="3200" i="1" dirty="0" smtClean="0"/>
              <a:t>		- торт на д/р</a:t>
            </a:r>
            <a:endParaRPr lang="en-US" sz="3200" i="1" dirty="0" smtClean="0"/>
          </a:p>
          <a:p>
            <a:pPr marL="0" indent="0">
              <a:buNone/>
            </a:pPr>
            <a:r>
              <a:rPr lang="en-US" sz="3200" i="1" dirty="0" smtClean="0"/>
              <a:t>-</a:t>
            </a:r>
            <a:r>
              <a:rPr lang="en-US" sz="3200" dirty="0" err="1" smtClean="0"/>
              <a:t>kerze</a:t>
            </a:r>
            <a:r>
              <a:rPr lang="en-US" sz="3200" dirty="0" smtClean="0"/>
              <a:t>, </a:t>
            </a:r>
            <a:r>
              <a:rPr lang="en-US" sz="3200" i="1" dirty="0" smtClean="0"/>
              <a:t>die</a:t>
            </a:r>
            <a:r>
              <a:rPr lang="ru-RU" sz="3200" i="1" dirty="0" smtClean="0"/>
              <a:t>		- свеча</a:t>
            </a:r>
            <a:endParaRPr lang="en-US" sz="3200" i="1" dirty="0" smtClean="0"/>
          </a:p>
          <a:p>
            <a:pPr marL="0" indent="0">
              <a:buNone/>
            </a:pPr>
            <a:r>
              <a:rPr lang="en-US" sz="3200" i="1" dirty="0" smtClean="0"/>
              <a:t>-</a:t>
            </a:r>
            <a:r>
              <a:rPr lang="en-US" sz="3200" dirty="0" err="1" smtClean="0"/>
              <a:t>tisch</a:t>
            </a:r>
            <a:r>
              <a:rPr lang="en-US" sz="3200" dirty="0" smtClean="0"/>
              <a:t>, </a:t>
            </a:r>
            <a:r>
              <a:rPr lang="en-US" sz="3200" i="1" dirty="0" smtClean="0"/>
              <a:t>der</a:t>
            </a:r>
            <a:r>
              <a:rPr lang="ru-RU" sz="3200" i="1" dirty="0" smtClean="0"/>
              <a:t>		- стол</a:t>
            </a:r>
            <a:endParaRPr lang="en-US" sz="3200" i="1" dirty="0" smtClean="0"/>
          </a:p>
          <a:p>
            <a:pPr marL="0" indent="0">
              <a:buNone/>
            </a:pPr>
            <a:r>
              <a:rPr lang="en-US" sz="3200" dirty="0" smtClean="0"/>
              <a:t>-party, </a:t>
            </a:r>
            <a:r>
              <a:rPr lang="en-US" sz="3200" i="1" dirty="0" smtClean="0"/>
              <a:t>die</a:t>
            </a:r>
            <a:r>
              <a:rPr lang="ru-RU" sz="3200" i="1" dirty="0" smtClean="0"/>
              <a:t>		- вечеринка, праздник</a:t>
            </a:r>
            <a:endParaRPr lang="en-US" sz="3200" i="1" dirty="0" smtClean="0"/>
          </a:p>
          <a:p>
            <a:pPr marL="0" indent="0">
              <a:buNone/>
            </a:pPr>
            <a:r>
              <a:rPr lang="en-US" sz="3200" dirty="0" smtClean="0"/>
              <a:t>-</a:t>
            </a:r>
            <a:r>
              <a:rPr lang="en-US" sz="3200" dirty="0" err="1" smtClean="0"/>
              <a:t>einladung</a:t>
            </a:r>
            <a:r>
              <a:rPr lang="en-US" sz="3200" dirty="0" smtClean="0"/>
              <a:t>, </a:t>
            </a:r>
            <a:r>
              <a:rPr lang="en-US" sz="3200" i="1" dirty="0" smtClean="0"/>
              <a:t>die</a:t>
            </a:r>
            <a:r>
              <a:rPr lang="ru-RU" sz="3200" i="1" dirty="0" smtClean="0"/>
              <a:t>	- приглашение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i="1" dirty="0" smtClean="0"/>
              <a:t>-</a:t>
            </a:r>
            <a:r>
              <a:rPr lang="en-US" sz="3200" dirty="0" err="1" smtClean="0"/>
              <a:t>geschenk</a:t>
            </a:r>
            <a:r>
              <a:rPr lang="en-US" sz="3200" i="1" dirty="0" smtClean="0"/>
              <a:t>, das</a:t>
            </a:r>
            <a:r>
              <a:rPr lang="ru-RU" sz="3200" i="1" dirty="0" smtClean="0"/>
              <a:t>	- подарок</a:t>
            </a:r>
            <a:endParaRPr lang="ru-RU" sz="3200" i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59573"/>
            <a:ext cx="2398426" cy="2398426"/>
          </a:xfrm>
          <a:prstGeom prst="rect">
            <a:avLst/>
          </a:prstGeom>
          <a:gradFill>
            <a:gsLst>
              <a:gs pos="1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softEdge rad="203200"/>
          </a:effectLst>
        </p:spPr>
      </p:pic>
      <p:sp>
        <p:nvSpPr>
          <p:cNvPr id="6" name="TextBox 5"/>
          <p:cNvSpPr txBox="1"/>
          <p:nvPr/>
        </p:nvSpPr>
        <p:spPr>
          <a:xfrm>
            <a:off x="4933014" y="6091765"/>
            <a:ext cx="7456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Например</a:t>
            </a:r>
            <a:r>
              <a:rPr lang="ru-RU" dirty="0" smtClean="0"/>
              <a:t>: </a:t>
            </a:r>
            <a:r>
              <a:rPr lang="en-US" dirty="0" smtClean="0"/>
              <a:t> </a:t>
            </a:r>
            <a:r>
              <a:rPr lang="en-US" sz="3600" dirty="0" smtClean="0">
                <a:latin typeface="Deutsche Normalschrift" panose="020B0603050302020204" pitchFamily="34" charset="0"/>
              </a:rPr>
              <a:t>das </a:t>
            </a:r>
            <a:r>
              <a:rPr lang="en-US" sz="3600" b="1" dirty="0" err="1" smtClean="0">
                <a:latin typeface="Deutsche Normalschrift" panose="020B0603050302020204" pitchFamily="34" charset="0"/>
              </a:rPr>
              <a:t>Geburtstag</a:t>
            </a:r>
            <a:r>
              <a:rPr lang="en-US" sz="3600" u="sng" dirty="0" err="1" smtClean="0">
                <a:solidFill>
                  <a:srgbClr val="007E39"/>
                </a:solidFill>
                <a:latin typeface="Deutsche Normalschrift" panose="020B0603050302020204" pitchFamily="34" charset="0"/>
              </a:rPr>
              <a:t>s</a:t>
            </a:r>
            <a:r>
              <a:rPr lang="en-US" sz="3600" dirty="0" err="1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kind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49025" y="399651"/>
            <a:ext cx="3952530" cy="435133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i="1" dirty="0" smtClean="0"/>
              <a:t>Новые слова:</a:t>
            </a:r>
          </a:p>
          <a:p>
            <a:pPr marL="0" indent="0">
              <a:buNone/>
            </a:pPr>
            <a:r>
              <a:rPr lang="en-US" dirty="0" err="1"/>
              <a:t>b</a:t>
            </a:r>
            <a:r>
              <a:rPr lang="en-US" dirty="0" err="1" smtClean="0"/>
              <a:t>ekommen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e</a:t>
            </a:r>
            <a:r>
              <a:rPr lang="en-US" dirty="0" err="1" smtClean="0"/>
              <a:t>inpacken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uspacken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v</a:t>
            </a:r>
            <a:r>
              <a:rPr lang="en-US" dirty="0" err="1" smtClean="0"/>
              <a:t>orbereiten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q</a:t>
            </a:r>
            <a:r>
              <a:rPr lang="en-US" dirty="0" err="1" smtClean="0"/>
              <a:t>uatschen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b</a:t>
            </a:r>
            <a:r>
              <a:rPr lang="en-US" dirty="0" err="1" smtClean="0"/>
              <a:t>rennen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as Geld</a:t>
            </a:r>
          </a:p>
          <a:p>
            <a:pPr marL="0" indent="0">
              <a:buNone/>
            </a:pPr>
            <a:r>
              <a:rPr lang="en-US" dirty="0" err="1"/>
              <a:t>n</a:t>
            </a:r>
            <a:r>
              <a:rPr lang="en-US" dirty="0" err="1" smtClean="0"/>
              <a:t>ervös</a:t>
            </a:r>
            <a:r>
              <a:rPr lang="en-US" dirty="0" smtClean="0"/>
              <a:t> / </a:t>
            </a:r>
            <a:r>
              <a:rPr lang="en-US" dirty="0" err="1" smtClean="0"/>
              <a:t>glücklich</a:t>
            </a:r>
            <a:r>
              <a:rPr lang="en-US" dirty="0" smtClean="0"/>
              <a:t> / </a:t>
            </a:r>
            <a:r>
              <a:rPr lang="en-US" dirty="0" err="1" smtClean="0"/>
              <a:t>lustig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Geduld</a:t>
            </a:r>
            <a:r>
              <a:rPr lang="en-US" dirty="0" smtClean="0"/>
              <a:t> </a:t>
            </a:r>
            <a:r>
              <a:rPr lang="en-US" dirty="0" err="1" smtClean="0"/>
              <a:t>haben</a:t>
            </a: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 err="1"/>
              <a:t>h</a:t>
            </a:r>
            <a:r>
              <a:rPr lang="en-US" dirty="0" err="1" smtClean="0"/>
              <a:t>undemüde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3620" y="399651"/>
            <a:ext cx="5267670" cy="4351338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получать</a:t>
            </a:r>
          </a:p>
          <a:p>
            <a:r>
              <a:rPr lang="ru-RU" dirty="0"/>
              <a:t>з</a:t>
            </a:r>
            <a:r>
              <a:rPr lang="ru-RU" dirty="0" smtClean="0"/>
              <a:t>апаковывать</a:t>
            </a:r>
          </a:p>
          <a:p>
            <a:r>
              <a:rPr lang="ru-RU" dirty="0"/>
              <a:t>р</a:t>
            </a:r>
            <a:r>
              <a:rPr lang="ru-RU" dirty="0" smtClean="0"/>
              <a:t>аспаковывать</a:t>
            </a:r>
          </a:p>
          <a:p>
            <a:r>
              <a:rPr lang="ru-RU" dirty="0"/>
              <a:t>п</a:t>
            </a:r>
            <a:r>
              <a:rPr lang="ru-RU" dirty="0" smtClean="0"/>
              <a:t>одготовить</a:t>
            </a:r>
          </a:p>
          <a:p>
            <a:r>
              <a:rPr lang="ru-RU" dirty="0"/>
              <a:t>б</a:t>
            </a:r>
            <a:r>
              <a:rPr lang="ru-RU" dirty="0" smtClean="0"/>
              <a:t>олтать чепуху</a:t>
            </a:r>
          </a:p>
          <a:p>
            <a:r>
              <a:rPr lang="ru-RU" dirty="0"/>
              <a:t>г</a:t>
            </a:r>
            <a:r>
              <a:rPr lang="ru-RU" dirty="0" smtClean="0"/>
              <a:t>ореть</a:t>
            </a:r>
          </a:p>
          <a:p>
            <a:r>
              <a:rPr lang="ru-RU" dirty="0"/>
              <a:t>д</a:t>
            </a:r>
            <a:r>
              <a:rPr lang="ru-RU" dirty="0" smtClean="0"/>
              <a:t>еньги</a:t>
            </a:r>
          </a:p>
          <a:p>
            <a:r>
              <a:rPr lang="ru-RU" dirty="0" smtClean="0"/>
              <a:t>нервный / счастливый / веселый </a:t>
            </a:r>
            <a:endParaRPr lang="en-US" dirty="0" smtClean="0"/>
          </a:p>
          <a:p>
            <a:r>
              <a:rPr lang="ru-RU" dirty="0" smtClean="0"/>
              <a:t>терпеть (иметь терпение)</a:t>
            </a:r>
            <a:endParaRPr lang="en-US" dirty="0" smtClean="0"/>
          </a:p>
          <a:p>
            <a:r>
              <a:rPr lang="ru-RU" dirty="0"/>
              <a:t>у</a:t>
            </a:r>
            <a:r>
              <a:rPr lang="ru-RU" dirty="0" smtClean="0"/>
              <a:t>ставший «как собака»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59573"/>
            <a:ext cx="2398426" cy="2398426"/>
          </a:xfrm>
          <a:prstGeom prst="rect">
            <a:avLst/>
          </a:prstGeom>
          <a:gradFill>
            <a:gsLst>
              <a:gs pos="1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softEdge rad="203200"/>
          </a:effectLst>
        </p:spPr>
      </p:pic>
    </p:spTree>
    <p:extLst>
      <p:ext uri="{BB962C8B-B14F-4D97-AF65-F5344CB8AC3E}">
        <p14:creationId xmlns:p14="http://schemas.microsoft.com/office/powerpoint/2010/main" val="247580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946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latin typeface="Deutsche Normalschrift" panose="020B0603050302020204" pitchFamily="34" charset="0"/>
              </a:rPr>
              <a:t>Konjunktion</a:t>
            </a:r>
            <a:r>
              <a:rPr lang="en-US" b="1" dirty="0">
                <a:latin typeface="Deutsche Normalschrift" panose="020B0603050302020204" pitchFamily="34" charset="0"/>
              </a:rPr>
              <a:t> “</a:t>
            </a:r>
            <a:r>
              <a:rPr lang="en-US" b="1" dirty="0" err="1">
                <a:latin typeface="Deutsche Normalschrift" panose="020B0603050302020204" pitchFamily="34" charset="0"/>
              </a:rPr>
              <a:t>deshalb</a:t>
            </a:r>
            <a:r>
              <a:rPr lang="en-US" b="1" dirty="0" smtClean="0">
                <a:latin typeface="Deutsche Normalschrift" panose="020B0603050302020204" pitchFamily="34" charset="0"/>
              </a:rPr>
              <a:t>”</a:t>
            </a:r>
            <a:r>
              <a:rPr lang="ru-RU" b="1" dirty="0" smtClean="0">
                <a:latin typeface="Deutsche Normalschrift" panose="020B0603050302020204" pitchFamily="34" charset="0"/>
              </a:rPr>
              <a:t> –</a:t>
            </a:r>
            <a:br>
              <a:rPr lang="ru-RU" b="1" dirty="0" smtClean="0">
                <a:latin typeface="Deutsche Normalschrift" panose="020B0603050302020204" pitchFamily="34" charset="0"/>
              </a:rPr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сочинительный союз причины/следствия, </a:t>
            </a:r>
            <a:b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употребляется в сложноподчиненных предложениях. </a:t>
            </a:r>
            <a:endParaRPr lang="ru-RU" sz="31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8709" y="1600772"/>
            <a:ext cx="10404229" cy="1816985"/>
          </a:xfrm>
        </p:spPr>
        <p:txBody>
          <a:bodyPr>
            <a:normAutofit/>
          </a:bodyPr>
          <a:lstStyle/>
          <a:p>
            <a:r>
              <a:rPr lang="en-US" dirty="0" err="1" smtClean="0">
                <a:latin typeface="Deutsche Normalschrift" panose="020B0603050302020204" pitchFamily="34" charset="0"/>
              </a:rPr>
              <a:t>deshalb</a:t>
            </a:r>
            <a:r>
              <a:rPr lang="en-US" dirty="0" smtClean="0">
                <a:latin typeface="Deutsche Normalschrift" panose="020B0603050302020204" pitchFamily="34" charset="0"/>
              </a:rPr>
              <a:t> </a:t>
            </a:r>
            <a:r>
              <a:rPr lang="ru-RU" dirty="0" smtClean="0">
                <a:latin typeface="Deutsche Normalschrift" panose="020B0603050302020204" pitchFamily="34" charset="0"/>
              </a:rPr>
              <a:t>– «поэтому»</a:t>
            </a:r>
            <a:endParaRPr lang="en-US" dirty="0" smtClean="0">
              <a:latin typeface="Deutsche Normalschrift" panose="020B0603050302020204" pitchFamily="34" charset="0"/>
            </a:endParaRPr>
          </a:p>
          <a:p>
            <a:pPr marL="0" indent="0">
              <a:buNone/>
            </a:pPr>
            <a:r>
              <a:rPr lang="ru-RU" dirty="0" smtClean="0"/>
              <a:t>Влияет на порядок слов в </a:t>
            </a:r>
            <a:r>
              <a:rPr lang="ru-RU" dirty="0" smtClean="0"/>
              <a:t>сложноподчиненном </a:t>
            </a:r>
            <a:r>
              <a:rPr lang="ru-RU" dirty="0" smtClean="0"/>
              <a:t>предложении.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73966" y="2788169"/>
            <a:ext cx="10298243" cy="33577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Deutsche Normalschrift" panose="020B0603050302020204" pitchFamily="34" charset="0"/>
              </a:rPr>
              <a:t>Morgen </a:t>
            </a:r>
            <a:r>
              <a:rPr lang="en-US" dirty="0" err="1" smtClean="0">
                <a:latin typeface="Deutsche Normalschrift" panose="020B0603050302020204" pitchFamily="34" charset="0"/>
              </a:rPr>
              <a:t>habe</a:t>
            </a:r>
            <a:r>
              <a:rPr lang="en-US" dirty="0" smtClean="0">
                <a:latin typeface="Deutsche Normalschrift" panose="020B0603050302020204" pitchFamily="34" charset="0"/>
              </a:rPr>
              <a:t> </a:t>
            </a:r>
            <a:r>
              <a:rPr lang="en-US" dirty="0" err="1" smtClean="0">
                <a:latin typeface="Deutsche Normalschrift" panose="020B0603050302020204" pitchFamily="34" charset="0"/>
              </a:rPr>
              <a:t>ich</a:t>
            </a:r>
            <a:r>
              <a:rPr lang="en-US" dirty="0" smtClean="0">
                <a:latin typeface="Deutsche Normalschrift" panose="020B0603050302020204" pitchFamily="34" charset="0"/>
              </a:rPr>
              <a:t> </a:t>
            </a:r>
            <a:r>
              <a:rPr lang="en-US" dirty="0" err="1" smtClean="0">
                <a:latin typeface="Deutsche Normalschrift" panose="020B0603050302020204" pitchFamily="34" charset="0"/>
              </a:rPr>
              <a:t>Geburtstag</a:t>
            </a:r>
            <a:r>
              <a:rPr lang="en-US" dirty="0" smtClean="0">
                <a:latin typeface="Deutsche Normalschrift" panose="020B0603050302020204" pitchFamily="34" charset="0"/>
              </a:rPr>
              <a:t>. </a:t>
            </a:r>
            <a:r>
              <a:rPr lang="en-US" u="sng" dirty="0" err="1" smtClean="0">
                <a:latin typeface="Deutsche Normalschrift" panose="020B0603050302020204" pitchFamily="34" charset="0"/>
              </a:rPr>
              <a:t>Ich</a:t>
            </a:r>
            <a:r>
              <a:rPr lang="en-US" dirty="0" smtClean="0">
                <a:latin typeface="Deutsche Normalschrift" panose="020B0603050302020204" pitchFamily="34" charset="0"/>
              </a:rPr>
              <a:t> </a:t>
            </a:r>
            <a:r>
              <a:rPr lang="en-US" u="sng" dirty="0" err="1" smtClean="0">
                <a:latin typeface="Deutsche Normalschrift" panose="020B0603050302020204" pitchFamily="34" charset="0"/>
              </a:rPr>
              <a:t>bereite</a:t>
            </a:r>
            <a:r>
              <a:rPr lang="en-US" dirty="0" smtClean="0">
                <a:latin typeface="Deutsche Normalschrift" panose="020B0603050302020204" pitchFamily="34" charset="0"/>
              </a:rPr>
              <a:t> die Party </a:t>
            </a:r>
            <a:r>
              <a:rPr lang="en-US" dirty="0" err="1" smtClean="0">
                <a:latin typeface="Deutsche Normalschrift" panose="020B0603050302020204" pitchFamily="34" charset="0"/>
              </a:rPr>
              <a:t>vor</a:t>
            </a:r>
            <a:r>
              <a:rPr lang="en-US" dirty="0" smtClean="0">
                <a:latin typeface="Deutsche Normalschrift" panose="020B0603050302020204" pitchFamily="34" charset="0"/>
              </a:rPr>
              <a:t>.</a:t>
            </a:r>
          </a:p>
          <a:p>
            <a:pPr marL="0" indent="0">
              <a:buNone/>
            </a:pPr>
            <a:endParaRPr lang="en-US" dirty="0" smtClean="0">
              <a:latin typeface="Deutsche Normalschrift" panose="020B06030503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Deutsche Normalschrift" panose="020B0603050302020204" pitchFamily="34" charset="0"/>
              </a:rPr>
              <a:t>Morgen </a:t>
            </a:r>
            <a:r>
              <a:rPr lang="en-US" dirty="0" err="1" smtClean="0">
                <a:latin typeface="Deutsche Normalschrift" panose="020B0603050302020204" pitchFamily="34" charset="0"/>
              </a:rPr>
              <a:t>habe</a:t>
            </a:r>
            <a:r>
              <a:rPr lang="en-US" dirty="0" smtClean="0">
                <a:latin typeface="Deutsche Normalschrift" panose="020B0603050302020204" pitchFamily="34" charset="0"/>
              </a:rPr>
              <a:t> </a:t>
            </a:r>
            <a:r>
              <a:rPr lang="en-US" dirty="0" err="1" smtClean="0">
                <a:latin typeface="Deutsche Normalschrift" panose="020B0603050302020204" pitchFamily="34" charset="0"/>
              </a:rPr>
              <a:t>ich</a:t>
            </a:r>
            <a:r>
              <a:rPr lang="en-US" dirty="0" smtClean="0">
                <a:latin typeface="Deutsche Normalschrift" panose="020B0603050302020204" pitchFamily="34" charset="0"/>
              </a:rPr>
              <a:t> </a:t>
            </a:r>
            <a:r>
              <a:rPr lang="en-US" dirty="0" err="1" smtClean="0">
                <a:latin typeface="Deutsche Normalschrift" panose="020B0603050302020204" pitchFamily="34" charset="0"/>
              </a:rPr>
              <a:t>Geburtstag</a:t>
            </a:r>
            <a:r>
              <a:rPr lang="en-US" dirty="0" smtClean="0">
                <a:latin typeface="Deutsche Normalschrift" panose="020B0603050302020204" pitchFamily="34" charset="0"/>
              </a:rPr>
              <a:t>, </a:t>
            </a:r>
            <a:r>
              <a:rPr lang="en-US" dirty="0" err="1" smtClean="0">
                <a:latin typeface="Deutsche Normalschrift" panose="020B0603050302020204" pitchFamily="34" charset="0"/>
              </a:rPr>
              <a:t>deshalb</a:t>
            </a:r>
            <a:r>
              <a:rPr lang="en-US" dirty="0" smtClean="0">
                <a:latin typeface="Deutsche Normalschrift" panose="020B0603050302020204" pitchFamily="34" charset="0"/>
              </a:rPr>
              <a:t> </a:t>
            </a:r>
            <a:r>
              <a:rPr lang="en-US" b="1" u="sng" dirty="0" err="1" smtClean="0">
                <a:latin typeface="Deutsche Normalschrift" panose="020B0603050302020204" pitchFamily="34" charset="0"/>
              </a:rPr>
              <a:t>bereite</a:t>
            </a:r>
            <a:r>
              <a:rPr lang="en-US" dirty="0" smtClean="0">
                <a:latin typeface="Deutsche Normalschrift" panose="020B0603050302020204" pitchFamily="34" charset="0"/>
              </a:rPr>
              <a:t> </a:t>
            </a:r>
            <a:r>
              <a:rPr lang="en-US" b="1" u="sng" dirty="0" err="1" smtClean="0">
                <a:latin typeface="Deutsche Normalschrift" panose="020B0603050302020204" pitchFamily="34" charset="0"/>
              </a:rPr>
              <a:t>ich</a:t>
            </a:r>
            <a:r>
              <a:rPr lang="en-US" dirty="0" smtClean="0">
                <a:latin typeface="Deutsche Normalschrift" panose="020B0603050302020204" pitchFamily="34" charset="0"/>
              </a:rPr>
              <a:t> die Party </a:t>
            </a:r>
            <a:r>
              <a:rPr lang="en-US" dirty="0" err="1" smtClean="0">
                <a:latin typeface="Deutsche Normalschrift" panose="020B0603050302020204" pitchFamily="34" charset="0"/>
              </a:rPr>
              <a:t>vor</a:t>
            </a:r>
            <a:r>
              <a:rPr lang="en-US" dirty="0" smtClean="0">
                <a:latin typeface="Deutsche Normalschrift" panose="020B0603050302020204" pitchFamily="34" charset="0"/>
              </a:rPr>
              <a:t>.</a:t>
            </a:r>
            <a:endParaRPr lang="en-US" dirty="0" smtClean="0"/>
          </a:p>
          <a:p>
            <a:pPr marL="0" indent="0">
              <a:buNone/>
            </a:pPr>
            <a:endParaRPr lang="ru-RU" dirty="0" smtClean="0">
              <a:latin typeface="Deutsche Normalschrift" panose="020B0603050302020204" pitchFamily="34" charset="0"/>
            </a:endParaRPr>
          </a:p>
          <a:p>
            <a:pPr marL="0" indent="0">
              <a:buNone/>
            </a:pPr>
            <a:r>
              <a:rPr lang="ru-RU" dirty="0">
                <a:latin typeface="Deutsche Normalschrift" panose="020B0603050302020204" pitchFamily="34" charset="0"/>
              </a:rPr>
              <a:t> </a:t>
            </a:r>
            <a:r>
              <a:rPr lang="ru-RU" dirty="0" smtClean="0">
                <a:latin typeface="Deutsche Normalschrift" panose="020B0603050302020204" pitchFamily="34" charset="0"/>
              </a:rPr>
              <a:t>      </a:t>
            </a:r>
            <a:r>
              <a:rPr lang="en-US" sz="32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… , </a:t>
            </a:r>
            <a:r>
              <a:rPr lang="en-US" sz="3200" dirty="0" err="1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deshalb</a:t>
            </a:r>
            <a:r>
              <a:rPr lang="en-US" sz="32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 + V (</a:t>
            </a:r>
            <a:r>
              <a:rPr lang="ru-RU" sz="32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сказуемое</a:t>
            </a:r>
            <a:r>
              <a:rPr lang="en-US" sz="32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) + S (</a:t>
            </a:r>
            <a:r>
              <a:rPr lang="ru-RU" sz="32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подлежащее</a:t>
            </a:r>
            <a:r>
              <a:rPr lang="en-US" sz="32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) + … </a:t>
            </a:r>
            <a:r>
              <a:rPr lang="en-US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59573"/>
            <a:ext cx="2398426" cy="2398426"/>
          </a:xfrm>
          <a:prstGeom prst="rect">
            <a:avLst/>
          </a:prstGeom>
          <a:gradFill>
            <a:gsLst>
              <a:gs pos="1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softEdge rad="203200"/>
          </a:effectLst>
        </p:spPr>
      </p:pic>
      <p:sp>
        <p:nvSpPr>
          <p:cNvPr id="6" name="Стрелка вправо 5"/>
          <p:cNvSpPr/>
          <p:nvPr/>
        </p:nvSpPr>
        <p:spPr>
          <a:xfrm rot="1894135">
            <a:off x="1753849" y="3417757"/>
            <a:ext cx="839449" cy="2398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828019" y="3620124"/>
            <a:ext cx="1371602" cy="84694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503528" y="3215768"/>
            <a:ext cx="11692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294171" y="4252587"/>
            <a:ext cx="11692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44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59573"/>
            <a:ext cx="2398426" cy="2398426"/>
          </a:xfrm>
          <a:prstGeom prst="rect">
            <a:avLst/>
          </a:prstGeom>
          <a:gradFill>
            <a:gsLst>
              <a:gs pos="1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softEdge rad="203200"/>
          </a:effectLst>
        </p:spPr>
      </p:pic>
      <p:sp>
        <p:nvSpPr>
          <p:cNvPr id="3" name="TextBox 2"/>
          <p:cNvSpPr txBox="1"/>
          <p:nvPr/>
        </p:nvSpPr>
        <p:spPr>
          <a:xfrm>
            <a:off x="5273897" y="668611"/>
            <a:ext cx="62462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Deutsche Normalschrift" panose="020B0603050302020204" pitchFamily="34" charset="0"/>
              </a:rPr>
              <a:t>Heute</a:t>
            </a:r>
            <a:r>
              <a:rPr lang="en-US" sz="3600" dirty="0" smtClean="0">
                <a:latin typeface="Deutsche Normalschrift" panose="020B0603050302020204" pitchFamily="34" charset="0"/>
              </a:rPr>
              <a:t> </a:t>
            </a:r>
            <a:r>
              <a:rPr lang="en-US" sz="3600" dirty="0" err="1" smtClean="0">
                <a:latin typeface="Deutsche Normalschrift" panose="020B0603050302020204" pitchFamily="34" charset="0"/>
              </a:rPr>
              <a:t>habe</a:t>
            </a:r>
            <a:r>
              <a:rPr lang="en-US" sz="3600" dirty="0" smtClean="0">
                <a:latin typeface="Deutsche Normalschrift" panose="020B0603050302020204" pitchFamily="34" charset="0"/>
              </a:rPr>
              <a:t> </a:t>
            </a:r>
            <a:r>
              <a:rPr lang="en-US" sz="3600" dirty="0" err="1" smtClean="0">
                <a:latin typeface="Deutsche Normalschrift" panose="020B0603050302020204" pitchFamily="34" charset="0"/>
              </a:rPr>
              <a:t>ich</a:t>
            </a:r>
            <a:r>
              <a:rPr lang="en-US" sz="3600" dirty="0" smtClean="0">
                <a:latin typeface="Deutsche Normalschrift" panose="020B0603050302020204" pitchFamily="34" charset="0"/>
              </a:rPr>
              <a:t> </a:t>
            </a:r>
            <a:r>
              <a:rPr lang="en-US" sz="3600" dirty="0" err="1" smtClean="0">
                <a:latin typeface="Deutsche Normalschrift" panose="020B0603050302020204" pitchFamily="34" charset="0"/>
              </a:rPr>
              <a:t>Geburtstag</a:t>
            </a:r>
            <a:r>
              <a:rPr lang="en-US" sz="3600" dirty="0">
                <a:latin typeface="Deutsche Normalschrift" panose="020B0603050302020204" pitchFamily="34" charset="0"/>
              </a:rPr>
              <a:t>,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728433" y="2333685"/>
            <a:ext cx="750838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Ich</a:t>
            </a:r>
            <a:r>
              <a:rPr lang="en-US" sz="3200" dirty="0" smtClean="0"/>
              <a:t> bin </a:t>
            </a:r>
            <a:r>
              <a:rPr lang="en-US" sz="3200" dirty="0" err="1" smtClean="0"/>
              <a:t>schon</a:t>
            </a:r>
            <a:r>
              <a:rPr lang="en-US" sz="3200" dirty="0" smtClean="0"/>
              <a:t> </a:t>
            </a:r>
            <a:r>
              <a:rPr lang="en-US" sz="3200" dirty="0" err="1" smtClean="0"/>
              <a:t>lange</a:t>
            </a:r>
            <a:r>
              <a:rPr lang="en-US" sz="3200" dirty="0" smtClean="0"/>
              <a:t> </a:t>
            </a:r>
            <a:r>
              <a:rPr lang="en-US" sz="3200" dirty="0" err="1" smtClean="0"/>
              <a:t>wach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Ich</a:t>
            </a:r>
            <a:r>
              <a:rPr lang="en-US" sz="3200" dirty="0" smtClean="0"/>
              <a:t> bin </a:t>
            </a:r>
            <a:r>
              <a:rPr lang="en-US" sz="3200" dirty="0" err="1" smtClean="0"/>
              <a:t>nervös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Im</a:t>
            </a:r>
            <a:r>
              <a:rPr lang="en-US" sz="3200" dirty="0" smtClean="0"/>
              <a:t> </a:t>
            </a:r>
            <a:r>
              <a:rPr lang="en-US" sz="3200" dirty="0" err="1" smtClean="0"/>
              <a:t>Wohnzimmer</a:t>
            </a:r>
            <a:r>
              <a:rPr lang="en-US" sz="3200" dirty="0" smtClean="0"/>
              <a:t> </a:t>
            </a:r>
            <a:r>
              <a:rPr lang="en-US" sz="3200" dirty="0" err="1" smtClean="0"/>
              <a:t>ist</a:t>
            </a:r>
            <a:r>
              <a:rPr lang="en-US" sz="3200" dirty="0" smtClean="0"/>
              <a:t> </a:t>
            </a:r>
            <a:r>
              <a:rPr lang="en-US" sz="3200" dirty="0" err="1" smtClean="0"/>
              <a:t>mein</a:t>
            </a:r>
            <a:r>
              <a:rPr lang="en-US" sz="3200" dirty="0" smtClean="0"/>
              <a:t> </a:t>
            </a:r>
            <a:r>
              <a:rPr lang="en-US" sz="3200" dirty="0" err="1" smtClean="0"/>
              <a:t>Geburtstagstisch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Die </a:t>
            </a:r>
            <a:r>
              <a:rPr lang="en-US" sz="3200" dirty="0" err="1" smtClean="0"/>
              <a:t>Kerze</a:t>
            </a:r>
            <a:r>
              <a:rPr lang="en-US" sz="3200" dirty="0" smtClean="0"/>
              <a:t> </a:t>
            </a:r>
            <a:r>
              <a:rPr lang="en-US" sz="3200" dirty="0" err="1" smtClean="0"/>
              <a:t>brennt</a:t>
            </a:r>
            <a:r>
              <a:rPr lang="en-US" sz="3200" dirty="0" smtClean="0"/>
              <a:t>.</a:t>
            </a:r>
            <a:endParaRPr lang="ru-RU" sz="3200" dirty="0" smtClean="0"/>
          </a:p>
          <a:p>
            <a:r>
              <a:rPr lang="en-US" sz="3200" dirty="0" err="1" smtClean="0"/>
              <a:t>Ich</a:t>
            </a:r>
            <a:r>
              <a:rPr lang="en-US" sz="3200" dirty="0" smtClean="0"/>
              <a:t> muss </a:t>
            </a:r>
            <a:r>
              <a:rPr lang="en-US" sz="3200" dirty="0" err="1" smtClean="0"/>
              <a:t>Geduld</a:t>
            </a:r>
            <a:r>
              <a:rPr lang="en-US" sz="3200" dirty="0" smtClean="0"/>
              <a:t> </a:t>
            </a:r>
            <a:r>
              <a:rPr lang="en-US" sz="3200" dirty="0" err="1" smtClean="0"/>
              <a:t>haben</a:t>
            </a:r>
            <a:r>
              <a:rPr lang="en-US" sz="3200" dirty="0" smtClean="0"/>
              <a:t>.</a:t>
            </a:r>
          </a:p>
          <a:p>
            <a:r>
              <a:rPr lang="en-US" sz="3200" dirty="0" smtClean="0"/>
              <a:t>Papa </a:t>
            </a:r>
            <a:r>
              <a:rPr lang="en-US" sz="3200" dirty="0" err="1" smtClean="0"/>
              <a:t>fährt</a:t>
            </a:r>
            <a:r>
              <a:rPr lang="en-US" sz="3200" dirty="0" smtClean="0"/>
              <a:t> </a:t>
            </a:r>
            <a:r>
              <a:rPr lang="en-US" sz="3200" dirty="0" err="1" smtClean="0"/>
              <a:t>mich</a:t>
            </a:r>
            <a:r>
              <a:rPr lang="en-US" sz="3200" dirty="0" smtClean="0"/>
              <a:t> </a:t>
            </a:r>
            <a:r>
              <a:rPr lang="en-US" sz="3200" dirty="0" err="1" smtClean="0"/>
              <a:t>heute</a:t>
            </a:r>
            <a:r>
              <a:rPr lang="en-US" sz="3200" dirty="0" smtClean="0"/>
              <a:t> </a:t>
            </a:r>
            <a:r>
              <a:rPr lang="en-US" sz="3200" dirty="0" err="1" smtClean="0"/>
              <a:t>zur</a:t>
            </a:r>
            <a:r>
              <a:rPr lang="en-US" sz="3200" dirty="0" smtClean="0"/>
              <a:t> </a:t>
            </a:r>
            <a:r>
              <a:rPr lang="en-US" sz="3200" dirty="0" err="1" smtClean="0"/>
              <a:t>Schule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Ich</a:t>
            </a:r>
            <a:r>
              <a:rPr lang="en-US" sz="3200" dirty="0" smtClean="0"/>
              <a:t> muss </a:t>
            </a:r>
            <a:r>
              <a:rPr lang="en-US" sz="3200" dirty="0" err="1" smtClean="0"/>
              <a:t>keine</a:t>
            </a:r>
            <a:r>
              <a:rPr lang="en-US" sz="3200" dirty="0" smtClean="0"/>
              <a:t> </a:t>
            </a:r>
            <a:r>
              <a:rPr lang="en-US" sz="3200" dirty="0" err="1" smtClean="0"/>
              <a:t>Hausaufgaben</a:t>
            </a:r>
            <a:r>
              <a:rPr lang="en-US" sz="3200" dirty="0" smtClean="0"/>
              <a:t> </a:t>
            </a:r>
            <a:r>
              <a:rPr lang="en-US" sz="3200" dirty="0" err="1" smtClean="0"/>
              <a:t>machen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Meine</a:t>
            </a:r>
            <a:r>
              <a:rPr lang="en-US" sz="3200" dirty="0" smtClean="0"/>
              <a:t> </a:t>
            </a:r>
            <a:r>
              <a:rPr lang="en-US" sz="3200" dirty="0" err="1" smtClean="0"/>
              <a:t>Verwandte</a:t>
            </a:r>
            <a:r>
              <a:rPr lang="en-US" sz="3200" dirty="0" smtClean="0"/>
              <a:t> </a:t>
            </a:r>
            <a:r>
              <a:rPr lang="en-US" sz="3200" dirty="0" err="1" smtClean="0"/>
              <a:t>schenken</a:t>
            </a:r>
            <a:r>
              <a:rPr lang="en-US" sz="3200" dirty="0" smtClean="0"/>
              <a:t> </a:t>
            </a:r>
            <a:r>
              <a:rPr lang="en-US" sz="3200" dirty="0" err="1" smtClean="0"/>
              <a:t>mir</a:t>
            </a:r>
            <a:r>
              <a:rPr lang="en-US" sz="3200" dirty="0" smtClean="0"/>
              <a:t> Geld.</a:t>
            </a:r>
          </a:p>
          <a:p>
            <a:r>
              <a:rPr lang="en-US" sz="3200" dirty="0" err="1" smtClean="0"/>
              <a:t>Ich</a:t>
            </a:r>
            <a:r>
              <a:rPr lang="en-US" sz="3200" dirty="0" smtClean="0"/>
              <a:t> </a:t>
            </a:r>
            <a:r>
              <a:rPr lang="en-US" sz="3200" dirty="0" err="1" smtClean="0"/>
              <a:t>packe</a:t>
            </a:r>
            <a:r>
              <a:rPr lang="en-US" sz="3200" dirty="0" smtClean="0"/>
              <a:t> </a:t>
            </a:r>
            <a:r>
              <a:rPr lang="en-US" sz="3200" dirty="0" err="1" smtClean="0"/>
              <a:t>meine</a:t>
            </a:r>
            <a:r>
              <a:rPr lang="en-US" sz="3200" dirty="0" smtClean="0"/>
              <a:t> </a:t>
            </a:r>
            <a:r>
              <a:rPr lang="en-US" sz="3200" dirty="0" err="1" smtClean="0"/>
              <a:t>Geschenke</a:t>
            </a:r>
            <a:r>
              <a:rPr lang="en-US" sz="3200" dirty="0" smtClean="0"/>
              <a:t> </a:t>
            </a:r>
            <a:r>
              <a:rPr lang="en-US" sz="3200" dirty="0" err="1" smtClean="0"/>
              <a:t>aus.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20462" y="309093"/>
            <a:ext cx="9324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Задание: Составьте сложноподчиненные предложения с союзным словом «</a:t>
            </a:r>
            <a:r>
              <a:rPr lang="en-US" sz="2400" dirty="0" err="1" smtClean="0"/>
              <a:t>deshalb</a:t>
            </a:r>
            <a:r>
              <a:rPr lang="ru-RU" sz="2400" dirty="0" smtClean="0"/>
              <a:t>», начиная с: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18186" y="1314942"/>
            <a:ext cx="9826580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(Не забудьте про порядок слов!)</a:t>
            </a:r>
            <a:endParaRPr lang="en-US" sz="2400" i="1" dirty="0" smtClean="0"/>
          </a:p>
          <a:p>
            <a:r>
              <a:rPr lang="ru-RU" sz="2400" dirty="0" smtClean="0">
                <a:latin typeface="Deutsche Normalschrift" panose="020B0603050302020204" pitchFamily="34" charset="0"/>
              </a:rPr>
              <a:t> </a:t>
            </a:r>
            <a:r>
              <a:rPr lang="en-US" sz="24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… , </a:t>
            </a:r>
            <a:r>
              <a:rPr lang="en-US" sz="2400" dirty="0" err="1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deshalb</a:t>
            </a:r>
            <a:r>
              <a:rPr lang="en-US" sz="24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 + V (</a:t>
            </a:r>
            <a:r>
              <a:rPr lang="ru-RU" sz="24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сказуемое</a:t>
            </a:r>
            <a:r>
              <a:rPr lang="en-US" sz="24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) + S (</a:t>
            </a:r>
            <a:r>
              <a:rPr lang="ru-RU" sz="24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подлежащее</a:t>
            </a:r>
            <a:r>
              <a:rPr lang="en-US" sz="2400" dirty="0" smtClean="0">
                <a:solidFill>
                  <a:srgbClr val="C00000"/>
                </a:solidFill>
                <a:latin typeface="Deutsche Normalschrift" panose="020B0603050302020204" pitchFamily="34" charset="0"/>
              </a:rPr>
              <a:t>) + … . 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14067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231</Words>
  <Application>Microsoft Office PowerPoint</Application>
  <PresentationFormat>Широкоэкранный</PresentationFormat>
  <Paragraphs>60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Deutsche Normalschrift</vt:lpstr>
      <vt:lpstr>Times New Roman</vt:lpstr>
      <vt:lpstr>Тема Office</vt:lpstr>
      <vt:lpstr>Partys. Geburtstag. Konjunktion “deshalb”.  </vt:lpstr>
      <vt:lpstr>Сложные слова со словом    Geburtstag.</vt:lpstr>
      <vt:lpstr>Презентация PowerPoint</vt:lpstr>
      <vt:lpstr>Konjunktion “deshalb” – сочинительный союз причины/следствия,  употребляется в сложноподчиненных предложениях.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Partys. Geburtstag. “Deshalb”</dc:title>
  <dc:creator>Admin</dc:creator>
  <cp:lastModifiedBy>Admin</cp:lastModifiedBy>
  <cp:revision>21</cp:revision>
  <dcterms:created xsi:type="dcterms:W3CDTF">2020-04-23T21:25:04Z</dcterms:created>
  <dcterms:modified xsi:type="dcterms:W3CDTF">2020-04-24T15:20:06Z</dcterms:modified>
</cp:coreProperties>
</file>