
<file path=[Content_Types].xml><?xml version="1.0" encoding="utf-8"?>
<Types xmlns="http://schemas.openxmlformats.org/package/2006/content-types">
  <Default Extension="xml" ContentType="application/xml"/>
  <Default Extension="mp3" ContentType="audi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57" r:id="rId5"/>
    <p:sldId id="263" r:id="rId6"/>
    <p:sldId id="264" r:id="rId7"/>
    <p:sldId id="260" r:id="rId8"/>
    <p:sldId id="265" r:id="rId9"/>
    <p:sldId id="266" r:id="rId10"/>
    <p:sldId id="268" r:id="rId11"/>
    <p:sldId id="267" r:id="rId12"/>
  </p:sldIdLst>
  <p:sldSz cx="9144000" cy="5143500" type="screen16x9"/>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21" d="100"/>
          <a:sy n="121" d="100"/>
        </p:scale>
        <p:origin x="-80" y="-8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AE65C9-277E-3F40-9FF3-A761CED4B32E}" type="datetimeFigureOut">
              <a:rPr lang="ru-RU" smtClean="0"/>
              <a:t>01.11.21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AE36D-5070-054A-9A6A-E70E33BCE9CF}" type="slidenum">
              <a:rPr lang="ru-RU" smtClean="0"/>
              <a:t>‹#›</a:t>
            </a:fld>
            <a:endParaRPr lang="ru-RU"/>
          </a:p>
        </p:txBody>
      </p:sp>
    </p:spTree>
    <p:extLst>
      <p:ext uri="{BB962C8B-B14F-4D97-AF65-F5344CB8AC3E}">
        <p14:creationId xmlns:p14="http://schemas.microsoft.com/office/powerpoint/2010/main" val="303763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CFAE65C9-277E-3F40-9FF3-A761CED4B32E}" type="datetimeFigureOut">
              <a:rPr lang="ru-RU" smtClean="0"/>
              <a:t>01.11.21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AE36D-5070-054A-9A6A-E70E33BCE9CF}" type="slidenum">
              <a:rPr lang="ru-RU" smtClean="0"/>
              <a:t>‹#›</a:t>
            </a:fld>
            <a:endParaRPr lang="ru-RU"/>
          </a:p>
        </p:txBody>
      </p:sp>
    </p:spTree>
    <p:extLst>
      <p:ext uri="{BB962C8B-B14F-4D97-AF65-F5344CB8AC3E}">
        <p14:creationId xmlns:p14="http://schemas.microsoft.com/office/powerpoint/2010/main" val="276251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en-US"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CFAE65C9-277E-3F40-9FF3-A761CED4B32E}" type="datetimeFigureOut">
              <a:rPr lang="ru-RU" smtClean="0"/>
              <a:t>01.11.21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AE36D-5070-054A-9A6A-E70E33BCE9CF}" type="slidenum">
              <a:rPr lang="ru-RU" smtClean="0"/>
              <a:t>‹#›</a:t>
            </a:fld>
            <a:endParaRPr lang="ru-RU"/>
          </a:p>
        </p:txBody>
      </p:sp>
    </p:spTree>
    <p:extLst>
      <p:ext uri="{BB962C8B-B14F-4D97-AF65-F5344CB8AC3E}">
        <p14:creationId xmlns:p14="http://schemas.microsoft.com/office/powerpoint/2010/main" val="85850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idx="1"/>
          </p:nvPr>
        </p:nvSpPr>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CFAE65C9-277E-3F40-9FF3-A761CED4B32E}" type="datetimeFigureOut">
              <a:rPr lang="ru-RU" smtClean="0"/>
              <a:t>01.11.21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AE36D-5070-054A-9A6A-E70E33BCE9CF}" type="slidenum">
              <a:rPr lang="ru-RU" smtClean="0"/>
              <a:t>‹#›</a:t>
            </a:fld>
            <a:endParaRPr lang="ru-RU"/>
          </a:p>
        </p:txBody>
      </p:sp>
    </p:spTree>
    <p:extLst>
      <p:ext uri="{BB962C8B-B14F-4D97-AF65-F5344CB8AC3E}">
        <p14:creationId xmlns:p14="http://schemas.microsoft.com/office/powerpoint/2010/main" val="2283109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3305176"/>
            <a:ext cx="7772400" cy="1021556"/>
          </a:xfrm>
        </p:spPr>
        <p:txBody>
          <a:bodyPr anchor="t"/>
          <a:lstStyle>
            <a:lvl1pPr algn="l">
              <a:defRPr sz="4000" b="1" cap="all"/>
            </a:lvl1pPr>
          </a:lstStyle>
          <a:p>
            <a:r>
              <a:rPr lang="en-US"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Образец текста</a:t>
            </a:r>
          </a:p>
        </p:txBody>
      </p:sp>
      <p:sp>
        <p:nvSpPr>
          <p:cNvPr id="4" name="Дата 3"/>
          <p:cNvSpPr>
            <a:spLocks noGrp="1"/>
          </p:cNvSpPr>
          <p:nvPr>
            <p:ph type="dt" sz="half" idx="10"/>
          </p:nvPr>
        </p:nvSpPr>
        <p:spPr/>
        <p:txBody>
          <a:bodyPr/>
          <a:lstStyle/>
          <a:p>
            <a:fld id="{CFAE65C9-277E-3F40-9FF3-A761CED4B32E}" type="datetimeFigureOut">
              <a:rPr lang="ru-RU" smtClean="0"/>
              <a:t>01.11.21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EAE36D-5070-054A-9A6A-E70E33BCE9CF}" type="slidenum">
              <a:rPr lang="ru-RU" smtClean="0"/>
              <a:t>‹#›</a:t>
            </a:fld>
            <a:endParaRPr lang="ru-RU"/>
          </a:p>
        </p:txBody>
      </p:sp>
    </p:spTree>
    <p:extLst>
      <p:ext uri="{BB962C8B-B14F-4D97-AF65-F5344CB8AC3E}">
        <p14:creationId xmlns:p14="http://schemas.microsoft.com/office/powerpoint/2010/main" val="236251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Дата 4"/>
          <p:cNvSpPr>
            <a:spLocks noGrp="1"/>
          </p:cNvSpPr>
          <p:nvPr>
            <p:ph type="dt" sz="half" idx="10"/>
          </p:nvPr>
        </p:nvSpPr>
        <p:spPr/>
        <p:txBody>
          <a:bodyPr/>
          <a:lstStyle/>
          <a:p>
            <a:fld id="{CFAE65C9-277E-3F40-9FF3-A761CED4B32E}" type="datetimeFigureOut">
              <a:rPr lang="ru-RU" smtClean="0"/>
              <a:t>01.11.21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AE36D-5070-054A-9A6A-E70E33BCE9CF}" type="slidenum">
              <a:rPr lang="ru-RU" smtClean="0"/>
              <a:t>‹#›</a:t>
            </a:fld>
            <a:endParaRPr lang="ru-RU"/>
          </a:p>
        </p:txBody>
      </p:sp>
    </p:spTree>
    <p:extLst>
      <p:ext uri="{BB962C8B-B14F-4D97-AF65-F5344CB8AC3E}">
        <p14:creationId xmlns:p14="http://schemas.microsoft.com/office/powerpoint/2010/main" val="712448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en-US"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7" name="Дата 6"/>
          <p:cNvSpPr>
            <a:spLocks noGrp="1"/>
          </p:cNvSpPr>
          <p:nvPr>
            <p:ph type="dt" sz="half" idx="10"/>
          </p:nvPr>
        </p:nvSpPr>
        <p:spPr/>
        <p:txBody>
          <a:bodyPr/>
          <a:lstStyle/>
          <a:p>
            <a:fld id="{CFAE65C9-277E-3F40-9FF3-A761CED4B32E}" type="datetimeFigureOut">
              <a:rPr lang="ru-RU" smtClean="0"/>
              <a:t>01.11.21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EAE36D-5070-054A-9A6A-E70E33BCE9CF}" type="slidenum">
              <a:rPr lang="ru-RU" smtClean="0"/>
              <a:t>‹#›</a:t>
            </a:fld>
            <a:endParaRPr lang="ru-RU"/>
          </a:p>
        </p:txBody>
      </p:sp>
    </p:spTree>
    <p:extLst>
      <p:ext uri="{BB962C8B-B14F-4D97-AF65-F5344CB8AC3E}">
        <p14:creationId xmlns:p14="http://schemas.microsoft.com/office/powerpoint/2010/main" val="373337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Дата 2"/>
          <p:cNvSpPr>
            <a:spLocks noGrp="1"/>
          </p:cNvSpPr>
          <p:nvPr>
            <p:ph type="dt" sz="half" idx="10"/>
          </p:nvPr>
        </p:nvSpPr>
        <p:spPr/>
        <p:txBody>
          <a:bodyPr/>
          <a:lstStyle/>
          <a:p>
            <a:fld id="{CFAE65C9-277E-3F40-9FF3-A761CED4B32E}" type="datetimeFigureOut">
              <a:rPr lang="ru-RU" smtClean="0"/>
              <a:t>01.11.21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EAE36D-5070-054A-9A6A-E70E33BCE9CF}" type="slidenum">
              <a:rPr lang="ru-RU" smtClean="0"/>
              <a:t>‹#›</a:t>
            </a:fld>
            <a:endParaRPr lang="ru-RU"/>
          </a:p>
        </p:txBody>
      </p:sp>
    </p:spTree>
    <p:extLst>
      <p:ext uri="{BB962C8B-B14F-4D97-AF65-F5344CB8AC3E}">
        <p14:creationId xmlns:p14="http://schemas.microsoft.com/office/powerpoint/2010/main" val="221694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AE65C9-277E-3F40-9FF3-A761CED4B32E}" type="datetimeFigureOut">
              <a:rPr lang="ru-RU" smtClean="0"/>
              <a:t>01.11.21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EAE36D-5070-054A-9A6A-E70E33BCE9CF}" type="slidenum">
              <a:rPr lang="ru-RU" smtClean="0"/>
              <a:t>‹#›</a:t>
            </a:fld>
            <a:endParaRPr lang="ru-RU"/>
          </a:p>
        </p:txBody>
      </p:sp>
    </p:spTree>
    <p:extLst>
      <p:ext uri="{BB962C8B-B14F-4D97-AF65-F5344CB8AC3E}">
        <p14:creationId xmlns:p14="http://schemas.microsoft.com/office/powerpoint/2010/main" val="3591001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1" y="204787"/>
            <a:ext cx="3008313" cy="871538"/>
          </a:xfrm>
        </p:spPr>
        <p:txBody>
          <a:bodyPr anchor="b"/>
          <a:lstStyle>
            <a:lvl1pPr algn="l">
              <a:defRPr sz="2000" b="1"/>
            </a:lvl1pPr>
          </a:lstStyle>
          <a:p>
            <a:r>
              <a:rPr lang="en-US"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fld id="{CFAE65C9-277E-3F40-9FF3-A761CED4B32E}" type="datetimeFigureOut">
              <a:rPr lang="ru-RU" smtClean="0"/>
              <a:t>01.11.21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AE36D-5070-054A-9A6A-E70E33BCE9CF}" type="slidenum">
              <a:rPr lang="ru-RU" smtClean="0"/>
              <a:t>‹#›</a:t>
            </a:fld>
            <a:endParaRPr lang="ru-RU"/>
          </a:p>
        </p:txBody>
      </p:sp>
    </p:spTree>
    <p:extLst>
      <p:ext uri="{BB962C8B-B14F-4D97-AF65-F5344CB8AC3E}">
        <p14:creationId xmlns:p14="http://schemas.microsoft.com/office/powerpoint/2010/main" val="349072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3600450"/>
            <a:ext cx="5486400" cy="425054"/>
          </a:xfrm>
        </p:spPr>
        <p:txBody>
          <a:bodyPr anchor="b"/>
          <a:lstStyle>
            <a:lvl1pPr algn="l">
              <a:defRPr sz="2000" b="1"/>
            </a:lvl1pPr>
          </a:lstStyle>
          <a:p>
            <a:r>
              <a:rPr lang="en-US"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fld id="{CFAE65C9-277E-3F40-9FF3-A761CED4B32E}" type="datetimeFigureOut">
              <a:rPr lang="ru-RU" smtClean="0"/>
              <a:t>01.11.21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EAE36D-5070-054A-9A6A-E70E33BCE9CF}" type="slidenum">
              <a:rPr lang="ru-RU" smtClean="0"/>
              <a:t>‹#›</a:t>
            </a:fld>
            <a:endParaRPr lang="ru-RU"/>
          </a:p>
        </p:txBody>
      </p:sp>
    </p:spTree>
    <p:extLst>
      <p:ext uri="{BB962C8B-B14F-4D97-AF65-F5344CB8AC3E}">
        <p14:creationId xmlns:p14="http://schemas.microsoft.com/office/powerpoint/2010/main" val="5734155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AE65C9-277E-3F40-9FF3-A761CED4B32E}" type="datetimeFigureOut">
              <a:rPr lang="ru-RU" smtClean="0"/>
              <a:t>01.11.21</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7EAE36D-5070-054A-9A6A-E70E33BCE9CF}" type="slidenum">
              <a:rPr lang="ru-RU" smtClean="0"/>
              <a:t>‹#›</a:t>
            </a:fld>
            <a:endParaRPr lang="ru-RU"/>
          </a:p>
        </p:txBody>
      </p:sp>
    </p:spTree>
    <p:extLst>
      <p:ext uri="{BB962C8B-B14F-4D97-AF65-F5344CB8AC3E}">
        <p14:creationId xmlns:p14="http://schemas.microsoft.com/office/powerpoint/2010/main" val="2662170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1.mp3"/><Relationship Id="rId2" Type="http://schemas.openxmlformats.org/officeDocument/2006/relationships/audio" Target="../media/media1.mp3"/></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Изображение 12"/>
          <p:cNvPicPr>
            <a:picLocks noChangeAspect="1"/>
          </p:cNvPicPr>
          <p:nvPr/>
        </p:nvPicPr>
        <p:blipFill>
          <a:blip r:embed="rId2"/>
          <a:stretch>
            <a:fillRect/>
          </a:stretch>
        </p:blipFill>
        <p:spPr>
          <a:xfrm>
            <a:off x="0" y="0"/>
            <a:ext cx="9144000" cy="5143500"/>
          </a:xfrm>
          <a:prstGeom prst="rect">
            <a:avLst/>
          </a:prstGeom>
        </p:spPr>
      </p:pic>
      <p:pic>
        <p:nvPicPr>
          <p:cNvPr id="6" name="Изображение 5"/>
          <p:cNvPicPr>
            <a:picLocks noChangeAspect="1"/>
          </p:cNvPicPr>
          <p:nvPr/>
        </p:nvPicPr>
        <p:blipFill>
          <a:blip r:embed="rId3"/>
          <a:stretch>
            <a:fillRect/>
          </a:stretch>
        </p:blipFill>
        <p:spPr>
          <a:xfrm>
            <a:off x="4725489" y="1161812"/>
            <a:ext cx="3504736" cy="36428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42543" y="925955"/>
            <a:ext cx="4135879" cy="2554545"/>
          </a:xfrm>
          <a:prstGeom prst="rect">
            <a:avLst/>
          </a:prstGeom>
          <a:noFill/>
        </p:spPr>
        <p:txBody>
          <a:bodyPr wrap="square" rtlCol="0">
            <a:spAutoFit/>
          </a:bodyPr>
          <a:lstStyle/>
          <a:p>
            <a:pPr algn="ctr"/>
            <a:r>
              <a:rPr lang="en-US" sz="8000" dirty="0" smtClean="0">
                <a:solidFill>
                  <a:schemeClr val="bg1"/>
                </a:solidFill>
                <a:latin typeface="Avenir Black Oblique"/>
                <a:cs typeface="Avenir Black Oblique"/>
              </a:rPr>
              <a:t>School uniform</a:t>
            </a:r>
            <a:endParaRPr lang="ru-RU" sz="8000" dirty="0">
              <a:solidFill>
                <a:schemeClr val="bg1"/>
              </a:solidFill>
              <a:latin typeface="Avenir Black Oblique"/>
              <a:cs typeface="Avenir Black Oblique"/>
            </a:endParaRPr>
          </a:p>
        </p:txBody>
      </p:sp>
    </p:spTree>
    <p:extLst>
      <p:ext uri="{BB962C8B-B14F-4D97-AF65-F5344CB8AC3E}">
        <p14:creationId xmlns:p14="http://schemas.microsoft.com/office/powerpoint/2010/main" val="2788343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25000"/>
          </a:srgbClr>
        </a:solidFill>
        <a:effectLst/>
      </p:bgPr>
    </p:bg>
    <p:spTree>
      <p:nvGrpSpPr>
        <p:cNvPr id="1" name=""/>
        <p:cNvGrpSpPr/>
        <p:nvPr/>
      </p:nvGrpSpPr>
      <p:grpSpPr>
        <a:xfrm>
          <a:off x="0" y="0"/>
          <a:ext cx="0" cy="0"/>
          <a:chOff x="0" y="0"/>
          <a:chExt cx="0" cy="0"/>
        </a:xfrm>
      </p:grpSpPr>
      <p:sp>
        <p:nvSpPr>
          <p:cNvPr id="5" name="Скругленный прямоугольник 4"/>
          <p:cNvSpPr/>
          <p:nvPr/>
        </p:nvSpPr>
        <p:spPr>
          <a:xfrm>
            <a:off x="867483" y="1072241"/>
            <a:ext cx="1890584" cy="2205681"/>
          </a:xfrm>
          <a:prstGeom prst="roundRect">
            <a:avLst/>
          </a:prstGeom>
          <a:solidFill>
            <a:srgbClr val="00B050"/>
          </a:solidFill>
          <a:ln w="38100">
            <a:prstDash val="sysDash"/>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r>
              <a:rPr lang="en-US" b="1" dirty="0">
                <a:solidFill>
                  <a:schemeClr val="bg1"/>
                </a:solidFill>
                <a:latin typeface="Arial Rounded MT Bold" panose="020F0704030504030204" pitchFamily="34" charset="0"/>
              </a:rPr>
              <a:t>Say 5 words from today’s active vocabulary.</a:t>
            </a:r>
            <a:endParaRPr lang="ru-RU" b="1" dirty="0">
              <a:solidFill>
                <a:schemeClr val="bg1"/>
              </a:solidFill>
            </a:endParaRPr>
          </a:p>
        </p:txBody>
      </p:sp>
      <p:sp>
        <p:nvSpPr>
          <p:cNvPr id="6" name="Скругленный прямоугольник 5"/>
          <p:cNvSpPr/>
          <p:nvPr/>
        </p:nvSpPr>
        <p:spPr>
          <a:xfrm>
            <a:off x="4517750" y="212405"/>
            <a:ext cx="1983260" cy="2409568"/>
          </a:xfrm>
          <a:prstGeom prst="roundRect">
            <a:avLst/>
          </a:prstGeom>
          <a:solidFill>
            <a:srgbClr val="00B0F0"/>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latin typeface="Arial Rounded MT Bold" panose="020F0704030504030204" pitchFamily="34" charset="0"/>
              </a:rPr>
              <a:t>Translate.</a:t>
            </a:r>
          </a:p>
          <a:p>
            <a:pPr algn="ctr"/>
            <a:r>
              <a:rPr lang="ru-RU" b="1" dirty="0"/>
              <a:t>Девочки в московских школах носят блузки, юбки или платья.</a:t>
            </a:r>
            <a:endParaRPr lang="ru-RU" b="1" dirty="0"/>
          </a:p>
        </p:txBody>
      </p:sp>
      <p:sp>
        <p:nvSpPr>
          <p:cNvPr id="7" name="Скругленный прямоугольник 6"/>
          <p:cNvSpPr/>
          <p:nvPr/>
        </p:nvSpPr>
        <p:spPr>
          <a:xfrm>
            <a:off x="6704621" y="2419177"/>
            <a:ext cx="2233484" cy="2557849"/>
          </a:xfrm>
          <a:prstGeom prst="roundRect">
            <a:avLst/>
          </a:prstGeom>
          <a:solidFill>
            <a:srgbClr val="FF0066"/>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dirty="0">
                <a:latin typeface="Arial Rounded MT Bold" panose="020F0704030504030204" pitchFamily="34" charset="0"/>
              </a:rPr>
              <a:t>Complete the sentence: “ If students have PE classes, they wear…”</a:t>
            </a:r>
            <a:endParaRPr lang="ru-RU" dirty="0"/>
          </a:p>
        </p:txBody>
      </p:sp>
      <p:sp>
        <p:nvSpPr>
          <p:cNvPr id="8" name="Скругленный прямоугольник 7"/>
          <p:cNvSpPr/>
          <p:nvPr/>
        </p:nvSpPr>
        <p:spPr>
          <a:xfrm>
            <a:off x="3220093" y="2771345"/>
            <a:ext cx="2480619" cy="2205681"/>
          </a:xfrm>
          <a:prstGeom prst="roundRect">
            <a:avLst/>
          </a:prstGeom>
          <a:solidFill>
            <a:schemeClr val="tx2">
              <a:lumMod val="75000"/>
            </a:schemeClr>
          </a:solidFill>
          <a:ln w="38100">
            <a:prstDash val="sysDash"/>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r>
              <a:rPr lang="en-US" b="1" dirty="0">
                <a:solidFill>
                  <a:schemeClr val="bg1"/>
                </a:solidFill>
                <a:latin typeface="Arial Rounded MT Bold" panose="020F0704030504030204" pitchFamily="34" charset="0"/>
              </a:rPr>
              <a:t>You use </a:t>
            </a:r>
            <a:r>
              <a:rPr lang="en-US" b="1" dirty="0">
                <a:solidFill>
                  <a:srgbClr val="FF0000"/>
                </a:solidFill>
                <a:latin typeface="Arial Rounded MT Bold" panose="020F0704030504030204" pitchFamily="34" charset="0"/>
              </a:rPr>
              <a:t>it</a:t>
            </a:r>
            <a:r>
              <a:rPr lang="en-US" b="1" dirty="0">
                <a:solidFill>
                  <a:schemeClr val="bg1"/>
                </a:solidFill>
                <a:latin typeface="Arial Rounded MT Bold" panose="020F0704030504030204" pitchFamily="34" charset="0"/>
              </a:rPr>
              <a:t> to pay for  food or things in a supermarket.</a:t>
            </a:r>
            <a:endParaRPr lang="ru-RU" b="1" dirty="0">
              <a:solidFill>
                <a:schemeClr val="bg1"/>
              </a:solidFill>
            </a:endParaRPr>
          </a:p>
        </p:txBody>
      </p:sp>
      <p:sp>
        <p:nvSpPr>
          <p:cNvPr id="9" name="Овал 8"/>
          <p:cNvSpPr/>
          <p:nvPr/>
        </p:nvSpPr>
        <p:spPr>
          <a:xfrm>
            <a:off x="6501010" y="2283706"/>
            <a:ext cx="797397" cy="676533"/>
          </a:xfrm>
          <a:prstGeom prst="ellipse">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b="1" dirty="0">
                <a:solidFill>
                  <a:schemeClr val="tx1"/>
                </a:solidFill>
                <a:latin typeface="Arial Black" panose="020B0A04020102020204" pitchFamily="34" charset="0"/>
              </a:rPr>
              <a:t>4</a:t>
            </a:r>
            <a:endParaRPr lang="ru-RU" sz="2700" b="1" dirty="0">
              <a:solidFill>
                <a:schemeClr val="tx1"/>
              </a:solidFill>
              <a:latin typeface="Arial Black" panose="020B0A04020102020204" pitchFamily="34" charset="0"/>
            </a:endParaRPr>
          </a:p>
        </p:txBody>
      </p:sp>
      <p:sp>
        <p:nvSpPr>
          <p:cNvPr id="10" name="Овал 9"/>
          <p:cNvSpPr/>
          <p:nvPr/>
        </p:nvSpPr>
        <p:spPr>
          <a:xfrm>
            <a:off x="4020085" y="191627"/>
            <a:ext cx="797397" cy="676533"/>
          </a:xfrm>
          <a:prstGeom prst="ellipse">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b="1" dirty="0">
                <a:solidFill>
                  <a:schemeClr val="tx1"/>
                </a:solidFill>
                <a:latin typeface="Arial Black" panose="020B0A04020102020204" pitchFamily="34" charset="0"/>
              </a:rPr>
              <a:t>3</a:t>
            </a:r>
            <a:endParaRPr lang="ru-RU" sz="2700" b="1" dirty="0">
              <a:solidFill>
                <a:schemeClr val="tx1"/>
              </a:solidFill>
              <a:latin typeface="Arial Black" panose="020B0A04020102020204" pitchFamily="34" charset="0"/>
            </a:endParaRPr>
          </a:p>
        </p:txBody>
      </p:sp>
      <p:sp>
        <p:nvSpPr>
          <p:cNvPr id="11" name="Овал 10"/>
          <p:cNvSpPr/>
          <p:nvPr/>
        </p:nvSpPr>
        <p:spPr>
          <a:xfrm>
            <a:off x="2947279" y="2621972"/>
            <a:ext cx="797397" cy="676533"/>
          </a:xfrm>
          <a:prstGeom prst="ellipse">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b="1" dirty="0">
                <a:solidFill>
                  <a:schemeClr val="tx1"/>
                </a:solidFill>
                <a:latin typeface="Arial Black" panose="020B0A04020102020204" pitchFamily="34" charset="0"/>
              </a:rPr>
              <a:t>2</a:t>
            </a:r>
            <a:endParaRPr lang="ru-RU" sz="2700" b="1" dirty="0">
              <a:solidFill>
                <a:schemeClr val="tx1"/>
              </a:solidFill>
              <a:latin typeface="Arial Black" panose="020B0A04020102020204" pitchFamily="34" charset="0"/>
            </a:endParaRPr>
          </a:p>
        </p:txBody>
      </p:sp>
      <p:sp>
        <p:nvSpPr>
          <p:cNvPr id="12" name="Овал 11"/>
          <p:cNvSpPr/>
          <p:nvPr/>
        </p:nvSpPr>
        <p:spPr>
          <a:xfrm>
            <a:off x="365103" y="1056301"/>
            <a:ext cx="797397" cy="676533"/>
          </a:xfrm>
          <a:prstGeom prst="ellipse">
            <a:avLst/>
          </a:prstGeom>
          <a:solidFill>
            <a:srgbClr val="FFFF0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700" b="1" dirty="0">
                <a:solidFill>
                  <a:schemeClr val="tx1"/>
                </a:solidFill>
                <a:latin typeface="Arial Black" panose="020B0A04020102020204" pitchFamily="34" charset="0"/>
              </a:rPr>
              <a:t>1</a:t>
            </a:r>
            <a:endParaRPr lang="ru-RU" sz="2700" b="1" dirty="0">
              <a:solidFill>
                <a:schemeClr val="tx1"/>
              </a:solidFill>
              <a:latin typeface="Arial Black" panose="020B0A04020102020204" pitchFamily="34" charset="0"/>
            </a:endParaRPr>
          </a:p>
        </p:txBody>
      </p:sp>
      <p:sp>
        <p:nvSpPr>
          <p:cNvPr id="13" name="Скругленный прямоугольник 12"/>
          <p:cNvSpPr/>
          <p:nvPr/>
        </p:nvSpPr>
        <p:spPr>
          <a:xfrm>
            <a:off x="763802" y="210162"/>
            <a:ext cx="2980874" cy="657998"/>
          </a:xfrm>
          <a:prstGeom prst="roundRect">
            <a:avLst/>
          </a:prstGeom>
          <a:solidFill>
            <a:srgbClr val="0070C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700" b="1" dirty="0" smtClean="0">
                <a:latin typeface="Arial Rounded MT Bold" panose="020F0704030504030204" pitchFamily="34" charset="0"/>
              </a:rPr>
              <a:t>Consolidation.</a:t>
            </a:r>
            <a:endParaRPr lang="ru-RU" dirty="0"/>
          </a:p>
        </p:txBody>
      </p:sp>
    </p:spTree>
    <p:extLst>
      <p:ext uri="{BB962C8B-B14F-4D97-AF65-F5344CB8AC3E}">
        <p14:creationId xmlns:p14="http://schemas.microsoft.com/office/powerpoint/2010/main" val="69828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Лента лицом вверх 3"/>
          <p:cNvSpPr/>
          <p:nvPr/>
        </p:nvSpPr>
        <p:spPr>
          <a:xfrm>
            <a:off x="1241854" y="361436"/>
            <a:ext cx="6561438" cy="852616"/>
          </a:xfrm>
          <a:prstGeom prst="ribbon2">
            <a:avLst/>
          </a:prstGeom>
          <a:solidFill>
            <a:srgbClr val="FF0000"/>
          </a:solidFill>
        </p:spPr>
        <p:style>
          <a:lnRef idx="1">
            <a:schemeClr val="accent5"/>
          </a:lnRef>
          <a:fillRef idx="3">
            <a:schemeClr val="accent5"/>
          </a:fillRef>
          <a:effectRef idx="2">
            <a:schemeClr val="accent5"/>
          </a:effectRef>
          <a:fontRef idx="minor">
            <a:schemeClr val="lt1"/>
          </a:fontRef>
        </p:style>
        <p:txBody>
          <a:bodyPr lIns="68580" tIns="34290" rIns="68580" bIns="34290" rtlCol="0" anchor="ctr"/>
          <a:lstStyle/>
          <a:p>
            <a:pPr algn="ctr"/>
            <a:r>
              <a:rPr lang="en-US" sz="2100" b="1" dirty="0">
                <a:latin typeface="Arial Rounded MT Bold" panose="020F0704030504030204" pitchFamily="34" charset="0"/>
              </a:rPr>
              <a:t>CREATIVE HOMEWORK</a:t>
            </a:r>
            <a:endParaRPr lang="ru-RU" sz="2100" b="1" dirty="0"/>
          </a:p>
        </p:txBody>
      </p:sp>
      <p:sp>
        <p:nvSpPr>
          <p:cNvPr id="5" name="TextBox 4"/>
          <p:cNvSpPr txBox="1"/>
          <p:nvPr/>
        </p:nvSpPr>
        <p:spPr>
          <a:xfrm>
            <a:off x="2168611" y="1825711"/>
            <a:ext cx="4707925" cy="2285241"/>
          </a:xfrm>
          <a:prstGeom prst="rect">
            <a:avLst/>
          </a:prstGeom>
          <a:noFill/>
        </p:spPr>
        <p:txBody>
          <a:bodyPr wrap="square" lIns="68580" tIns="34290" rIns="68580" bIns="34290" rtlCol="0">
            <a:spAutoFit/>
          </a:bodyPr>
          <a:lstStyle/>
          <a:p>
            <a:pPr algn="ctr"/>
            <a:r>
              <a:rPr lang="en-US" sz="3600" dirty="0">
                <a:latin typeface="Arial Rounded MT Bold" panose="020F0704030504030204" pitchFamily="34" charset="0"/>
              </a:rPr>
              <a:t>Design a </a:t>
            </a:r>
            <a:r>
              <a:rPr lang="en-US" sz="3600" dirty="0">
                <a:solidFill>
                  <a:srgbClr val="7030A0"/>
                </a:solidFill>
                <a:latin typeface="Arial Rounded MT Bold" panose="020F0704030504030204" pitchFamily="34" charset="0"/>
              </a:rPr>
              <a:t>uniform</a:t>
            </a:r>
            <a:r>
              <a:rPr lang="en-US" sz="3600" dirty="0">
                <a:latin typeface="Arial Rounded MT Bold" panose="020F0704030504030204" pitchFamily="34" charset="0"/>
              </a:rPr>
              <a:t> for your</a:t>
            </a:r>
            <a:r>
              <a:rPr lang="en-US" sz="3600" dirty="0">
                <a:solidFill>
                  <a:srgbClr val="0070C0"/>
                </a:solidFill>
                <a:latin typeface="Arial Rounded MT Bold" panose="020F0704030504030204" pitchFamily="34" charset="0"/>
              </a:rPr>
              <a:t> school</a:t>
            </a:r>
            <a:r>
              <a:rPr lang="en-US" sz="3600" dirty="0">
                <a:latin typeface="Arial Rounded MT Bold" panose="020F0704030504030204" pitchFamily="34" charset="0"/>
              </a:rPr>
              <a:t>. Present it to your </a:t>
            </a:r>
            <a:r>
              <a:rPr lang="en-US" sz="3600" dirty="0">
                <a:solidFill>
                  <a:srgbClr val="00B050"/>
                </a:solidFill>
                <a:latin typeface="Arial Rounded MT Bold" panose="020F0704030504030204" pitchFamily="34" charset="0"/>
              </a:rPr>
              <a:t>class</a:t>
            </a:r>
            <a:r>
              <a:rPr lang="en-US" sz="3600" dirty="0">
                <a:latin typeface="Arial Rounded MT Bold" panose="020F0704030504030204" pitchFamily="34" charset="0"/>
              </a:rPr>
              <a:t>.</a:t>
            </a:r>
          </a:p>
          <a:p>
            <a:pPr algn="ctr"/>
            <a:r>
              <a:rPr lang="en-US" sz="3600" dirty="0">
                <a:solidFill>
                  <a:srgbClr val="FF0066"/>
                </a:solidFill>
                <a:latin typeface="Arial Rounded MT Bold" panose="020F0704030504030204" pitchFamily="34" charset="0"/>
              </a:rPr>
              <a:t>Say</a:t>
            </a:r>
            <a:r>
              <a:rPr lang="en-US" sz="3600" dirty="0">
                <a:latin typeface="Arial Rounded MT Bold" panose="020F0704030504030204" pitchFamily="34" charset="0"/>
              </a:rPr>
              <a:t> 5-7 sentences.</a:t>
            </a:r>
            <a:endParaRPr lang="ru-RU" sz="3600" dirty="0"/>
          </a:p>
        </p:txBody>
      </p:sp>
    </p:spTree>
    <p:extLst>
      <p:ext uri="{BB962C8B-B14F-4D97-AF65-F5344CB8AC3E}">
        <p14:creationId xmlns:p14="http://schemas.microsoft.com/office/powerpoint/2010/main" val="196502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96563" y="231689"/>
            <a:ext cx="4793641" cy="657998"/>
          </a:xfrm>
          <a:prstGeom prst="roundRect">
            <a:avLst/>
          </a:prstGeom>
          <a:solidFill>
            <a:srgbClr val="0070C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700" b="1" dirty="0">
                <a:latin typeface="Arial Rounded MT Bold" panose="020F0704030504030204" pitchFamily="34" charset="0"/>
              </a:rPr>
              <a:t>Chit-Chat. Ask and answer.</a:t>
            </a:r>
            <a:endParaRPr lang="ru-RU" dirty="0"/>
          </a:p>
        </p:txBody>
      </p:sp>
      <p:sp>
        <p:nvSpPr>
          <p:cNvPr id="5" name="TextBox 4"/>
          <p:cNvSpPr txBox="1"/>
          <p:nvPr/>
        </p:nvSpPr>
        <p:spPr>
          <a:xfrm>
            <a:off x="380227" y="1327836"/>
            <a:ext cx="8192273" cy="3185488"/>
          </a:xfrm>
          <a:prstGeom prst="rect">
            <a:avLst/>
          </a:prstGeom>
          <a:noFill/>
        </p:spPr>
        <p:txBody>
          <a:bodyPr wrap="square" lIns="68580" tIns="34290" rIns="68580" bIns="34290" rtlCol="0">
            <a:spAutoFit/>
          </a:bodyPr>
          <a:lstStyle/>
          <a:p>
            <a:pPr marL="257175" indent="-257175">
              <a:lnSpc>
                <a:spcPct val="150000"/>
              </a:lnSpc>
              <a:buAutoNum type="arabicParenR"/>
            </a:pPr>
            <a:r>
              <a:rPr lang="en-US" sz="2700" dirty="0">
                <a:solidFill>
                  <a:srgbClr val="002060"/>
                </a:solidFill>
                <a:latin typeface="Arial Rounded MT Bold" panose="020F0704030504030204" pitchFamily="34" charset="0"/>
              </a:rPr>
              <a:t> Why are school uniforms </a:t>
            </a:r>
            <a:r>
              <a:rPr lang="en-US" sz="2700" dirty="0">
                <a:solidFill>
                  <a:srgbClr val="00B0F0"/>
                </a:solidFill>
                <a:latin typeface="Arial Rounded MT Bold" panose="020F0704030504030204" pitchFamily="34" charset="0"/>
              </a:rPr>
              <a:t>a good idea</a:t>
            </a:r>
            <a:r>
              <a:rPr lang="en-US" sz="2700" dirty="0">
                <a:solidFill>
                  <a:srgbClr val="002060"/>
                </a:solidFill>
                <a:latin typeface="Arial Rounded MT Bold" panose="020F0704030504030204" pitchFamily="34" charset="0"/>
              </a:rPr>
              <a:t>?</a:t>
            </a:r>
          </a:p>
          <a:p>
            <a:pPr marL="257175" indent="-257175">
              <a:lnSpc>
                <a:spcPct val="150000"/>
              </a:lnSpc>
              <a:buAutoNum type="arabicParenR"/>
            </a:pPr>
            <a:r>
              <a:rPr lang="en-US" sz="2700" dirty="0">
                <a:solidFill>
                  <a:srgbClr val="002060"/>
                </a:solidFill>
                <a:latin typeface="Arial Rounded MT Bold" panose="020F0704030504030204" pitchFamily="34" charset="0"/>
              </a:rPr>
              <a:t> What do </a:t>
            </a:r>
            <a:r>
              <a:rPr lang="en-US" sz="2700" dirty="0">
                <a:solidFill>
                  <a:srgbClr val="00B0F0"/>
                </a:solidFill>
                <a:latin typeface="Arial Rounded MT Bold" panose="020F0704030504030204" pitchFamily="34" charset="0"/>
              </a:rPr>
              <a:t>girls</a:t>
            </a:r>
            <a:r>
              <a:rPr lang="en-US" sz="2700" dirty="0">
                <a:solidFill>
                  <a:srgbClr val="002060"/>
                </a:solidFill>
                <a:latin typeface="Arial Rounded MT Bold" panose="020F0704030504030204" pitchFamily="34" charset="0"/>
              </a:rPr>
              <a:t> </a:t>
            </a:r>
            <a:r>
              <a:rPr lang="en-US" sz="2700" dirty="0" smtClean="0">
                <a:solidFill>
                  <a:srgbClr val="002060"/>
                </a:solidFill>
                <a:latin typeface="Arial Rounded MT Bold" panose="020F0704030504030204" pitchFamily="34" charset="0"/>
              </a:rPr>
              <a:t>wear at schools?</a:t>
            </a:r>
            <a:endParaRPr lang="en-US" sz="2700" dirty="0">
              <a:solidFill>
                <a:srgbClr val="002060"/>
              </a:solidFill>
              <a:latin typeface="Arial Rounded MT Bold" panose="020F0704030504030204" pitchFamily="34" charset="0"/>
            </a:endParaRPr>
          </a:p>
          <a:p>
            <a:pPr marL="257175" indent="-257175">
              <a:lnSpc>
                <a:spcPct val="150000"/>
              </a:lnSpc>
              <a:buAutoNum type="arabicParenR"/>
            </a:pPr>
            <a:r>
              <a:rPr lang="en-US" sz="2700" dirty="0" smtClean="0">
                <a:solidFill>
                  <a:srgbClr val="002060"/>
                </a:solidFill>
                <a:latin typeface="Arial Rounded MT Bold" panose="020F0704030504030204" pitchFamily="34" charset="0"/>
              </a:rPr>
              <a:t> What </a:t>
            </a:r>
            <a:r>
              <a:rPr lang="en-US" sz="2700" dirty="0">
                <a:solidFill>
                  <a:srgbClr val="002060"/>
                </a:solidFill>
                <a:latin typeface="Arial Rounded MT Bold" panose="020F0704030504030204" pitchFamily="34" charset="0"/>
              </a:rPr>
              <a:t>do </a:t>
            </a:r>
            <a:r>
              <a:rPr lang="en-US" sz="2700" dirty="0">
                <a:solidFill>
                  <a:srgbClr val="00B0F0"/>
                </a:solidFill>
                <a:latin typeface="Arial Rounded MT Bold" panose="020F0704030504030204" pitchFamily="34" charset="0"/>
              </a:rPr>
              <a:t>boys</a:t>
            </a:r>
            <a:r>
              <a:rPr lang="en-US" sz="2700" dirty="0">
                <a:solidFill>
                  <a:srgbClr val="002060"/>
                </a:solidFill>
                <a:latin typeface="Arial Rounded MT Bold" panose="020F0704030504030204" pitchFamily="34" charset="0"/>
              </a:rPr>
              <a:t> </a:t>
            </a:r>
            <a:r>
              <a:rPr lang="en-US" sz="2700" dirty="0" smtClean="0">
                <a:solidFill>
                  <a:srgbClr val="002060"/>
                </a:solidFill>
                <a:latin typeface="Arial Rounded MT Bold" panose="020F0704030504030204" pitchFamily="34" charset="0"/>
              </a:rPr>
              <a:t>wear at schools?</a:t>
            </a:r>
            <a:endParaRPr lang="en-US" sz="2700" dirty="0">
              <a:solidFill>
                <a:srgbClr val="002060"/>
              </a:solidFill>
              <a:latin typeface="Arial Rounded MT Bold" panose="020F0704030504030204" pitchFamily="34" charset="0"/>
            </a:endParaRPr>
          </a:p>
          <a:p>
            <a:pPr marL="257175" indent="-257175">
              <a:lnSpc>
                <a:spcPct val="150000"/>
              </a:lnSpc>
              <a:buAutoNum type="arabicParenR"/>
            </a:pPr>
            <a:r>
              <a:rPr lang="en-US" sz="2700" dirty="0" smtClean="0">
                <a:solidFill>
                  <a:srgbClr val="002060"/>
                </a:solidFill>
                <a:latin typeface="Arial Rounded MT Bold" panose="020F0704030504030204" pitchFamily="34" charset="0"/>
              </a:rPr>
              <a:t> What </a:t>
            </a:r>
            <a:r>
              <a:rPr lang="en-US" sz="2700" dirty="0">
                <a:solidFill>
                  <a:srgbClr val="002060"/>
                </a:solidFill>
                <a:latin typeface="Arial Rounded MT Bold" panose="020F0704030504030204" pitchFamily="34" charset="0"/>
              </a:rPr>
              <a:t>do students wear when they have </a:t>
            </a:r>
            <a:r>
              <a:rPr lang="en-US" sz="2700" dirty="0">
                <a:solidFill>
                  <a:srgbClr val="00B0F0"/>
                </a:solidFill>
                <a:latin typeface="Arial Rounded MT Bold" panose="020F0704030504030204" pitchFamily="34" charset="0"/>
              </a:rPr>
              <a:t>PE classes</a:t>
            </a:r>
            <a:r>
              <a:rPr lang="en-US" sz="2700" dirty="0">
                <a:solidFill>
                  <a:srgbClr val="002060"/>
                </a:solidFill>
                <a:latin typeface="Arial Rounded MT Bold" panose="020F0704030504030204" pitchFamily="34" charset="0"/>
              </a:rPr>
              <a:t>?</a:t>
            </a:r>
          </a:p>
        </p:txBody>
      </p:sp>
    </p:spTree>
    <p:extLst>
      <p:ext uri="{BB962C8B-B14F-4D97-AF65-F5344CB8AC3E}">
        <p14:creationId xmlns:p14="http://schemas.microsoft.com/office/powerpoint/2010/main" val="189953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96563" y="231689"/>
            <a:ext cx="3534209" cy="657998"/>
          </a:xfrm>
          <a:prstGeom prst="roundRect">
            <a:avLst/>
          </a:prstGeom>
          <a:solidFill>
            <a:srgbClr val="0070C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700" b="1" dirty="0">
                <a:latin typeface="Arial Rounded MT Bold" panose="020F0704030504030204" pitchFamily="34" charset="0"/>
              </a:rPr>
              <a:t>Check these words</a:t>
            </a:r>
            <a:r>
              <a:rPr lang="en-US" dirty="0" smtClean="0"/>
              <a:t>.</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1068202724"/>
              </p:ext>
            </p:extLst>
          </p:nvPr>
        </p:nvGraphicFramePr>
        <p:xfrm>
          <a:off x="1318945" y="1299690"/>
          <a:ext cx="6096000" cy="3429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3984783187"/>
                    </a:ext>
                  </a:extLst>
                </a:gridCol>
                <a:gridCol w="3048000">
                  <a:extLst>
                    <a:ext uri="{9D8B030D-6E8A-4147-A177-3AD203B41FA5}">
                      <a16:colId xmlns:a16="http://schemas.microsoft.com/office/drawing/2014/main" xmlns="" val="863408315"/>
                    </a:ext>
                  </a:extLst>
                </a:gridCol>
              </a:tblGrid>
              <a:tr h="342900">
                <a:tc>
                  <a:txBody>
                    <a:bodyPr/>
                    <a:lstStyle/>
                    <a:p>
                      <a:pPr algn="ctr"/>
                      <a:r>
                        <a:rPr lang="en-US" sz="1800" dirty="0" smtClean="0">
                          <a:latin typeface="Arial Rounded MT Bold" panose="020F0704030504030204" pitchFamily="34" charset="0"/>
                        </a:rPr>
                        <a:t>English</a:t>
                      </a:r>
                      <a:endParaRPr lang="ru-RU" sz="1800" dirty="0"/>
                    </a:p>
                  </a:txBody>
                  <a:tcPr marL="68580" marR="68580" marT="34290" marB="34290"/>
                </a:tc>
                <a:tc>
                  <a:txBody>
                    <a:bodyPr/>
                    <a:lstStyle/>
                    <a:p>
                      <a:pPr algn="ctr"/>
                      <a:r>
                        <a:rPr lang="en-US" sz="1800" dirty="0" smtClean="0">
                          <a:latin typeface="Arial Rounded MT Bold" panose="020F0704030504030204" pitchFamily="34" charset="0"/>
                        </a:rPr>
                        <a:t>Russian</a:t>
                      </a:r>
                      <a:endParaRPr lang="ru-RU" sz="1800" dirty="0"/>
                    </a:p>
                  </a:txBody>
                  <a:tcPr marL="68580" marR="68580" marT="34290" marB="34290"/>
                </a:tc>
                <a:extLst>
                  <a:ext uri="{0D108BD9-81ED-4DB2-BD59-A6C34878D82A}">
                    <a16:rowId xmlns:a16="http://schemas.microsoft.com/office/drawing/2014/main" xmlns="" val="2454433138"/>
                  </a:ext>
                </a:extLst>
              </a:tr>
              <a:tr h="342900">
                <a:tc>
                  <a:txBody>
                    <a:bodyPr/>
                    <a:lstStyle/>
                    <a:p>
                      <a:pPr algn="ctr"/>
                      <a:r>
                        <a:rPr lang="en-US" sz="1800" dirty="0" smtClean="0">
                          <a:solidFill>
                            <a:srgbClr val="002060"/>
                          </a:solidFill>
                          <a:latin typeface="Arial Rounded MT Bold" panose="020F0704030504030204" pitchFamily="34" charset="0"/>
                        </a:rPr>
                        <a:t>uniform</a:t>
                      </a:r>
                      <a:endParaRPr lang="ru-RU" sz="1800" dirty="0">
                        <a:solidFill>
                          <a:srgbClr val="002060"/>
                        </a:solidFill>
                      </a:endParaRPr>
                    </a:p>
                  </a:txBody>
                  <a:tcPr marL="68580" marR="68580" marT="34290" marB="34290"/>
                </a:tc>
                <a:tc>
                  <a:txBody>
                    <a:bodyPr/>
                    <a:lstStyle/>
                    <a:p>
                      <a:pPr algn="ctr"/>
                      <a:r>
                        <a:rPr lang="ru-RU" sz="1800" dirty="0" smtClean="0"/>
                        <a:t>школьная форма</a:t>
                      </a:r>
                      <a:endParaRPr lang="ru-RU" sz="1800" dirty="0"/>
                    </a:p>
                  </a:txBody>
                  <a:tcPr marL="68580" marR="68580" marT="34290" marB="34290"/>
                </a:tc>
                <a:extLst>
                  <a:ext uri="{0D108BD9-81ED-4DB2-BD59-A6C34878D82A}">
                    <a16:rowId xmlns:a16="http://schemas.microsoft.com/office/drawing/2014/main" xmlns="" val="4161595414"/>
                  </a:ext>
                </a:extLst>
              </a:tr>
              <a:tr h="342900">
                <a:tc>
                  <a:txBody>
                    <a:bodyPr/>
                    <a:lstStyle/>
                    <a:p>
                      <a:pPr algn="ctr"/>
                      <a:r>
                        <a:rPr lang="en-US" sz="1800" dirty="0" smtClean="0">
                          <a:solidFill>
                            <a:srgbClr val="002060"/>
                          </a:solidFill>
                          <a:latin typeface="Arial Rounded MT Bold" panose="020F0704030504030204" pitchFamily="34" charset="0"/>
                        </a:rPr>
                        <a:t>reason</a:t>
                      </a:r>
                      <a:endParaRPr lang="ru-RU" sz="1800" dirty="0">
                        <a:solidFill>
                          <a:srgbClr val="002060"/>
                        </a:solidFill>
                      </a:endParaRPr>
                    </a:p>
                  </a:txBody>
                  <a:tcPr marL="68580" marR="68580" marT="34290" marB="34290"/>
                </a:tc>
                <a:tc>
                  <a:txBody>
                    <a:bodyPr/>
                    <a:lstStyle/>
                    <a:p>
                      <a:pPr algn="ctr"/>
                      <a:r>
                        <a:rPr lang="ru-RU" sz="1800" dirty="0" smtClean="0"/>
                        <a:t>причина</a:t>
                      </a:r>
                      <a:endParaRPr lang="ru-RU" sz="1800" dirty="0"/>
                    </a:p>
                  </a:txBody>
                  <a:tcPr marL="68580" marR="68580" marT="34290" marB="34290"/>
                </a:tc>
                <a:extLst>
                  <a:ext uri="{0D108BD9-81ED-4DB2-BD59-A6C34878D82A}">
                    <a16:rowId xmlns:a16="http://schemas.microsoft.com/office/drawing/2014/main" xmlns="" val="3627048366"/>
                  </a:ext>
                </a:extLst>
              </a:tr>
              <a:tr h="342900">
                <a:tc>
                  <a:txBody>
                    <a:bodyPr/>
                    <a:lstStyle/>
                    <a:p>
                      <a:pPr algn="ctr"/>
                      <a:r>
                        <a:rPr lang="en-US" sz="1800" dirty="0" smtClean="0">
                          <a:solidFill>
                            <a:srgbClr val="002060"/>
                          </a:solidFill>
                          <a:latin typeface="Arial Rounded MT Bold" panose="020F0704030504030204" pitchFamily="34" charset="0"/>
                        </a:rPr>
                        <a:t>team</a:t>
                      </a:r>
                      <a:endParaRPr lang="ru-RU" sz="1800" dirty="0">
                        <a:solidFill>
                          <a:srgbClr val="002060"/>
                        </a:solidFill>
                      </a:endParaRPr>
                    </a:p>
                  </a:txBody>
                  <a:tcPr marL="68580" marR="68580" marT="34290" marB="34290"/>
                </a:tc>
                <a:tc>
                  <a:txBody>
                    <a:bodyPr/>
                    <a:lstStyle/>
                    <a:p>
                      <a:pPr algn="ctr"/>
                      <a:r>
                        <a:rPr lang="ru-RU" sz="1800" dirty="0" smtClean="0"/>
                        <a:t>команда</a:t>
                      </a:r>
                      <a:endParaRPr lang="ru-RU" sz="1800" dirty="0"/>
                    </a:p>
                  </a:txBody>
                  <a:tcPr marL="68580" marR="68580" marT="34290" marB="34290"/>
                </a:tc>
                <a:extLst>
                  <a:ext uri="{0D108BD9-81ED-4DB2-BD59-A6C34878D82A}">
                    <a16:rowId xmlns:a16="http://schemas.microsoft.com/office/drawing/2014/main" xmlns="" val="867567301"/>
                  </a:ext>
                </a:extLst>
              </a:tr>
              <a:tr h="342900">
                <a:tc>
                  <a:txBody>
                    <a:bodyPr/>
                    <a:lstStyle/>
                    <a:p>
                      <a:pPr algn="ctr"/>
                      <a:r>
                        <a:rPr lang="en-US" sz="1800" dirty="0" smtClean="0">
                          <a:solidFill>
                            <a:srgbClr val="002060"/>
                          </a:solidFill>
                          <a:latin typeface="Arial Rounded MT Bold" panose="020F0704030504030204" pitchFamily="34" charset="0"/>
                        </a:rPr>
                        <a:t>dress nicely</a:t>
                      </a:r>
                      <a:endParaRPr lang="ru-RU" sz="1800" dirty="0">
                        <a:solidFill>
                          <a:srgbClr val="002060"/>
                        </a:solidFill>
                      </a:endParaRPr>
                    </a:p>
                  </a:txBody>
                  <a:tcPr marL="68580" marR="68580" marT="34290" marB="34290"/>
                </a:tc>
                <a:tc>
                  <a:txBody>
                    <a:bodyPr/>
                    <a:lstStyle/>
                    <a:p>
                      <a:pPr algn="ctr"/>
                      <a:r>
                        <a:rPr lang="ru-RU" sz="1800" dirty="0" smtClean="0"/>
                        <a:t>одеваться красиво</a:t>
                      </a:r>
                      <a:endParaRPr lang="ru-RU" sz="1800" dirty="0"/>
                    </a:p>
                  </a:txBody>
                  <a:tcPr marL="68580" marR="68580" marT="34290" marB="34290"/>
                </a:tc>
                <a:extLst>
                  <a:ext uri="{0D108BD9-81ED-4DB2-BD59-A6C34878D82A}">
                    <a16:rowId xmlns:a16="http://schemas.microsoft.com/office/drawing/2014/main" xmlns="" val="927166790"/>
                  </a:ext>
                </a:extLst>
              </a:tr>
              <a:tr h="342900">
                <a:tc>
                  <a:txBody>
                    <a:bodyPr/>
                    <a:lstStyle/>
                    <a:p>
                      <a:pPr algn="ctr"/>
                      <a:r>
                        <a:rPr lang="en-US" sz="1800" dirty="0" smtClean="0">
                          <a:solidFill>
                            <a:srgbClr val="002060"/>
                          </a:solidFill>
                          <a:latin typeface="Arial Rounded MT Bold" panose="020F0704030504030204" pitchFamily="34" charset="0"/>
                        </a:rPr>
                        <a:t>save money</a:t>
                      </a:r>
                      <a:endParaRPr lang="ru-RU" sz="1800" dirty="0">
                        <a:solidFill>
                          <a:srgbClr val="002060"/>
                        </a:solidFill>
                      </a:endParaRPr>
                    </a:p>
                  </a:txBody>
                  <a:tcPr marL="68580" marR="68580" marT="34290" marB="34290"/>
                </a:tc>
                <a:tc>
                  <a:txBody>
                    <a:bodyPr/>
                    <a:lstStyle/>
                    <a:p>
                      <a:pPr algn="ctr"/>
                      <a:r>
                        <a:rPr lang="ru-RU" sz="1800" dirty="0" smtClean="0"/>
                        <a:t>копить деньги</a:t>
                      </a:r>
                      <a:endParaRPr lang="ru-RU" sz="1800" dirty="0"/>
                    </a:p>
                  </a:txBody>
                  <a:tcPr marL="68580" marR="68580" marT="34290" marB="34290"/>
                </a:tc>
                <a:extLst>
                  <a:ext uri="{0D108BD9-81ED-4DB2-BD59-A6C34878D82A}">
                    <a16:rowId xmlns:a16="http://schemas.microsoft.com/office/drawing/2014/main" xmlns="" val="2504571765"/>
                  </a:ext>
                </a:extLst>
              </a:tr>
              <a:tr h="342900">
                <a:tc>
                  <a:txBody>
                    <a:bodyPr/>
                    <a:lstStyle/>
                    <a:p>
                      <a:pPr algn="ctr"/>
                      <a:r>
                        <a:rPr lang="en-US" sz="1800" dirty="0" smtClean="0">
                          <a:solidFill>
                            <a:srgbClr val="002060"/>
                          </a:solidFill>
                          <a:latin typeface="Arial Rounded MT Bold" panose="020F0704030504030204" pitchFamily="34" charset="0"/>
                        </a:rPr>
                        <a:t>tights</a:t>
                      </a:r>
                      <a:endParaRPr lang="ru-RU" sz="1800" dirty="0">
                        <a:solidFill>
                          <a:srgbClr val="002060"/>
                        </a:solidFill>
                      </a:endParaRPr>
                    </a:p>
                  </a:txBody>
                  <a:tcPr marL="68580" marR="68580" marT="34290" marB="34290"/>
                </a:tc>
                <a:tc>
                  <a:txBody>
                    <a:bodyPr/>
                    <a:lstStyle/>
                    <a:p>
                      <a:pPr algn="ctr"/>
                      <a:r>
                        <a:rPr lang="ru-RU" sz="1800" dirty="0" smtClean="0"/>
                        <a:t>колготы</a:t>
                      </a:r>
                      <a:endParaRPr lang="ru-RU" sz="1800" dirty="0"/>
                    </a:p>
                  </a:txBody>
                  <a:tcPr marL="68580" marR="68580" marT="34290" marB="34290"/>
                </a:tc>
                <a:extLst>
                  <a:ext uri="{0D108BD9-81ED-4DB2-BD59-A6C34878D82A}">
                    <a16:rowId xmlns:a16="http://schemas.microsoft.com/office/drawing/2014/main" xmlns="" val="17843591"/>
                  </a:ext>
                </a:extLst>
              </a:tr>
              <a:tr h="342900">
                <a:tc>
                  <a:txBody>
                    <a:bodyPr/>
                    <a:lstStyle/>
                    <a:p>
                      <a:pPr algn="ctr"/>
                      <a:r>
                        <a:rPr lang="en-US" sz="1800" dirty="0" smtClean="0">
                          <a:solidFill>
                            <a:srgbClr val="002060"/>
                          </a:solidFill>
                          <a:latin typeface="Arial Rounded MT Bold" panose="020F0704030504030204" pitchFamily="34" charset="0"/>
                        </a:rPr>
                        <a:t>tie</a:t>
                      </a:r>
                      <a:endParaRPr lang="ru-RU" sz="1800" dirty="0">
                        <a:solidFill>
                          <a:srgbClr val="002060"/>
                        </a:solidFill>
                      </a:endParaRPr>
                    </a:p>
                  </a:txBody>
                  <a:tcPr marL="68580" marR="68580" marT="34290" marB="34290"/>
                </a:tc>
                <a:tc>
                  <a:txBody>
                    <a:bodyPr/>
                    <a:lstStyle/>
                    <a:p>
                      <a:pPr algn="ctr"/>
                      <a:r>
                        <a:rPr lang="ru-RU" sz="1800" dirty="0" smtClean="0"/>
                        <a:t>галстук</a:t>
                      </a:r>
                      <a:endParaRPr lang="ru-RU" sz="1800" dirty="0"/>
                    </a:p>
                  </a:txBody>
                  <a:tcPr marL="68580" marR="68580" marT="34290" marB="34290"/>
                </a:tc>
                <a:extLst>
                  <a:ext uri="{0D108BD9-81ED-4DB2-BD59-A6C34878D82A}">
                    <a16:rowId xmlns:a16="http://schemas.microsoft.com/office/drawing/2014/main" xmlns="" val="3364463340"/>
                  </a:ext>
                </a:extLst>
              </a:tr>
              <a:tr h="342900">
                <a:tc>
                  <a:txBody>
                    <a:bodyPr/>
                    <a:lstStyle/>
                    <a:p>
                      <a:pPr algn="ctr"/>
                      <a:r>
                        <a:rPr lang="en-US" sz="1800" dirty="0" smtClean="0">
                          <a:solidFill>
                            <a:srgbClr val="002060"/>
                          </a:solidFill>
                          <a:latin typeface="Arial Rounded MT Bold" panose="020F0704030504030204" pitchFamily="34" charset="0"/>
                        </a:rPr>
                        <a:t>bow tie</a:t>
                      </a:r>
                      <a:endParaRPr lang="ru-RU" sz="1800" dirty="0">
                        <a:solidFill>
                          <a:srgbClr val="002060"/>
                        </a:solidFill>
                      </a:endParaRPr>
                    </a:p>
                  </a:txBody>
                  <a:tcPr marL="68580" marR="68580" marT="34290" marB="34290"/>
                </a:tc>
                <a:tc>
                  <a:txBody>
                    <a:bodyPr/>
                    <a:lstStyle/>
                    <a:p>
                      <a:pPr algn="ctr"/>
                      <a:r>
                        <a:rPr lang="ru-RU" sz="1800" dirty="0" smtClean="0"/>
                        <a:t>галстук-бабочка</a:t>
                      </a:r>
                      <a:endParaRPr lang="ru-RU" sz="1800" dirty="0"/>
                    </a:p>
                  </a:txBody>
                  <a:tcPr marL="68580" marR="68580" marT="34290" marB="34290"/>
                </a:tc>
                <a:extLst>
                  <a:ext uri="{0D108BD9-81ED-4DB2-BD59-A6C34878D82A}">
                    <a16:rowId xmlns:a16="http://schemas.microsoft.com/office/drawing/2014/main" xmlns="" val="1344452861"/>
                  </a:ext>
                </a:extLst>
              </a:tr>
              <a:tr h="342900">
                <a:tc>
                  <a:txBody>
                    <a:bodyPr/>
                    <a:lstStyle/>
                    <a:p>
                      <a:pPr algn="ctr"/>
                      <a:r>
                        <a:rPr lang="en-US" sz="1800" dirty="0" smtClean="0">
                          <a:solidFill>
                            <a:srgbClr val="002060"/>
                          </a:solidFill>
                          <a:latin typeface="Arial Rounded MT Bold" panose="020F0704030504030204" pitchFamily="34" charset="0"/>
                        </a:rPr>
                        <a:t>pinafore</a:t>
                      </a:r>
                      <a:endParaRPr lang="ru-RU" sz="1800" dirty="0">
                        <a:solidFill>
                          <a:srgbClr val="002060"/>
                        </a:solidFill>
                      </a:endParaRPr>
                    </a:p>
                  </a:txBody>
                  <a:tcPr marL="68580" marR="68580" marT="34290" marB="34290"/>
                </a:tc>
                <a:tc>
                  <a:txBody>
                    <a:bodyPr/>
                    <a:lstStyle/>
                    <a:p>
                      <a:pPr algn="ctr"/>
                      <a:r>
                        <a:rPr lang="ru-RU" sz="1800" dirty="0" smtClean="0"/>
                        <a:t>платье-сарафан</a:t>
                      </a:r>
                      <a:endParaRPr lang="ru-RU" sz="1800" dirty="0"/>
                    </a:p>
                  </a:txBody>
                  <a:tcPr marL="68580" marR="68580" marT="34290" marB="34290"/>
                </a:tc>
                <a:extLst>
                  <a:ext uri="{0D108BD9-81ED-4DB2-BD59-A6C34878D82A}">
                    <a16:rowId xmlns:a16="http://schemas.microsoft.com/office/drawing/2014/main" xmlns="" val="4231888117"/>
                  </a:ext>
                </a:extLst>
              </a:tr>
            </a:tbl>
          </a:graphicData>
        </a:graphic>
      </p:graphicFrame>
    </p:spTree>
    <p:extLst>
      <p:ext uri="{BB962C8B-B14F-4D97-AF65-F5344CB8AC3E}">
        <p14:creationId xmlns:p14="http://schemas.microsoft.com/office/powerpoint/2010/main" val="218874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p:cNvPicPr>
            <a:picLocks noChangeAspect="1"/>
          </p:cNvPicPr>
          <p:nvPr/>
        </p:nvPicPr>
        <p:blipFill>
          <a:blip r:embed="rId2"/>
          <a:stretch>
            <a:fillRect/>
          </a:stretch>
        </p:blipFill>
        <p:spPr>
          <a:xfrm>
            <a:off x="5382984" y="1017813"/>
            <a:ext cx="3508829" cy="3508829"/>
          </a:xfrm>
          <a:prstGeom prst="rect">
            <a:avLst/>
          </a:prstGeom>
        </p:spPr>
      </p:pic>
      <p:sp>
        <p:nvSpPr>
          <p:cNvPr id="5" name="Прямоугольник 4"/>
          <p:cNvSpPr/>
          <p:nvPr/>
        </p:nvSpPr>
        <p:spPr>
          <a:xfrm>
            <a:off x="254000" y="4174323"/>
            <a:ext cx="5128984" cy="369332"/>
          </a:xfrm>
          <a:prstGeom prst="rect">
            <a:avLst/>
          </a:prstGeom>
        </p:spPr>
        <p:txBody>
          <a:bodyPr wrap="square">
            <a:spAutoFit/>
          </a:bodyPr>
          <a:lstStyle/>
          <a:p>
            <a:r>
              <a:rPr lang="en-US" dirty="0" smtClean="0"/>
              <a:t>https://</a:t>
            </a:r>
            <a:r>
              <a:rPr lang="en-US" dirty="0" err="1" smtClean="0"/>
              <a:t>learningapps.org</a:t>
            </a:r>
            <a:r>
              <a:rPr lang="en-US" dirty="0" smtClean="0"/>
              <a:t>/</a:t>
            </a:r>
            <a:r>
              <a:rPr lang="en-US" dirty="0" err="1" smtClean="0"/>
              <a:t>display?v</a:t>
            </a:r>
            <a:r>
              <a:rPr lang="en-US" dirty="0" smtClean="0"/>
              <a:t>=pra3kdya521</a:t>
            </a:r>
            <a:endParaRPr lang="ru-RU" dirty="0"/>
          </a:p>
        </p:txBody>
      </p:sp>
      <p:sp>
        <p:nvSpPr>
          <p:cNvPr id="6" name="Скругленный прямоугольник 5"/>
          <p:cNvSpPr/>
          <p:nvPr/>
        </p:nvSpPr>
        <p:spPr>
          <a:xfrm>
            <a:off x="296563" y="231689"/>
            <a:ext cx="2778550" cy="657998"/>
          </a:xfrm>
          <a:prstGeom prst="roundRect">
            <a:avLst/>
          </a:prstGeom>
          <a:solidFill>
            <a:srgbClr val="0070C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700" b="1" dirty="0" smtClean="0">
                <a:latin typeface="Arial Rounded MT Bold" panose="020F0704030504030204" pitchFamily="34" charset="0"/>
              </a:rPr>
              <a:t>Let’s </a:t>
            </a:r>
            <a:r>
              <a:rPr lang="en-US" sz="2700" b="1" dirty="0" err="1" smtClean="0">
                <a:latin typeface="Arial Rounded MT Bold" panose="020F0704030504030204" pitchFamily="34" charset="0"/>
              </a:rPr>
              <a:t>practi</a:t>
            </a:r>
            <a:r>
              <a:rPr lang="en-US" sz="2700" b="1" dirty="0" err="1">
                <a:latin typeface="Arial Rounded MT Bold" panose="020F0704030504030204" pitchFamily="34" charset="0"/>
              </a:rPr>
              <a:t>s</a:t>
            </a:r>
            <a:r>
              <a:rPr lang="en-US" sz="2700" b="1" dirty="0" err="1" smtClean="0">
                <a:latin typeface="Arial Rounded MT Bold" panose="020F0704030504030204" pitchFamily="34" charset="0"/>
              </a:rPr>
              <a:t>e</a:t>
            </a:r>
            <a:r>
              <a:rPr lang="en-US" sz="2700" b="1" dirty="0" smtClean="0">
                <a:latin typeface="Arial Rounded MT Bold" panose="020F0704030504030204" pitchFamily="34" charset="0"/>
              </a:rPr>
              <a:t>!</a:t>
            </a:r>
            <a:endParaRPr lang="ru-RU" dirty="0"/>
          </a:p>
        </p:txBody>
      </p:sp>
      <p:pic>
        <p:nvPicPr>
          <p:cNvPr id="7" name="Изображение 6"/>
          <p:cNvPicPr>
            <a:picLocks noChangeAspect="1"/>
          </p:cNvPicPr>
          <p:nvPr/>
        </p:nvPicPr>
        <p:blipFill>
          <a:blip r:embed="rId3"/>
          <a:stretch>
            <a:fillRect/>
          </a:stretch>
        </p:blipFill>
        <p:spPr>
          <a:xfrm>
            <a:off x="1741714" y="1240971"/>
            <a:ext cx="2601686" cy="26016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6861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79822" y="871152"/>
            <a:ext cx="3966519" cy="2780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srgbClr val="FF0066"/>
              </a:solidFill>
            </a:endParaRPr>
          </a:p>
        </p:txBody>
      </p:sp>
      <p:sp>
        <p:nvSpPr>
          <p:cNvPr id="4" name="TextBox 3"/>
          <p:cNvSpPr txBox="1"/>
          <p:nvPr/>
        </p:nvSpPr>
        <p:spPr>
          <a:xfrm>
            <a:off x="381001" y="542925"/>
            <a:ext cx="7867136" cy="3670235"/>
          </a:xfrm>
          <a:prstGeom prst="rect">
            <a:avLst/>
          </a:prstGeom>
          <a:noFill/>
        </p:spPr>
        <p:txBody>
          <a:bodyPr wrap="square" lIns="68580" tIns="34290" rIns="68580" bIns="34290" rtlCol="0">
            <a:spAutoFit/>
          </a:bodyPr>
          <a:lstStyle/>
          <a:p>
            <a:pPr algn="ctr"/>
            <a:r>
              <a:rPr lang="en-US" b="1" dirty="0">
                <a:solidFill>
                  <a:srgbClr val="002060"/>
                </a:solidFill>
                <a:latin typeface="Comic Sans MS" panose="030F0702030302020204" pitchFamily="66" charset="0"/>
              </a:rPr>
              <a:t>School Uniforms</a:t>
            </a:r>
          </a:p>
          <a:p>
            <a:pPr algn="ctr"/>
            <a:r>
              <a:rPr lang="en-US" dirty="0">
                <a:solidFill>
                  <a:schemeClr val="bg1"/>
                </a:solidFill>
                <a:latin typeface="Arial Rounded MT Bold" panose="020F0704030504030204" pitchFamily="34" charset="0"/>
              </a:rPr>
              <a:t>In Moscow Schools</a:t>
            </a:r>
          </a:p>
          <a:p>
            <a:r>
              <a:rPr lang="en-US" dirty="0">
                <a:solidFill>
                  <a:srgbClr val="002060"/>
                </a:solidFill>
                <a:latin typeface="Arial Rounded MT Bold" panose="020F0704030504030204" pitchFamily="34" charset="0"/>
              </a:rPr>
              <a:t>Almost all Moscow students go to school in school 1) ______ . School uniforms are a good idea for a number of reasons. </a:t>
            </a:r>
            <a:r>
              <a:rPr lang="en-US" dirty="0">
                <a:solidFill>
                  <a:srgbClr val="002060"/>
                </a:solidFill>
                <a:latin typeface="Arial Rounded MT Bold" panose="020F0704030504030204" pitchFamily="34" charset="0"/>
              </a:rPr>
              <a:t>In the morning you always know what to wear. You feel part of the team in your class and you learn to dress nicely. You also help your parents to save money on clothes</a:t>
            </a:r>
            <a:r>
              <a:rPr lang="en-US" dirty="0">
                <a:solidFill>
                  <a:srgbClr val="002060"/>
                </a:solidFill>
                <a:latin typeface="Arial Rounded MT Bold" panose="020F0704030504030204" pitchFamily="34" charset="0"/>
              </a:rPr>
              <a:t>.</a:t>
            </a:r>
          </a:p>
          <a:p>
            <a:r>
              <a:rPr lang="en-US" dirty="0">
                <a:solidFill>
                  <a:srgbClr val="002060"/>
                </a:solidFill>
                <a:latin typeface="Arial Rounded MT Bold" panose="020F0704030504030204" pitchFamily="34" charset="0"/>
              </a:rPr>
              <a:t>Girls in Moscow schools wear blouses, jackets, skirts or trousers or 2) ______, tights and smart shoes. Boys wear shirts, jackets, trousers and smart shoes. They can wear a tie or a 3) _____ . On special days and holidays all the pupils wear white 4) _____ and shirts. If students have PE classes, they wear their sport uniform: a 5) _____, sport shorts or trousers, and 6) _____.</a:t>
            </a:r>
            <a:endParaRPr lang="ru-RU" dirty="0">
              <a:solidFill>
                <a:srgbClr val="002060"/>
              </a:solidFill>
            </a:endParaRPr>
          </a:p>
        </p:txBody>
      </p:sp>
      <p:sp>
        <p:nvSpPr>
          <p:cNvPr id="2" name="TextBox 1"/>
          <p:cNvSpPr txBox="1"/>
          <p:nvPr/>
        </p:nvSpPr>
        <p:spPr>
          <a:xfrm>
            <a:off x="2355238" y="218585"/>
            <a:ext cx="3809276" cy="400110"/>
          </a:xfrm>
          <a:prstGeom prst="rect">
            <a:avLst/>
          </a:prstGeom>
          <a:noFill/>
        </p:spPr>
        <p:txBody>
          <a:bodyPr wrap="none" rtlCol="0">
            <a:spAutoFit/>
          </a:bodyPr>
          <a:lstStyle/>
          <a:p>
            <a:pPr algn="ctr"/>
            <a:r>
              <a:rPr lang="en-US" sz="2000" b="1" dirty="0" smtClean="0">
                <a:solidFill>
                  <a:srgbClr val="FF0000"/>
                </a:solidFill>
                <a:latin typeface="Avenir Black Oblique"/>
                <a:cs typeface="Avenir Black Oblique"/>
              </a:rPr>
              <a:t>Listen and complete the text.</a:t>
            </a:r>
            <a:endParaRPr lang="ru-RU" sz="2000" b="1" dirty="0">
              <a:solidFill>
                <a:srgbClr val="FF0000"/>
              </a:solidFill>
              <a:latin typeface="Avenir Black Oblique"/>
              <a:cs typeface="Avenir Black Oblique"/>
            </a:endParaRPr>
          </a:p>
        </p:txBody>
      </p:sp>
      <p:pic>
        <p:nvPicPr>
          <p:cNvPr id="3" name="20180209153244_5a7d94ecd75643.9412529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426965" y="195764"/>
            <a:ext cx="601165" cy="601165"/>
          </a:xfrm>
          <a:prstGeom prst="rect">
            <a:avLst/>
          </a:prstGeom>
        </p:spPr>
      </p:pic>
    </p:spTree>
    <p:extLst>
      <p:ext uri="{BB962C8B-B14F-4D97-AF65-F5344CB8AC3E}">
        <p14:creationId xmlns:p14="http://schemas.microsoft.com/office/powerpoint/2010/main" val="195899863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56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79822" y="871152"/>
            <a:ext cx="3966519" cy="2780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solidFill>
                <a:srgbClr val="FF0066"/>
              </a:solidFill>
            </a:endParaRPr>
          </a:p>
        </p:txBody>
      </p:sp>
      <p:sp>
        <p:nvSpPr>
          <p:cNvPr id="4" name="TextBox 3"/>
          <p:cNvSpPr txBox="1"/>
          <p:nvPr/>
        </p:nvSpPr>
        <p:spPr>
          <a:xfrm>
            <a:off x="381001" y="542925"/>
            <a:ext cx="7867136" cy="3670235"/>
          </a:xfrm>
          <a:prstGeom prst="rect">
            <a:avLst/>
          </a:prstGeom>
          <a:noFill/>
        </p:spPr>
        <p:txBody>
          <a:bodyPr wrap="square" lIns="68580" tIns="34290" rIns="68580" bIns="34290" rtlCol="0">
            <a:spAutoFit/>
          </a:bodyPr>
          <a:lstStyle/>
          <a:p>
            <a:pPr algn="ctr"/>
            <a:r>
              <a:rPr lang="en-US" b="1" dirty="0">
                <a:solidFill>
                  <a:srgbClr val="002060"/>
                </a:solidFill>
                <a:latin typeface="Comic Sans MS" panose="030F0702030302020204" pitchFamily="66" charset="0"/>
              </a:rPr>
              <a:t>School Uniforms</a:t>
            </a:r>
          </a:p>
          <a:p>
            <a:pPr algn="ctr"/>
            <a:r>
              <a:rPr lang="en-US" dirty="0">
                <a:solidFill>
                  <a:schemeClr val="bg1"/>
                </a:solidFill>
                <a:latin typeface="Arial Rounded MT Bold" panose="020F0704030504030204" pitchFamily="34" charset="0"/>
              </a:rPr>
              <a:t>In Moscow Schools</a:t>
            </a:r>
          </a:p>
          <a:p>
            <a:r>
              <a:rPr lang="en-US" dirty="0">
                <a:solidFill>
                  <a:srgbClr val="002060"/>
                </a:solidFill>
                <a:latin typeface="Arial Rounded MT Bold" panose="020F0704030504030204" pitchFamily="34" charset="0"/>
              </a:rPr>
              <a:t>Almost all Moscow students go to school in school 1) </a:t>
            </a:r>
            <a:r>
              <a:rPr lang="en-US" dirty="0" smtClean="0">
                <a:solidFill>
                  <a:srgbClr val="FF0000"/>
                </a:solidFill>
                <a:latin typeface="Arial Rounded MT Bold" panose="020F0704030504030204" pitchFamily="34" charset="0"/>
              </a:rPr>
              <a:t>uniforms</a:t>
            </a:r>
            <a:r>
              <a:rPr lang="en-US" dirty="0" smtClean="0">
                <a:solidFill>
                  <a:srgbClr val="002060"/>
                </a:solidFill>
                <a:latin typeface="Arial Rounded MT Bold" panose="020F0704030504030204" pitchFamily="34" charset="0"/>
              </a:rPr>
              <a:t> </a:t>
            </a:r>
            <a:r>
              <a:rPr lang="en-US" dirty="0">
                <a:solidFill>
                  <a:srgbClr val="002060"/>
                </a:solidFill>
                <a:latin typeface="Arial Rounded MT Bold" panose="020F0704030504030204" pitchFamily="34" charset="0"/>
              </a:rPr>
              <a:t>. </a:t>
            </a:r>
            <a:r>
              <a:rPr lang="en-US" dirty="0">
                <a:solidFill>
                  <a:srgbClr val="002060"/>
                </a:solidFill>
                <a:latin typeface="Arial Rounded MT Bold" panose="020F0704030504030204" pitchFamily="34" charset="0"/>
              </a:rPr>
              <a:t>School uniforms are a good idea for a number of reasons. </a:t>
            </a:r>
            <a:r>
              <a:rPr lang="en-US" dirty="0">
                <a:solidFill>
                  <a:srgbClr val="002060"/>
                </a:solidFill>
                <a:latin typeface="Arial Rounded MT Bold" panose="020F0704030504030204" pitchFamily="34" charset="0"/>
              </a:rPr>
              <a:t>In the morning you always know what to wear. You feel part of the team in your class and you learn to dress nicely. You also help your parents to save money on clothes</a:t>
            </a:r>
            <a:r>
              <a:rPr lang="en-US" dirty="0">
                <a:solidFill>
                  <a:srgbClr val="002060"/>
                </a:solidFill>
                <a:latin typeface="Arial Rounded MT Bold" panose="020F0704030504030204" pitchFamily="34" charset="0"/>
              </a:rPr>
              <a:t>.</a:t>
            </a:r>
          </a:p>
          <a:p>
            <a:r>
              <a:rPr lang="en-US" dirty="0">
                <a:solidFill>
                  <a:srgbClr val="002060"/>
                </a:solidFill>
                <a:latin typeface="Arial Rounded MT Bold" panose="020F0704030504030204" pitchFamily="34" charset="0"/>
              </a:rPr>
              <a:t>Girls in Moscow schools wear blouses, jackets, skirts or trousers or 2) </a:t>
            </a:r>
            <a:r>
              <a:rPr lang="en-US" dirty="0" smtClean="0">
                <a:solidFill>
                  <a:srgbClr val="FF0000"/>
                </a:solidFill>
                <a:latin typeface="Arial Rounded MT Bold" panose="020F0704030504030204" pitchFamily="34" charset="0"/>
              </a:rPr>
              <a:t>pinafores</a:t>
            </a:r>
            <a:r>
              <a:rPr lang="en-US" dirty="0" smtClean="0">
                <a:solidFill>
                  <a:srgbClr val="002060"/>
                </a:solidFill>
                <a:latin typeface="Arial Rounded MT Bold" panose="020F0704030504030204" pitchFamily="34" charset="0"/>
              </a:rPr>
              <a:t>, </a:t>
            </a:r>
            <a:r>
              <a:rPr lang="en-US" dirty="0">
                <a:solidFill>
                  <a:srgbClr val="002060"/>
                </a:solidFill>
                <a:latin typeface="Arial Rounded MT Bold" panose="020F0704030504030204" pitchFamily="34" charset="0"/>
              </a:rPr>
              <a:t>tights and smart shoes. </a:t>
            </a:r>
            <a:r>
              <a:rPr lang="en-US" dirty="0">
                <a:solidFill>
                  <a:srgbClr val="002060"/>
                </a:solidFill>
                <a:latin typeface="Arial Rounded MT Bold" panose="020F0704030504030204" pitchFamily="34" charset="0"/>
              </a:rPr>
              <a:t>Boys wear shirts, jackets, trousers and smart shoes. </a:t>
            </a:r>
            <a:r>
              <a:rPr lang="en-US" dirty="0">
                <a:solidFill>
                  <a:srgbClr val="002060"/>
                </a:solidFill>
                <a:latin typeface="Arial Rounded MT Bold" panose="020F0704030504030204" pitchFamily="34" charset="0"/>
              </a:rPr>
              <a:t>They can wear a tie or a 3</a:t>
            </a:r>
            <a:r>
              <a:rPr lang="en-US" dirty="0">
                <a:solidFill>
                  <a:srgbClr val="000090"/>
                </a:solidFill>
                <a:latin typeface="Arial Rounded MT Bold" panose="020F0704030504030204" pitchFamily="34" charset="0"/>
              </a:rPr>
              <a:t>)</a:t>
            </a:r>
            <a:r>
              <a:rPr lang="en-US" dirty="0">
                <a:solidFill>
                  <a:srgbClr val="FF0000"/>
                </a:solidFill>
                <a:latin typeface="Arial Rounded MT Bold" panose="020F0704030504030204" pitchFamily="34" charset="0"/>
              </a:rPr>
              <a:t> </a:t>
            </a:r>
            <a:r>
              <a:rPr lang="en-US" dirty="0" smtClean="0">
                <a:solidFill>
                  <a:srgbClr val="FF0000"/>
                </a:solidFill>
                <a:latin typeface="Arial Rounded MT Bold" panose="020F0704030504030204" pitchFamily="34" charset="0"/>
              </a:rPr>
              <a:t>bow tie</a:t>
            </a:r>
            <a:r>
              <a:rPr lang="en-US" dirty="0" smtClean="0">
                <a:solidFill>
                  <a:srgbClr val="002060"/>
                </a:solidFill>
                <a:latin typeface="Arial Rounded MT Bold" panose="020F0704030504030204" pitchFamily="34" charset="0"/>
              </a:rPr>
              <a:t> </a:t>
            </a:r>
            <a:r>
              <a:rPr lang="en-US" dirty="0">
                <a:solidFill>
                  <a:srgbClr val="002060"/>
                </a:solidFill>
                <a:latin typeface="Arial Rounded MT Bold" panose="020F0704030504030204" pitchFamily="34" charset="0"/>
              </a:rPr>
              <a:t>. On special days and holidays all the pupils wear white 4) </a:t>
            </a:r>
            <a:r>
              <a:rPr lang="en-US" dirty="0" smtClean="0">
                <a:solidFill>
                  <a:srgbClr val="FF0000"/>
                </a:solidFill>
                <a:latin typeface="Arial Rounded MT Bold" panose="020F0704030504030204" pitchFamily="34" charset="0"/>
              </a:rPr>
              <a:t>shirts</a:t>
            </a:r>
            <a:r>
              <a:rPr lang="en-US" dirty="0" smtClean="0">
                <a:solidFill>
                  <a:srgbClr val="002060"/>
                </a:solidFill>
                <a:latin typeface="Arial Rounded MT Bold" panose="020F0704030504030204" pitchFamily="34" charset="0"/>
              </a:rPr>
              <a:t> </a:t>
            </a:r>
            <a:r>
              <a:rPr lang="en-US" dirty="0">
                <a:solidFill>
                  <a:srgbClr val="002060"/>
                </a:solidFill>
                <a:latin typeface="Arial Rounded MT Bold" panose="020F0704030504030204" pitchFamily="34" charset="0"/>
              </a:rPr>
              <a:t>and shirts. If students have PE classes, they wear their sport uniform: a 5) </a:t>
            </a:r>
            <a:r>
              <a:rPr lang="en-US" dirty="0" smtClean="0">
                <a:solidFill>
                  <a:srgbClr val="FF0000"/>
                </a:solidFill>
                <a:latin typeface="Arial Rounded MT Bold" panose="020F0704030504030204" pitchFamily="34" charset="0"/>
              </a:rPr>
              <a:t>T-shirt</a:t>
            </a:r>
            <a:r>
              <a:rPr lang="en-US" dirty="0" smtClean="0">
                <a:solidFill>
                  <a:srgbClr val="002060"/>
                </a:solidFill>
                <a:latin typeface="Arial Rounded MT Bold" panose="020F0704030504030204" pitchFamily="34" charset="0"/>
              </a:rPr>
              <a:t>, </a:t>
            </a:r>
            <a:r>
              <a:rPr lang="en-US" dirty="0">
                <a:solidFill>
                  <a:srgbClr val="002060"/>
                </a:solidFill>
                <a:latin typeface="Arial Rounded MT Bold" panose="020F0704030504030204" pitchFamily="34" charset="0"/>
              </a:rPr>
              <a:t>sport shorts or trousers, and 6) </a:t>
            </a:r>
            <a:r>
              <a:rPr lang="en-US" dirty="0" smtClean="0">
                <a:solidFill>
                  <a:srgbClr val="FF0000"/>
                </a:solidFill>
                <a:latin typeface="Arial Rounded MT Bold" panose="020F0704030504030204" pitchFamily="34" charset="0"/>
              </a:rPr>
              <a:t>trainers</a:t>
            </a:r>
            <a:r>
              <a:rPr lang="en-US" dirty="0" smtClean="0">
                <a:solidFill>
                  <a:srgbClr val="002060"/>
                </a:solidFill>
                <a:latin typeface="Arial Rounded MT Bold" panose="020F0704030504030204" pitchFamily="34" charset="0"/>
              </a:rPr>
              <a:t>.</a:t>
            </a:r>
            <a:endParaRPr lang="ru-RU" dirty="0">
              <a:solidFill>
                <a:srgbClr val="002060"/>
              </a:solidFill>
            </a:endParaRPr>
          </a:p>
        </p:txBody>
      </p:sp>
      <p:sp>
        <p:nvSpPr>
          <p:cNvPr id="2" name="TextBox 1"/>
          <p:cNvSpPr txBox="1"/>
          <p:nvPr/>
        </p:nvSpPr>
        <p:spPr>
          <a:xfrm>
            <a:off x="3451085" y="142815"/>
            <a:ext cx="1672572" cy="400110"/>
          </a:xfrm>
          <a:prstGeom prst="rect">
            <a:avLst/>
          </a:prstGeom>
          <a:noFill/>
        </p:spPr>
        <p:txBody>
          <a:bodyPr wrap="none" rtlCol="0">
            <a:spAutoFit/>
          </a:bodyPr>
          <a:lstStyle/>
          <a:p>
            <a:pPr algn="ctr"/>
            <a:r>
              <a:rPr lang="en-US" sz="2000" b="1" dirty="0" smtClean="0">
                <a:solidFill>
                  <a:srgbClr val="FF0000"/>
                </a:solidFill>
                <a:latin typeface="Avenir Black Oblique"/>
                <a:cs typeface="Avenir Black Oblique"/>
              </a:rPr>
              <a:t>Let’s check!</a:t>
            </a:r>
            <a:endParaRPr lang="ru-RU" sz="2000" b="1" dirty="0">
              <a:solidFill>
                <a:srgbClr val="FF0000"/>
              </a:solidFill>
              <a:latin typeface="Avenir Black Oblique"/>
              <a:cs typeface="Avenir Black Oblique"/>
            </a:endParaRPr>
          </a:p>
        </p:txBody>
      </p:sp>
    </p:spTree>
    <p:extLst>
      <p:ext uri="{BB962C8B-B14F-4D97-AF65-F5344CB8AC3E}">
        <p14:creationId xmlns:p14="http://schemas.microsoft.com/office/powerpoint/2010/main" val="20500620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96563" y="231689"/>
            <a:ext cx="2914723" cy="657998"/>
          </a:xfrm>
          <a:prstGeom prst="roundRect">
            <a:avLst/>
          </a:prstGeom>
          <a:solidFill>
            <a:srgbClr val="0070C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800" b="1" dirty="0" smtClean="0">
                <a:latin typeface="Arial Rounded MT Bold" panose="020F0704030504030204" pitchFamily="34" charset="0"/>
              </a:rPr>
              <a:t>Work in groups</a:t>
            </a:r>
            <a:r>
              <a:rPr lang="en-US" sz="2800" dirty="0" smtClean="0"/>
              <a:t>.</a:t>
            </a:r>
            <a:endParaRPr lang="ru-RU" sz="2800" dirty="0"/>
          </a:p>
        </p:txBody>
      </p:sp>
      <p:sp>
        <p:nvSpPr>
          <p:cNvPr id="6" name="Прямоугольник 5"/>
          <p:cNvSpPr/>
          <p:nvPr/>
        </p:nvSpPr>
        <p:spPr>
          <a:xfrm>
            <a:off x="2493260" y="4127716"/>
            <a:ext cx="369536" cy="25193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FFFF"/>
                </a:solidFill>
              </a:ln>
              <a:solidFill>
                <a:srgbClr val="FFFFFF"/>
              </a:solidFill>
            </a:endParaRPr>
          </a:p>
        </p:txBody>
      </p:sp>
      <p:sp>
        <p:nvSpPr>
          <p:cNvPr id="7" name="TextBox 6"/>
          <p:cNvSpPr txBox="1"/>
          <p:nvPr/>
        </p:nvSpPr>
        <p:spPr>
          <a:xfrm>
            <a:off x="4072164" y="997209"/>
            <a:ext cx="4838316" cy="3416320"/>
          </a:xfrm>
          <a:prstGeom prst="rect">
            <a:avLst/>
          </a:prstGeom>
          <a:noFill/>
        </p:spPr>
        <p:txBody>
          <a:bodyPr wrap="square" rtlCol="0">
            <a:spAutoFit/>
          </a:bodyPr>
          <a:lstStyle/>
          <a:p>
            <a:r>
              <a:rPr lang="en-US" sz="2400" dirty="0" smtClean="0">
                <a:solidFill>
                  <a:srgbClr val="000090"/>
                </a:solidFill>
              </a:rPr>
              <a:t>Work in groups of 3. Draw your dream school uniform for boys and girls. Write 5-7 sentences. Present it to your class.</a:t>
            </a:r>
          </a:p>
          <a:p>
            <a:endParaRPr lang="en-US" sz="2400" dirty="0" smtClean="0">
              <a:solidFill>
                <a:srgbClr val="000090"/>
              </a:solidFill>
            </a:endParaRPr>
          </a:p>
          <a:p>
            <a:r>
              <a:rPr lang="en-US" sz="2400" b="1" dirty="0" smtClean="0">
                <a:solidFill>
                  <a:srgbClr val="000090"/>
                </a:solidFill>
              </a:rPr>
              <a:t>For example:</a:t>
            </a:r>
          </a:p>
          <a:p>
            <a:r>
              <a:rPr lang="en-US" sz="2400" i="1" dirty="0" smtClean="0">
                <a:solidFill>
                  <a:srgbClr val="3366FF"/>
                </a:solidFill>
              </a:rPr>
              <a:t>He’s wearing a blue T-shirt and brown shorts. She’s wearing a brown skirt and red shoes.</a:t>
            </a:r>
            <a:endParaRPr lang="ru-RU" sz="2400" i="1" dirty="0">
              <a:solidFill>
                <a:srgbClr val="3366FF"/>
              </a:solidFill>
            </a:endParaRPr>
          </a:p>
        </p:txBody>
      </p:sp>
      <p:pic>
        <p:nvPicPr>
          <p:cNvPr id="9" name="Изображение 8"/>
          <p:cNvPicPr>
            <a:picLocks noChangeAspect="1"/>
          </p:cNvPicPr>
          <p:nvPr/>
        </p:nvPicPr>
        <p:blipFill>
          <a:blip r:embed="rId2"/>
          <a:stretch>
            <a:fillRect/>
          </a:stretch>
        </p:blipFill>
        <p:spPr>
          <a:xfrm>
            <a:off x="370030" y="1123172"/>
            <a:ext cx="3451640" cy="354796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203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4040660" cy="5143500"/>
          </a:xfrm>
          <a:prstGeom prst="rect">
            <a:avLst/>
          </a:prstGeom>
          <a:solidFill>
            <a:schemeClr val="accent4">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chemeClr val="tx1"/>
                </a:solidFill>
                <a:latin typeface="Arial Rounded MT Bold" panose="020F0704030504030204" pitchFamily="34" charset="0"/>
              </a:rPr>
              <a:t>Pupils at most British schools have to wear a school uniform. This usually means a white blouse for girls with a dark-</a:t>
            </a:r>
            <a:r>
              <a:rPr lang="en-US" sz="2400" dirty="0" err="1">
                <a:solidFill>
                  <a:schemeClr val="tx1"/>
                </a:solidFill>
                <a:latin typeface="Arial Rounded MT Bold" panose="020F0704030504030204" pitchFamily="34" charset="0"/>
              </a:rPr>
              <a:t>coloured</a:t>
            </a:r>
            <a:r>
              <a:rPr lang="en-US" sz="2400" dirty="0">
                <a:solidFill>
                  <a:schemeClr val="tx1"/>
                </a:solidFill>
                <a:latin typeface="Arial Rounded MT Bold" panose="020F0704030504030204" pitchFamily="34" charset="0"/>
              </a:rPr>
              <a:t> skirt and a pullover. Pupils also wear blazers (a kind of a jacket).</a:t>
            </a:r>
            <a:endParaRPr lang="ru-RU" sz="2400" dirty="0">
              <a:solidFill>
                <a:schemeClr val="tx1"/>
              </a:solidFill>
            </a:endParaRPr>
          </a:p>
        </p:txBody>
      </p:sp>
      <p:sp>
        <p:nvSpPr>
          <p:cNvPr id="5" name="Скругленный прямоугольник 4"/>
          <p:cNvSpPr/>
          <p:nvPr/>
        </p:nvSpPr>
        <p:spPr>
          <a:xfrm>
            <a:off x="5471509" y="139244"/>
            <a:ext cx="2326160" cy="648730"/>
          </a:xfrm>
          <a:prstGeom prst="roundRect">
            <a:avLst/>
          </a:prstGeom>
          <a:solidFill>
            <a:schemeClr val="accent1">
              <a:lumMod val="7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latin typeface="Arial Rounded MT Bold" panose="020F0704030504030204" pitchFamily="34" charset="0"/>
              </a:rPr>
              <a:t>Read and answer.</a:t>
            </a:r>
            <a:endParaRPr lang="ru-RU" b="1" dirty="0"/>
          </a:p>
        </p:txBody>
      </p:sp>
      <p:sp>
        <p:nvSpPr>
          <p:cNvPr id="6" name="TextBox 5"/>
          <p:cNvSpPr txBox="1"/>
          <p:nvPr/>
        </p:nvSpPr>
        <p:spPr>
          <a:xfrm>
            <a:off x="4233300" y="875026"/>
            <a:ext cx="4802579" cy="530915"/>
          </a:xfrm>
          <a:prstGeom prst="rect">
            <a:avLst/>
          </a:prstGeom>
          <a:noFill/>
        </p:spPr>
        <p:txBody>
          <a:bodyPr wrap="square" lIns="68580" tIns="34290" rIns="68580" bIns="34290" rtlCol="0">
            <a:spAutoFit/>
          </a:bodyPr>
          <a:lstStyle/>
          <a:p>
            <a:pPr algn="ctr"/>
            <a:r>
              <a:rPr lang="en-US" sz="1500" dirty="0">
                <a:latin typeface="Arial Rounded MT Bold" panose="020F0704030504030204" pitchFamily="34" charset="0"/>
              </a:rPr>
              <a:t>Choose the best illustration for the text. Explain your choice.</a:t>
            </a:r>
            <a:endParaRPr lang="ru-RU" sz="1500" dirty="0"/>
          </a:p>
        </p:txBody>
      </p:sp>
      <p:pic>
        <p:nvPicPr>
          <p:cNvPr id="1026" name="Picture 2" descr="https://i.pinimg.com/originals/32/0d/d6/320dd6f60675f451849e6c4119cf9a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1770" y="1580045"/>
            <a:ext cx="1473528" cy="1473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s://ratatum.com/wp-content/uploads/2019/0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745" y="1580045"/>
            <a:ext cx="1922165" cy="2880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descr="http://unimap.wingzero.tw/uniform-gb/eg-north-west/bedfordhighschoolleigh/094403dca40ae3c911f771c761a8dc2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4025" y="3227678"/>
            <a:ext cx="2147413" cy="1713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5982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4040660" cy="5143500"/>
          </a:xfrm>
          <a:prstGeom prst="rect">
            <a:avLst/>
          </a:prstGeom>
          <a:solidFill>
            <a:schemeClr val="accent4">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400" dirty="0">
                <a:solidFill>
                  <a:schemeClr val="tx1"/>
                </a:solidFill>
                <a:latin typeface="Arial Rounded MT Bold" panose="020F0704030504030204" pitchFamily="34" charset="0"/>
              </a:rPr>
              <a:t>Pupils at most </a:t>
            </a:r>
            <a:r>
              <a:rPr lang="en-US" sz="2400" dirty="0">
                <a:solidFill>
                  <a:srgbClr val="FF0000"/>
                </a:solidFill>
                <a:latin typeface="Arial Rounded MT Bold" panose="020F0704030504030204" pitchFamily="34" charset="0"/>
              </a:rPr>
              <a:t>British</a:t>
            </a:r>
            <a:r>
              <a:rPr lang="en-US" sz="2400" dirty="0">
                <a:solidFill>
                  <a:schemeClr val="tx1"/>
                </a:solidFill>
                <a:latin typeface="Arial Rounded MT Bold" panose="020F0704030504030204" pitchFamily="34" charset="0"/>
              </a:rPr>
              <a:t> schools have to wear a school uniform. This usually means </a:t>
            </a:r>
            <a:r>
              <a:rPr lang="en-US" sz="2400" dirty="0">
                <a:solidFill>
                  <a:srgbClr val="FF0000"/>
                </a:solidFill>
                <a:latin typeface="Arial Rounded MT Bold" panose="020F0704030504030204" pitchFamily="34" charset="0"/>
              </a:rPr>
              <a:t>a white blouse </a:t>
            </a:r>
            <a:r>
              <a:rPr lang="en-US" sz="2400" dirty="0">
                <a:solidFill>
                  <a:schemeClr val="tx1"/>
                </a:solidFill>
                <a:latin typeface="Arial Rounded MT Bold" panose="020F0704030504030204" pitchFamily="34" charset="0"/>
              </a:rPr>
              <a:t>for girls with a </a:t>
            </a:r>
            <a:r>
              <a:rPr lang="en-US" sz="2400" dirty="0">
                <a:solidFill>
                  <a:srgbClr val="FF0000"/>
                </a:solidFill>
                <a:latin typeface="Arial Rounded MT Bold" panose="020F0704030504030204" pitchFamily="34" charset="0"/>
              </a:rPr>
              <a:t>dark-</a:t>
            </a:r>
            <a:r>
              <a:rPr lang="en-US" sz="2400" dirty="0" err="1">
                <a:solidFill>
                  <a:srgbClr val="FF0000"/>
                </a:solidFill>
                <a:latin typeface="Arial Rounded MT Bold" panose="020F0704030504030204" pitchFamily="34" charset="0"/>
              </a:rPr>
              <a:t>coloured</a:t>
            </a:r>
            <a:r>
              <a:rPr lang="en-US" sz="2400" dirty="0">
                <a:solidFill>
                  <a:srgbClr val="FF0000"/>
                </a:solidFill>
                <a:latin typeface="Arial Rounded MT Bold" panose="020F0704030504030204" pitchFamily="34" charset="0"/>
              </a:rPr>
              <a:t> skirt </a:t>
            </a:r>
            <a:r>
              <a:rPr lang="en-US" sz="2400" dirty="0">
                <a:solidFill>
                  <a:schemeClr val="tx1"/>
                </a:solidFill>
                <a:latin typeface="Arial Rounded MT Bold" panose="020F0704030504030204" pitchFamily="34" charset="0"/>
              </a:rPr>
              <a:t>and </a:t>
            </a:r>
            <a:r>
              <a:rPr lang="en-US" sz="2400" dirty="0">
                <a:solidFill>
                  <a:srgbClr val="FF0000"/>
                </a:solidFill>
                <a:latin typeface="Arial Rounded MT Bold" panose="020F0704030504030204" pitchFamily="34" charset="0"/>
              </a:rPr>
              <a:t>a pullover</a:t>
            </a:r>
            <a:r>
              <a:rPr lang="en-US" sz="2400" dirty="0">
                <a:solidFill>
                  <a:schemeClr val="tx1"/>
                </a:solidFill>
                <a:latin typeface="Arial Rounded MT Bold" panose="020F0704030504030204" pitchFamily="34" charset="0"/>
              </a:rPr>
              <a:t>. Pupils also wear blazers (a kind of a jacket).</a:t>
            </a:r>
            <a:endParaRPr lang="ru-RU" sz="2400" dirty="0">
              <a:solidFill>
                <a:schemeClr val="tx1"/>
              </a:solidFill>
            </a:endParaRPr>
          </a:p>
        </p:txBody>
      </p:sp>
      <p:sp>
        <p:nvSpPr>
          <p:cNvPr id="5" name="Скругленный прямоугольник 4"/>
          <p:cNvSpPr/>
          <p:nvPr/>
        </p:nvSpPr>
        <p:spPr>
          <a:xfrm>
            <a:off x="5471509" y="139244"/>
            <a:ext cx="2326160" cy="648730"/>
          </a:xfrm>
          <a:prstGeom prst="roundRect">
            <a:avLst/>
          </a:prstGeom>
          <a:solidFill>
            <a:schemeClr val="accent1">
              <a:lumMod val="7500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b="1" dirty="0">
                <a:latin typeface="Arial Rounded MT Bold" panose="020F0704030504030204" pitchFamily="34" charset="0"/>
              </a:rPr>
              <a:t>Read and answer.</a:t>
            </a:r>
            <a:endParaRPr lang="ru-RU" b="1" dirty="0"/>
          </a:p>
        </p:txBody>
      </p:sp>
      <p:sp>
        <p:nvSpPr>
          <p:cNvPr id="6" name="TextBox 5"/>
          <p:cNvSpPr txBox="1"/>
          <p:nvPr/>
        </p:nvSpPr>
        <p:spPr>
          <a:xfrm>
            <a:off x="4233300" y="875026"/>
            <a:ext cx="4802579" cy="530915"/>
          </a:xfrm>
          <a:prstGeom prst="rect">
            <a:avLst/>
          </a:prstGeom>
          <a:noFill/>
        </p:spPr>
        <p:txBody>
          <a:bodyPr wrap="square" lIns="68580" tIns="34290" rIns="68580" bIns="34290" rtlCol="0">
            <a:spAutoFit/>
          </a:bodyPr>
          <a:lstStyle/>
          <a:p>
            <a:pPr algn="ctr"/>
            <a:r>
              <a:rPr lang="en-US" sz="1500" dirty="0">
                <a:latin typeface="Arial Rounded MT Bold" panose="020F0704030504030204" pitchFamily="34" charset="0"/>
              </a:rPr>
              <a:t>Choose the best illustration for the text. Explain your choice.</a:t>
            </a:r>
            <a:endParaRPr lang="ru-RU" sz="1500" dirty="0"/>
          </a:p>
        </p:txBody>
      </p:sp>
      <p:pic>
        <p:nvPicPr>
          <p:cNvPr id="1026" name="Picture 2" descr="https://i.pinimg.com/originals/32/0d/d6/320dd6f60675f451849e6c4119cf9a7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1770" y="1580045"/>
            <a:ext cx="1473528" cy="1473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https://ratatum.com/wp-content/uploads/2019/0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745" y="1580045"/>
            <a:ext cx="1922165" cy="2880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2" name="Picture 8" descr="http://unimap.wingzero.tw/uniform-gb/eg-north-west/bedfordhighschoolleigh/094403dca40ae3c911f771c761a8dc2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4025" y="3227678"/>
            <a:ext cx="2147413" cy="1713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0" name="Picture 2" descr="https://icon-library.com/images/green-check-mark-icon-transparent-background/green-check-mark-icon-transparent-background-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942" y="3020544"/>
            <a:ext cx="830650" cy="8306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79466" y="342870"/>
            <a:ext cx="1971238" cy="461665"/>
          </a:xfrm>
          <a:prstGeom prst="rect">
            <a:avLst/>
          </a:prstGeom>
          <a:noFill/>
        </p:spPr>
        <p:txBody>
          <a:bodyPr wrap="none" rtlCol="0">
            <a:spAutoFit/>
          </a:bodyPr>
          <a:lstStyle/>
          <a:p>
            <a:pPr algn="ctr"/>
            <a:r>
              <a:rPr lang="en-US" sz="2400" b="1" dirty="0" smtClean="0">
                <a:solidFill>
                  <a:srgbClr val="FFFF00"/>
                </a:solidFill>
                <a:latin typeface="Avenir Black Oblique"/>
                <a:cs typeface="Avenir Black Oblique"/>
              </a:rPr>
              <a:t>Let’s check!</a:t>
            </a:r>
            <a:endParaRPr lang="ru-RU" sz="2400" b="1" dirty="0">
              <a:solidFill>
                <a:srgbClr val="FFFF00"/>
              </a:solidFill>
              <a:latin typeface="Avenir Black Oblique"/>
              <a:cs typeface="Avenir Black Oblique"/>
            </a:endParaRPr>
          </a:p>
        </p:txBody>
      </p:sp>
    </p:spTree>
    <p:extLst>
      <p:ext uri="{BB962C8B-B14F-4D97-AF65-F5344CB8AC3E}">
        <p14:creationId xmlns:p14="http://schemas.microsoft.com/office/powerpoint/2010/main" val="3372529833"/>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Бриз.thmx</Template>
  <TotalTime>978</TotalTime>
  <Words>664</Words>
  <Application>Microsoft Macintosh PowerPoint</Application>
  <PresentationFormat>Экран (16:9)</PresentationFormat>
  <Paragraphs>64</Paragraphs>
  <Slides>11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Леонид</dc:creator>
  <cp:lastModifiedBy>Леонид</cp:lastModifiedBy>
  <cp:revision>7</cp:revision>
  <dcterms:created xsi:type="dcterms:W3CDTF">2021-11-01T17:37:51Z</dcterms:created>
  <dcterms:modified xsi:type="dcterms:W3CDTF">2021-11-02T09:56:47Z</dcterms:modified>
</cp:coreProperties>
</file>