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6" r:id="rId2"/>
    <p:sldId id="264" r:id="rId3"/>
    <p:sldId id="263" r:id="rId4"/>
    <p:sldId id="262" r:id="rId5"/>
    <p:sldId id="260" r:id="rId6"/>
    <p:sldId id="259" r:id="rId7"/>
    <p:sldId id="257" r:id="rId8"/>
    <p:sldId id="258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537"/>
    <a:srgbClr val="A3DD5D"/>
    <a:srgbClr val="99EF4B"/>
    <a:srgbClr val="74F4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2F3F9-5D3A-43B5-AB6B-FA5A1C36180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31F64-3373-4995-9544-BD84508E5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93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31F64-3373-4995-9544-BD84508E5963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304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67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13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94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33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2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63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28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62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01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27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81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8000">
              <a:srgbClr val="FFFF00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93FE4-EAAF-428A-B022-1A116290B2D5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3FE0-802D-4CFE-A9A7-B39EE397C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875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-1428740"/>
            <a:ext cx="8352928" cy="6653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endParaRPr lang="ru-RU" sz="3200" dirty="0" smtClean="0">
              <a:solidFill>
                <a:srgbClr val="4F81BD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endParaRPr lang="ru-RU" sz="3200" dirty="0">
              <a:solidFill>
                <a:srgbClr val="4F81BD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endParaRPr lang="ru-RU" sz="3200" dirty="0" smtClean="0">
              <a:solidFill>
                <a:srgbClr val="4F81BD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Республика </a:t>
            </a:r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Саха (Якутия)</a:t>
            </a:r>
          </a:p>
          <a:p>
            <a:pPr lvl="0" algn="ctr">
              <a:spcAft>
                <a:spcPts val="1000"/>
              </a:spcAft>
            </a:pPr>
            <a:r>
              <a:rPr lang="ru-RU" sz="3200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Муниципальное </a:t>
            </a:r>
            <a:r>
              <a:rPr lang="ru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бюджетное                     общеобразовательное учреждение 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ctr">
              <a:spcAft>
                <a:spcPts val="1000"/>
              </a:spcAft>
            </a:pPr>
            <a:r>
              <a:rPr lang="ru-RU" sz="3200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«Средняя </a:t>
            </a:r>
            <a:r>
              <a:rPr lang="ru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общеобразовательная школа № </a:t>
            </a:r>
            <a:r>
              <a:rPr lang="ru-RU" sz="3200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14 им. А.Б. </a:t>
            </a:r>
            <a:r>
              <a:rPr lang="ru-RU" sz="3200" dirty="0" err="1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Новолодского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ctr">
              <a:spcAft>
                <a:spcPts val="1000"/>
              </a:spcAft>
            </a:pPr>
            <a:r>
              <a:rPr lang="ru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пос. Серебряный </a:t>
            </a:r>
            <a:r>
              <a:rPr lang="ru-RU" sz="3200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Бор»</a:t>
            </a:r>
            <a:endParaRPr lang="ru-RU" sz="3200" dirty="0">
              <a:solidFill>
                <a:srgbClr val="00B050"/>
              </a:solidFill>
              <a:latin typeface="Times New Roman"/>
              <a:ea typeface="Calibri"/>
              <a:cs typeface="Times New Roman"/>
            </a:endParaRPr>
          </a:p>
          <a:p>
            <a:pPr lvl="0" algn="ctr">
              <a:spcAft>
                <a:spcPts val="1000"/>
              </a:spcAft>
            </a:pPr>
            <a:r>
              <a:rPr lang="ru-RU" sz="3200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2021</a:t>
            </a:r>
            <a:endParaRPr lang="ru-RU" sz="3200" dirty="0">
              <a:solidFill>
                <a:srgbClr val="00B05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7612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>
                <a:latin typeface="Times New Roman"/>
              </a:rPr>
              <a:t/>
            </a:r>
            <a:br>
              <a:rPr lang="ru-RU" sz="2400" dirty="0">
                <a:latin typeface="Times New Roman"/>
              </a:rPr>
            </a:br>
            <a:r>
              <a:rPr lang="ru-RU" sz="29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</a:rPr>
              <a:t>Лексемы называют данную деятельность, отношение к ней,  её участников и определяют  разнообразную эмоциональную окраску или стилистическую оценку</a:t>
            </a:r>
            <a:r>
              <a:rPr lang="ru-RU" sz="2900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ru-RU" sz="2900" dirty="0" smtClean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ru-RU" sz="29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Заработать, заработок переработаться приработок,  работа работать, работёнка раб</a:t>
            </a:r>
            <a:r>
              <a:rPr lang="ru-RU" sz="3000" dirty="0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о</a:t>
            </a:r>
            <a:r>
              <a:rPr lang="ru-RU" dirty="0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тишка, раб</a:t>
            </a:r>
            <a:r>
              <a:rPr lang="ru-RU" sz="3000" dirty="0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о</a:t>
            </a:r>
            <a:r>
              <a:rPr lang="ru-RU" dirty="0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тища работка, работник работница, работничек  работодатель, работяга работящий, рабсила работоспособность  и т. д.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Перетрудиться, труд труддисциплина трудиться,  трудовик трудовой, трудоёмкий трудолюбие трудоспособный трудотерапия, трудящиеся труженичество, трудяга  труженик,  </a:t>
            </a:r>
            <a:r>
              <a:rPr lang="ru-RU" dirty="0" err="1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трудоголик</a:t>
            </a:r>
            <a:r>
              <a:rPr lang="ru-RU" dirty="0" smtClean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  утруждать,  утруждаться   и т.д.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44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Словарь старославянского языка </a:t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(по рукописям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Arial Unicode MS"/>
              </a:rPr>
              <a:t>X-XI веков)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 pitchFamily="18" charset="0"/>
                <a:ea typeface="Arial Unicode MS"/>
                <a:cs typeface="Times New Roman" pitchFamily="18" charset="0"/>
              </a:rPr>
              <a:t>все значения глагола</a:t>
            </a:r>
            <a:endParaRPr lang="ru-RU" sz="2400" dirty="0">
              <a:solidFill>
                <a:srgbClr val="00B05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i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Arial Unicode MS"/>
                <a:cs typeface="Times New Roman" pitchFamily="18" charset="0"/>
              </a:rPr>
              <a:t>работати</a:t>
            </a:r>
            <a:r>
              <a:rPr lang="ru-RU" sz="2400" i="1" dirty="0" smtClean="0">
                <a:solidFill>
                  <a:srgbClr val="00B050"/>
                </a:solidFill>
                <a:effectLst/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B050"/>
                </a:solidFill>
                <a:effectLst/>
                <a:latin typeface="Times New Roman" pitchFamily="18" charset="0"/>
                <a:ea typeface="Arial Unicode MS"/>
                <a:cs typeface="Times New Roman" pitchFamily="18" charset="0"/>
              </a:rPr>
              <a:t> взаимосвязаны и выражают подневольную работу: </a:t>
            </a:r>
            <a:endParaRPr lang="ru-RU" sz="2400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1) «находиться в рабстве», </a:t>
            </a:r>
            <a:endParaRPr lang="ru-RU" sz="2400" dirty="0" smtClean="0">
              <a:solidFill>
                <a:srgbClr val="00B050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2) «служить кому-то», </a:t>
            </a:r>
            <a:endParaRPr lang="ru-RU" sz="2400" dirty="0" smtClean="0">
              <a:solidFill>
                <a:srgbClr val="00B050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3) «тяжело работать на кого-либо».</a:t>
            </a:r>
            <a:endParaRPr lang="ru-RU" sz="2400" dirty="0">
              <a:solidFill>
                <a:srgbClr val="00B050"/>
              </a:solidFill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У глагола </a:t>
            </a:r>
            <a:r>
              <a:rPr lang="ru-RU" sz="2400" i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Arial Unicode MS"/>
              </a:rPr>
              <a:t>трудитися</a:t>
            </a: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  определяются следующие значения: </a:t>
            </a:r>
            <a:endParaRPr lang="ru-RU" sz="2400" dirty="0" smtClean="0">
              <a:solidFill>
                <a:srgbClr val="00B050"/>
              </a:solidFill>
              <a:effectLst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1) «прилагать усилия»,                   </a:t>
            </a:r>
            <a:endParaRPr lang="ru-RU" sz="2400" dirty="0" smtClean="0">
              <a:solidFill>
                <a:srgbClr val="00B050"/>
              </a:solidFill>
              <a:effectLst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2) «страдать, устать, изнемочь», </a:t>
            </a:r>
            <a:endParaRPr lang="ru-RU" sz="2400" dirty="0" smtClean="0">
              <a:solidFill>
                <a:srgbClr val="00B050"/>
              </a:solidFill>
              <a:effectLst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3) «вести аскетический, мученический образ жизни (о монахах и праведниках)», </a:t>
            </a:r>
            <a:endParaRPr lang="ru-RU" sz="2400" dirty="0" smtClean="0">
              <a:solidFill>
                <a:srgbClr val="00B050"/>
              </a:solidFill>
              <a:effectLst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4) «заботиться о ком-либо». </a:t>
            </a:r>
            <a:endParaRPr lang="ru-RU" sz="2400" dirty="0" smtClean="0">
              <a:solidFill>
                <a:srgbClr val="00B050"/>
              </a:solidFill>
              <a:effectLst/>
            </a:endParaRPr>
          </a:p>
          <a:p>
            <a:endParaRPr lang="ru-RU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13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Arial Unicode MS"/>
              </a:rPr>
              <a:t>Словарь русского языка X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Arial Unicode MS"/>
              </a:rPr>
              <a:t>I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Arial Unicode MS"/>
              </a:rPr>
              <a:t>-X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Arial Unicode MS"/>
              </a:rPr>
              <a:t>VI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Arial Unicode MS"/>
              </a:rPr>
              <a:t>I веков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104456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ru-RU" sz="32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У  глагола </a:t>
            </a:r>
            <a:r>
              <a:rPr lang="ru-RU" sz="3200" i="1" dirty="0" err="1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работати</a:t>
            </a:r>
            <a:r>
              <a:rPr lang="ru-RU" sz="32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 основным значением остается «находиться в рабстве, неволе,                                  быть рабом». 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55976" y="1196752"/>
            <a:ext cx="4788024" cy="5661248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63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        </a:t>
            </a:r>
            <a:r>
              <a:rPr lang="ru-RU" sz="86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Толкование </a:t>
            </a:r>
            <a:r>
              <a:rPr lang="ru-RU" sz="86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</a:t>
            </a:r>
            <a:r>
              <a:rPr lang="ru-RU" sz="86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слова </a:t>
            </a:r>
            <a:r>
              <a:rPr lang="ru-RU" sz="8600" i="1" dirty="0" err="1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трудитися</a:t>
            </a:r>
            <a:r>
              <a:rPr lang="ru-RU" sz="86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 существенным образом изменилось.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63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         </a:t>
            </a:r>
            <a:r>
              <a:rPr lang="ru-RU" sz="8600" dirty="0" smtClean="0">
                <a:solidFill>
                  <a:srgbClr val="00B050"/>
                </a:solidFill>
                <a:effectLst/>
                <a:latin typeface="Times New Roman"/>
                <a:ea typeface="Arial Unicode MS"/>
              </a:rPr>
              <a:t>Основные значения:               «работать, трудиться»,   «заботиться»,                           «стараться, прилагать усилия»,  «страдать»,                           «совершать подвиг». </a:t>
            </a:r>
            <a:endParaRPr lang="ru-RU" sz="8600" dirty="0" smtClean="0">
              <a:solidFill>
                <a:srgbClr val="00B050"/>
              </a:solidFill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70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Культура   православных монастырей имела огромное влияние на древнерусскую культуру. 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28800"/>
            <a:ext cx="4248472" cy="439248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600200"/>
            <a:ext cx="4104456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</a:rPr>
              <a:t>Именно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Calibri"/>
              </a:rPr>
              <a:t>слово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трудъ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,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трудитися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Calibri"/>
              </a:rPr>
              <a:t> в памятниках древнерусской литературы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X</a:t>
            </a:r>
            <a:r>
              <a:rPr lang="en-US" dirty="0">
                <a:solidFill>
                  <a:srgbClr val="00B050"/>
                </a:solidFill>
                <a:latin typeface="Times New Roman"/>
                <a:ea typeface="Arial Unicode MS"/>
              </a:rPr>
              <a:t>I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-X</a:t>
            </a:r>
            <a:r>
              <a:rPr lang="en-US" dirty="0">
                <a:solidFill>
                  <a:srgbClr val="00B050"/>
                </a:solidFill>
                <a:latin typeface="Times New Roman"/>
                <a:ea typeface="Arial Unicode MS"/>
              </a:rPr>
              <a:t>VI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I вв. чаще всего 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употребляется 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для обозначения трудовой деятельности и ежедневных забот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         не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только монахов,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           но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и обычных людей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79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Фразы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со словом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труд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несут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положительную оценку,                                  а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фразы со словом 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работа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 передают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и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положительное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,          и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отрицательное отношение к трудовому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процессу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464496" cy="48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00B050"/>
                </a:solidFill>
                <a:latin typeface="Times New Roman"/>
              </a:rPr>
              <a:t>Землю солнце красит, а человека – </a:t>
            </a:r>
            <a:r>
              <a:rPr lang="ru-RU" sz="2000" i="1" dirty="0" smtClean="0">
                <a:solidFill>
                  <a:srgbClr val="00B050"/>
                </a:solidFill>
                <a:latin typeface="Times New Roman"/>
              </a:rPr>
              <a:t>труд.</a:t>
            </a:r>
            <a:endParaRPr lang="ru-RU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B050"/>
                </a:solidFill>
                <a:latin typeface="Times New Roman"/>
              </a:rPr>
              <a:t>Труд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человека кормит, а лень портит.</a:t>
            </a:r>
            <a:endParaRPr lang="ru-RU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За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 и плод земля приплод даёт.</a:t>
            </a:r>
            <a:endParaRPr lang="ru-RU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Умный 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уповает на свой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, а глупец – на свои 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надежды.                             Без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труда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 не вынешь и рыбку из пруда.</a:t>
            </a:r>
            <a:endParaRPr lang="ru-RU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Без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труда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 жить – только небо 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коптить.</a:t>
            </a:r>
            <a:r>
              <a:rPr lang="ru-RU" sz="2000" dirty="0" smtClean="0">
                <a:solidFill>
                  <a:srgbClr val="00B050"/>
                </a:solidFill>
              </a:rPr>
              <a:t>                                                             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Где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, там и счастье.</a:t>
            </a:r>
            <a:endParaRPr lang="ru-RU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Кто 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любит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, того люди чтут.</a:t>
            </a:r>
            <a:endParaRPr lang="ru-RU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Богу 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молись, а сам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трудись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.</a:t>
            </a:r>
            <a:endParaRPr lang="ru-RU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2000" dirty="0">
                <a:solidFill>
                  <a:srgbClr val="00B050"/>
                </a:solidFill>
                <a:latin typeface="Times New Roman"/>
              </a:rPr>
              <a:t>Жизнь измеряется не годами, а </a:t>
            </a:r>
            <a:r>
              <a:rPr lang="ru-RU" sz="2000" i="1" dirty="0">
                <a:solidFill>
                  <a:srgbClr val="00B050"/>
                </a:solidFill>
                <a:latin typeface="Times New Roman"/>
              </a:rPr>
              <a:t>трудами.</a:t>
            </a:r>
            <a:endParaRPr lang="ru-RU" sz="2000" dirty="0">
              <a:solidFill>
                <a:srgbClr val="00B050"/>
              </a:solidFill>
            </a:endParaRPr>
          </a:p>
          <a:p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484784"/>
            <a:ext cx="3898776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i="1" dirty="0" smtClean="0">
                <a:solidFill>
                  <a:srgbClr val="00B050"/>
                </a:solidFill>
                <a:latin typeface="Times New Roman"/>
              </a:rPr>
              <a:t>    Работяща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как пчела.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</a:t>
            </a:r>
            <a:r>
              <a:rPr lang="ru-RU" sz="1800" i="1" dirty="0" smtClean="0">
                <a:solidFill>
                  <a:srgbClr val="00B050"/>
                </a:solidFill>
                <a:latin typeface="Times New Roman"/>
              </a:rPr>
              <a:t>Работает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спустя рукава.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Работать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не покладая рук. 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</a:t>
            </a:r>
            <a:r>
              <a:rPr lang="ru-RU" sz="1800" i="1" dirty="0" smtClean="0">
                <a:solidFill>
                  <a:srgbClr val="00B050"/>
                </a:solidFill>
                <a:latin typeface="Times New Roman"/>
              </a:rPr>
              <a:t>Работа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черна, да денежка бела.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На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чужую </a:t>
            </a:r>
            <a:r>
              <a:rPr lang="ru-RU" sz="1800" i="1" dirty="0">
                <a:solidFill>
                  <a:srgbClr val="00B050"/>
                </a:solidFill>
                <a:latin typeface="Times New Roman"/>
              </a:rPr>
              <a:t>работу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 глядя, сыт не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 будешь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У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кого </a:t>
            </a:r>
            <a:r>
              <a:rPr lang="ru-RU" sz="1800" i="1" dirty="0">
                <a:solidFill>
                  <a:srgbClr val="00B050"/>
                </a:solidFill>
                <a:latin typeface="Times New Roman"/>
              </a:rPr>
              <a:t>работа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, у того и хлеб.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Кто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не </a:t>
            </a:r>
            <a:r>
              <a:rPr lang="ru-RU" sz="1800" i="1" dirty="0">
                <a:solidFill>
                  <a:srgbClr val="00B050"/>
                </a:solidFill>
                <a:latin typeface="Times New Roman"/>
              </a:rPr>
              <a:t>работает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, тот не ест.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Были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бы руки, а </a:t>
            </a:r>
            <a:r>
              <a:rPr lang="ru-RU" sz="1800" i="1" dirty="0">
                <a:solidFill>
                  <a:srgbClr val="00B050"/>
                </a:solidFill>
                <a:latin typeface="Times New Roman"/>
              </a:rPr>
              <a:t>работу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 дадут.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</a:t>
            </a:r>
            <a:r>
              <a:rPr lang="ru-RU" sz="1800" i="1" dirty="0" smtClean="0">
                <a:solidFill>
                  <a:srgbClr val="00B050"/>
                </a:solidFill>
                <a:latin typeface="Times New Roman"/>
              </a:rPr>
              <a:t>Работа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и мучит, и кормит, и учит.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От </a:t>
            </a:r>
            <a:r>
              <a:rPr lang="ru-RU" sz="1800" i="1" dirty="0">
                <a:solidFill>
                  <a:srgbClr val="00B050"/>
                </a:solidFill>
                <a:latin typeface="Times New Roman"/>
              </a:rPr>
              <a:t>работы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 не будешь богат, а 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будешь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горбат.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 </a:t>
            </a:r>
            <a:r>
              <a:rPr lang="ru-RU" sz="1800" i="1" dirty="0" smtClean="0">
                <a:solidFill>
                  <a:srgbClr val="00B050"/>
                </a:solidFill>
                <a:latin typeface="Times New Roman"/>
              </a:rPr>
              <a:t>Работы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столько, что куры не клюют.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   </a:t>
            </a:r>
            <a:r>
              <a:rPr lang="ru-RU" sz="1800" i="1" dirty="0" smtClean="0">
                <a:solidFill>
                  <a:srgbClr val="00B050"/>
                </a:solidFill>
                <a:latin typeface="Times New Roman"/>
              </a:rPr>
              <a:t>Работа</a:t>
            </a:r>
            <a:r>
              <a:rPr lang="ru-RU" sz="1800" dirty="0" smtClean="0">
                <a:solidFill>
                  <a:srgbClr val="00B050"/>
                </a:solidFill>
                <a:latin typeface="Times New Roman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Times New Roman"/>
              </a:rPr>
              <a:t>дураков любит.</a:t>
            </a:r>
            <a:endParaRPr lang="ru-RU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2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Особенности 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значения, употребления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и сочетаемости слов </a:t>
            </a:r>
            <a:r>
              <a:rPr lang="ru-RU" sz="2600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труд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и </a:t>
            </a:r>
            <a:r>
              <a:rPr lang="ru-RU" sz="2600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работа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–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отражение древнего, изначального смысла 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этих слов  </a:t>
            </a:r>
            <a:endParaRPr lang="ru-RU" sz="260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итог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I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части: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Times New Roman"/>
              </a:rPr>
              <a:t>трудолюбие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Times New Roman"/>
              </a:rPr>
              <a:t>, добросовестность, старательность, которые мы отмечаем в наших предках, не просто рождались в процессе выполнения трудовых функций,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Times New Roman"/>
              </a:rPr>
              <a:t>                а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Times New Roman"/>
              </a:rPr>
              <a:t>являлись итогом их богатой духовно-нравственной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Times New Roman"/>
              </a:rPr>
              <a:t>жизни.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00808"/>
            <a:ext cx="3888432" cy="4032448"/>
          </a:xfrm>
        </p:spPr>
      </p:pic>
    </p:spTree>
    <p:extLst>
      <p:ext uri="{BB962C8B-B14F-4D97-AF65-F5344CB8AC3E}">
        <p14:creationId xmlns:p14="http://schemas.microsoft.com/office/powerpoint/2010/main" val="157432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XX 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</a:rPr>
              <a:t>век. Новое  время – новая лексика.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 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                                  После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слома традиционных православных устоев и 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ценностей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</a:rPr>
              <a:t>в обществе изменилось отношение к труду</a:t>
            </a:r>
            <a:endParaRPr lang="ru-RU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84482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Трудовая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повинность, диктатура трудового  народа,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трудовые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колонии, принудительный труд, </a:t>
            </a:r>
            <a:endParaRPr lang="ru-RU" sz="26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рабочие бригады, трудовые подвиги, </a:t>
            </a:r>
            <a:endParaRPr lang="ru-RU" sz="26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производительность труда, трудовая доблесть, </a:t>
            </a:r>
            <a:endParaRPr lang="ru-RU" sz="26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трудовой фронт, трудовая терапия, </a:t>
            </a:r>
            <a:endParaRPr lang="ru-RU" sz="26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трудовые резервы, ударный труд, </a:t>
            </a:r>
            <a:endParaRPr lang="ru-RU" sz="26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трудовая политика государства, </a:t>
            </a:r>
            <a:endParaRPr lang="ru-RU" sz="26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Arial Unicode MS"/>
              </a:rPr>
              <a:t>освобождённый труд, социалистический труд, </a:t>
            </a:r>
            <a:endParaRPr lang="ru-RU" sz="2600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250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Для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социалистической публицистики, официальной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идеологии было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характерно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скрытое обращение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к православной традиции отношения к труду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55976" y="1484784"/>
            <a:ext cx="4608512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>
                <a:solidFill>
                  <a:srgbClr val="00B050"/>
                </a:solidFill>
                <a:latin typeface="Times New Roman"/>
              </a:rPr>
              <a:t>Трудом дело Ленина крепи!</a:t>
            </a:r>
            <a:endParaRPr lang="ru-RU" sz="2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600" dirty="0">
                <a:solidFill>
                  <a:srgbClr val="00B050"/>
                </a:solidFill>
                <a:latin typeface="Times New Roman"/>
              </a:rPr>
              <a:t>Государство – это мы,  трудовой советский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</a:rPr>
              <a:t>народ! Слава </a:t>
            </a:r>
            <a:r>
              <a:rPr lang="ru-RU" sz="2600" dirty="0">
                <a:solidFill>
                  <a:srgbClr val="00B050"/>
                </a:solidFill>
                <a:latin typeface="Times New Roman"/>
              </a:rPr>
              <a:t>труду!</a:t>
            </a:r>
            <a:endParaRPr lang="ru-RU" sz="2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600" dirty="0">
                <a:solidFill>
                  <a:srgbClr val="00B050"/>
                </a:solidFill>
                <a:latin typeface="Times New Roman"/>
              </a:rPr>
              <a:t>Слава трудовому советскому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</a:rPr>
              <a:t>народу!  Работать </a:t>
            </a:r>
            <a:r>
              <a:rPr lang="ru-RU" sz="2600" dirty="0">
                <a:solidFill>
                  <a:srgbClr val="00B050"/>
                </a:solidFill>
                <a:latin typeface="Times New Roman"/>
              </a:rPr>
              <a:t>эффективно и качественно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</a:rPr>
              <a:t>! От </a:t>
            </a:r>
            <a:r>
              <a:rPr lang="ru-RU" sz="2600" dirty="0">
                <a:solidFill>
                  <a:srgbClr val="00B050"/>
                </a:solidFill>
                <a:latin typeface="Times New Roman"/>
              </a:rPr>
              <a:t>каждого по способностям – каждому по труду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</a:rPr>
              <a:t>! За </a:t>
            </a:r>
            <a:r>
              <a:rPr lang="ru-RU" sz="2600" dirty="0">
                <a:solidFill>
                  <a:srgbClr val="00B050"/>
                </a:solidFill>
                <a:latin typeface="Times New Roman"/>
              </a:rPr>
              <a:t>честный труд награда ждёт – достаток, слава и почёт!</a:t>
            </a:r>
            <a:endParaRPr lang="ru-RU" sz="2600" dirty="0">
              <a:solidFill>
                <a:srgbClr val="00B050"/>
              </a:solidFill>
            </a:endParaRPr>
          </a:p>
          <a:p>
            <a:endParaRPr lang="ru-RU" sz="2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56792"/>
            <a:ext cx="3240360" cy="4464496"/>
          </a:xfrm>
        </p:spPr>
      </p:pic>
    </p:spTree>
    <p:extLst>
      <p:ext uri="{BB962C8B-B14F-4D97-AF65-F5344CB8AC3E}">
        <p14:creationId xmlns:p14="http://schemas.microsoft.com/office/powerpoint/2010/main" val="179809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512168"/>
          </a:xfrm>
        </p:spPr>
        <p:txBody>
          <a:bodyPr>
            <a:noAutofit/>
          </a:bodyPr>
          <a:lstStyle/>
          <a:p>
            <a:pPr algn="l"/>
            <a:r>
              <a:rPr lang="ru-RU" sz="23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Все средства массовой информации  вносят свой вклад в профессиональную ориентацию молодежи, способствуют развитию инициативы и творчества в работе, укреплению начал </a:t>
            </a:r>
            <a:r>
              <a:rPr lang="ru-RU" sz="23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«</a:t>
            </a:r>
            <a:r>
              <a:rPr lang="ru-RU" sz="2300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коммунистического </a:t>
            </a:r>
            <a:r>
              <a:rPr lang="ru-RU" sz="2300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отношения к </a:t>
            </a:r>
            <a:r>
              <a:rPr lang="ru-RU" sz="2300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труду</a:t>
            </a:r>
            <a:r>
              <a:rPr lang="ru-RU" sz="23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»</a:t>
            </a:r>
            <a:endParaRPr lang="ru-RU" sz="23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</a:rPr>
              <a:t>    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</a:rPr>
              <a:t>      Почему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Calibri"/>
              </a:rPr>
              <a:t>тогда произошёл процесс обесценивания понятий, почему система ценностей потерпела крах?  В чём различие православной и социалистической этики труда? 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76872"/>
            <a:ext cx="4104456" cy="3672408"/>
          </a:xfrm>
        </p:spPr>
      </p:pic>
    </p:spTree>
    <p:extLst>
      <p:ext uri="{BB962C8B-B14F-4D97-AF65-F5344CB8AC3E}">
        <p14:creationId xmlns:p14="http://schemas.microsoft.com/office/powerpoint/2010/main" val="37373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+mn-cs"/>
              </a:rPr>
              <a:t>Цель труда в советской системе ценностей – «на благо родины», определения труда – производительность, качество, объём, нормы труда, социалистическое отношение к труду.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28800"/>
            <a:ext cx="3312367" cy="432048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Calibri"/>
              </a:rPr>
              <a:t>Но сам человек, отдельная личность быстро отходит на задний план. Постепенно произошло обезличивание труда,  важным становится  не усилие, не труд и не его результат</a:t>
            </a:r>
            <a:r>
              <a:rPr lang="ru-RU" sz="2400" dirty="0">
                <a:solidFill>
                  <a:srgbClr val="00B050"/>
                </a:solidFill>
                <a:latin typeface="Times New Roman"/>
                <a:ea typeface="Calibri"/>
              </a:rPr>
              <a:t>, </a:t>
            </a: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а получение вознаграждения</a:t>
            </a:r>
            <a:endParaRPr lang="ru-RU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84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136904" cy="4180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endParaRPr lang="ru-RU" sz="3200" dirty="0" smtClean="0">
              <a:solidFill>
                <a:srgbClr val="4F81BD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endParaRPr lang="ru-RU" sz="3200" dirty="0">
              <a:solidFill>
                <a:srgbClr val="4F81BD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endParaRPr lang="ru-RU" sz="3200" dirty="0" smtClean="0">
              <a:solidFill>
                <a:srgbClr val="00B05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Тема</a:t>
            </a:r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Понятия 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труд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и 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работа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с позиции исторического изменения языка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</a:t>
            </a:r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сследовательская </a:t>
            </a:r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работа по </a:t>
            </a:r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лексикологии</a:t>
            </a:r>
            <a:endParaRPr lang="ru-RU" sz="3200" dirty="0" smtClean="0">
              <a:solidFill>
                <a:srgbClr val="00B05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endParaRPr lang="ru-RU" sz="3200" dirty="0">
              <a:solidFill>
                <a:srgbClr val="00B05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9825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В 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языке определилось 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сходство и различие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семантики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слов </a:t>
            </a:r>
            <a:r>
              <a:rPr lang="ru-RU" sz="2200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работа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и</a:t>
            </a:r>
            <a:r>
              <a:rPr lang="ru-RU" sz="2200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 труд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  <a:cs typeface="+mn-cs"/>
              </a:rPr>
              <a:t>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Arial Unicode MS"/>
                <a:cs typeface="+mn-cs"/>
              </a:rPr>
              <a:t>(закреплены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+mn-cs"/>
              </a:rPr>
              <a:t> 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+mn-cs"/>
              </a:rPr>
              <a:t>лингвистическом словаре </a:t>
            </a:r>
            <a:r>
              <a:rPr lang="ru-RU" sz="2200" kern="18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  <a:t>Ю.Д. </a:t>
            </a:r>
            <a:r>
              <a:rPr lang="ru-RU" sz="2200" kern="18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  <a:t>Апресяна 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  <a:t>: «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+mn-ea"/>
                <a:cs typeface="+mn-cs"/>
              </a:rPr>
              <a:t>Новый объяснительный словарь синонимов русского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+mn-ea"/>
                <a:cs typeface="+mn-cs"/>
              </a:rPr>
              <a:t>языка» </a:t>
            </a:r>
            <a:endParaRPr lang="ru-RU" sz="22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032448" cy="45259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общее: мотив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работы или труда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(польза)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по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характеру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деятельности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по масштабам задачи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как  развивающийся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во времени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процесс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в смысловых акцентах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п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о принципу 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Arial Unicode MS"/>
              </a:rPr>
              <a:t>оценки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67944" y="1340768"/>
            <a:ext cx="5076056" cy="478539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противопоставлены  игре, удовольствию,    развлечению</a:t>
            </a:r>
            <a:endParaRPr lang="ru-RU" sz="2000" b="1" dirty="0" smtClean="0">
              <a:solidFill>
                <a:srgbClr val="00B050"/>
              </a:solidFill>
              <a:latin typeface="Times New Roman"/>
              <a:ea typeface="Arial Unicode MS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000" i="1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Т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 – более творческая и значимая деятельность (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Требует значительных усилий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Р разворачивается во времени: начать Р.; </a:t>
            </a:r>
            <a:r>
              <a:rPr lang="ru-RU" sz="2000" i="1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Т.- 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обобщенный характер: уважать Т.)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000" i="1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В Р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– результат, содержание, Т - усилия,  деятельность: (сделать, выполнить Р) 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положительная и отрицательная оценка: хорошая Р, плохая Р;</a:t>
            </a:r>
            <a:r>
              <a:rPr lang="ru-RU" sz="2000" dirty="0" smtClean="0">
                <a:latin typeface="Times New Roman"/>
                <a:ea typeface="Arial Unicode MS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/>
                <a:ea typeface="Arial Unicode MS"/>
              </a:rPr>
              <a:t>Т-внутренняя потребность </a:t>
            </a:r>
          </a:p>
        </p:txBody>
      </p:sp>
    </p:spTree>
    <p:extLst>
      <p:ext uri="{BB962C8B-B14F-4D97-AF65-F5344CB8AC3E}">
        <p14:creationId xmlns:p14="http://schemas.microsoft.com/office/powerpoint/2010/main" val="416286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Анализ 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исторических 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изменений и определение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особенностей употребления слов </a:t>
            </a:r>
            <a:r>
              <a:rPr lang="ru-RU" sz="2600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работа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 и </a:t>
            </a:r>
            <a:r>
              <a:rPr lang="ru-RU" sz="2600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труд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в публицистике последних лет</a:t>
            </a:r>
            <a:endParaRPr lang="ru-RU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464496" cy="449309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динамично меняющееся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время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политические , социально-экономические потрясения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г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лобализации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мировое 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разделение труда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сближение культур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разных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стран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новые профессии,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способы организации труда</a:t>
            </a:r>
            <a:endParaRPr lang="ru-RU" sz="2600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снижению официальности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СМИ  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усилению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спонтанности публичной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речи  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ослаблению норм устной и письменной речи 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распространению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жаргонных слов,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Calibri"/>
              </a:rPr>
              <a:t>сниженных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форм выражения</a:t>
            </a:r>
            <a:endParaRPr lang="ru-RU" sz="2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548680"/>
            <a:ext cx="806489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ü"/>
            </a:pPr>
            <a:r>
              <a:rPr lang="ru-RU" sz="2600" i="1" dirty="0" smtClean="0">
                <a:solidFill>
                  <a:srgbClr val="00B050"/>
                </a:solidFill>
                <a:latin typeface="Times New Roman"/>
                <a:ea typeface="Calibri"/>
              </a:rPr>
              <a:t>Возвышенное 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Calibri"/>
              </a:rPr>
              <a:t>т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Times New Roman"/>
              </a:rPr>
              <a:t>рудиться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Times New Roman"/>
              </a:rPr>
              <a:t>  часто употребляется с иронией по отношению к деятельности незначительной, бесполезной или  даже противоправной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Times New Roman"/>
              </a:rPr>
              <a:t>не рекомендуется употреблять глагол 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Times New Roman"/>
              </a:rPr>
              <a:t>трудиться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Times New Roman"/>
              </a:rPr>
              <a:t> в обыденной речи. 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ru-RU" sz="2600" i="1" dirty="0">
                <a:solidFill>
                  <a:srgbClr val="00B050"/>
                </a:solidFill>
                <a:latin typeface="Times New Roman"/>
                <a:ea typeface="Times New Roman"/>
              </a:rPr>
              <a:t>работать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Times New Roman"/>
              </a:rPr>
              <a:t> для общественно бесполезной или вредной деятельности употребляется часто без иронии – 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Times New Roman"/>
              </a:rPr>
              <a:t>работой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Times New Roman"/>
              </a:rPr>
              <a:t>может называться любая деятельность, являющаяся источником дохода  или кем-то заказанная</a:t>
            </a:r>
            <a:r>
              <a:rPr lang="ru-RU" sz="2600" dirty="0">
                <a:solidFill>
                  <a:prstClr val="white"/>
                </a:solidFill>
                <a:latin typeface="Times New Roman"/>
                <a:ea typeface="Times New Roman"/>
              </a:rPr>
              <a:t>,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ru-RU" sz="2600" dirty="0">
                <a:solidFill>
                  <a:srgbClr val="00B050"/>
                </a:solidFill>
                <a:latin typeface="Times New Roman"/>
                <a:ea typeface="Times New Roman"/>
              </a:rPr>
              <a:t>Подход к жизни более прагматичен: авторы публицистических, официальных </a:t>
            </a:r>
            <a:r>
              <a:rPr lang="ru-RU" sz="26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текстов 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Times New Roman"/>
              </a:rPr>
              <a:t>отказались от возвышенной риторики, и чаще всего используется слово </a:t>
            </a:r>
            <a:r>
              <a:rPr lang="ru-RU" sz="2600" i="1" dirty="0" smtClean="0">
                <a:solidFill>
                  <a:srgbClr val="00B050"/>
                </a:solidFill>
                <a:latin typeface="Times New Roman"/>
                <a:ea typeface="Times New Roman"/>
              </a:rPr>
              <a:t>РАБОТА</a:t>
            </a:r>
            <a:endParaRPr lang="ru-RU" sz="2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4621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11560" y="818029"/>
            <a:ext cx="7704856" cy="4390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dirty="0">
                <a:solidFill>
                  <a:srgbClr val="020C22"/>
                </a:solidFill>
                <a:latin typeface="Times New Roman"/>
              </a:rPr>
              <a:t>«Надо переводить эту </a:t>
            </a:r>
            <a:r>
              <a:rPr lang="ru-RU" sz="2400" i="1" dirty="0">
                <a:solidFill>
                  <a:srgbClr val="020C22"/>
                </a:solidFill>
                <a:latin typeface="Times New Roman"/>
              </a:rPr>
              <a:t>работу</a:t>
            </a:r>
            <a:r>
              <a:rPr lang="ru-RU" sz="2400" dirty="0">
                <a:solidFill>
                  <a:srgbClr val="020C22"/>
                </a:solidFill>
                <a:latin typeface="Times New Roman"/>
              </a:rPr>
              <a:t> [ процесс политического урегулирования]  на серьёзный уровень, на предметный, если мы хотим действительно эффективно </a:t>
            </a:r>
            <a:r>
              <a:rPr lang="ru-RU" sz="2400" i="1" dirty="0">
                <a:solidFill>
                  <a:srgbClr val="020C22"/>
                </a:solidFill>
                <a:latin typeface="Times New Roman"/>
              </a:rPr>
              <a:t>работать</a:t>
            </a:r>
            <a:r>
              <a:rPr lang="ru-RU" sz="2400" dirty="0">
                <a:solidFill>
                  <a:srgbClr val="020C22"/>
                </a:solidFill>
                <a:latin typeface="Times New Roman"/>
              </a:rPr>
              <a:t>. Но не менее важно </a:t>
            </a:r>
            <a:r>
              <a:rPr lang="ru-RU" sz="2400" i="1" dirty="0">
                <a:solidFill>
                  <a:srgbClr val="020C22"/>
                </a:solidFill>
                <a:latin typeface="Times New Roman"/>
              </a:rPr>
              <a:t>работать</a:t>
            </a:r>
            <a:r>
              <a:rPr lang="ru-RU" sz="2400" dirty="0">
                <a:solidFill>
                  <a:srgbClr val="020C22"/>
                </a:solidFill>
                <a:latin typeface="Times New Roman"/>
              </a:rPr>
              <a:t> со странами региона: с Турцией, Саудовской Аравией, </a:t>
            </a:r>
            <a:r>
              <a:rPr lang="ru-RU" sz="2400" dirty="0" smtClean="0">
                <a:solidFill>
                  <a:srgbClr val="020C22"/>
                </a:solidFill>
                <a:latin typeface="Times New Roman"/>
              </a:rPr>
              <a:t>Иорданией, </a:t>
            </a:r>
            <a:r>
              <a:rPr lang="ru-RU" sz="2400" dirty="0">
                <a:solidFill>
                  <a:srgbClr val="020C22"/>
                </a:solidFill>
                <a:latin typeface="Times New Roman"/>
              </a:rPr>
              <a:t>с Ираком, конечно</a:t>
            </a:r>
            <a:r>
              <a:rPr lang="ru-RU" sz="2400" dirty="0" smtClean="0">
                <a:solidFill>
                  <a:srgbClr val="020C22"/>
                </a:solidFill>
                <a:latin typeface="Times New Roman"/>
              </a:rPr>
              <a:t>»</a:t>
            </a:r>
            <a:r>
              <a:rPr lang="ru-RU" dirty="0">
                <a:solidFill>
                  <a:srgbClr val="020C22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20C22"/>
                </a:solidFill>
                <a:latin typeface="Times New Roman"/>
              </a:rPr>
              <a:t>(из речи В. В. Путина)</a:t>
            </a:r>
            <a:endParaRPr lang="ru-RU" sz="1600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ts val="1200"/>
              </a:lnSpc>
              <a:spcBef>
                <a:spcPts val="750"/>
              </a:spcBef>
              <a:spcAft>
                <a:spcPts val="750"/>
              </a:spcAft>
            </a:pPr>
            <a:endParaRPr lang="ru-RU" sz="1600" u="sng" dirty="0">
              <a:solidFill>
                <a:srgbClr val="0000FF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ts val="1200"/>
              </a:lnSpc>
              <a:spcBef>
                <a:spcPts val="750"/>
              </a:spcBef>
              <a:spcAft>
                <a:spcPts val="750"/>
              </a:spcAft>
            </a:pPr>
            <a:endParaRPr lang="ru-RU" sz="1600" u="sng" dirty="0" smtClean="0">
              <a:solidFill>
                <a:srgbClr val="0000FF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 </a:t>
            </a:r>
            <a:endParaRPr lang="ru-RU" sz="1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269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80728"/>
            <a:ext cx="7128792" cy="3254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800" i="1" dirty="0" smtClean="0">
                <a:solidFill>
                  <a:schemeClr val="bg1"/>
                </a:solidFill>
                <a:latin typeface="Times New Roman"/>
              </a:rPr>
              <a:t>Вывод:</a:t>
            </a:r>
            <a:r>
              <a:rPr lang="ru-RU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ru-RU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в современном русском языке </a:t>
            </a:r>
            <a:r>
              <a:rPr lang="ru-RU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слова работа и труд, обозначая </a:t>
            </a:r>
            <a:r>
              <a:rPr lang="ru-RU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трудовую деятельность, являются  </a:t>
            </a:r>
            <a:r>
              <a:rPr lang="ru-RU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ru-RU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синонимами, </a:t>
            </a:r>
            <a:r>
              <a:rPr lang="ru-RU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сохраняя </a:t>
            </a:r>
            <a:r>
              <a:rPr lang="ru-RU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исконные особенности сочетаемости и употребления в речи. </a:t>
            </a:r>
            <a:endParaRPr lang="ru-RU" sz="28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377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7992888" cy="6196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endParaRPr lang="ru-RU" sz="2800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Ф.И. обучающихся: </a:t>
            </a:r>
            <a:r>
              <a:rPr lang="ru-RU" sz="2800" dirty="0" err="1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Ганжа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 София, </a:t>
            </a:r>
          </a:p>
          <a:p>
            <a:pPr>
              <a:spcAft>
                <a:spcPts val="1000"/>
              </a:spcAft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			Ильина Оксана,</a:t>
            </a:r>
          </a:p>
          <a:p>
            <a:pPr>
              <a:spcAft>
                <a:spcPts val="1000"/>
              </a:spcAft>
            </a:pPr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	</a:t>
            </a: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		Фёдорова Александра</a:t>
            </a:r>
            <a:endParaRPr lang="ru-RU" sz="2800" dirty="0" smtClean="0">
              <a:solidFill>
                <a:srgbClr val="00B05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Класс:  8 а </a:t>
            </a:r>
          </a:p>
          <a:p>
            <a:pPr>
              <a:spcAft>
                <a:spcPts val="1000"/>
              </a:spcAft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Научный 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руководитель: </a:t>
            </a:r>
            <a:r>
              <a:rPr lang="ru-RU" sz="2800" dirty="0" err="1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Сапельникова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Татьяна Владимировна</a:t>
            </a:r>
            <a:endParaRPr lang="ru-RU" sz="2800" dirty="0" smtClean="0">
              <a:solidFill>
                <a:srgbClr val="00B05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81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82047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«</a:t>
            </a:r>
            <a:r>
              <a:rPr lang="ru-RU" sz="2400" dirty="0">
                <a:solidFill>
                  <a:srgbClr val="00B050"/>
                </a:solidFill>
                <a:latin typeface="Times New Roman"/>
                <a:ea typeface="Calibri"/>
              </a:rPr>
              <a:t>Труд облагораживает человека», </a:t>
            </a: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                                           «</a:t>
            </a:r>
            <a:r>
              <a:rPr lang="ru-RU" sz="2400" dirty="0">
                <a:solidFill>
                  <a:srgbClr val="00B050"/>
                </a:solidFill>
                <a:latin typeface="Times New Roman"/>
                <a:ea typeface="Calibri"/>
              </a:rPr>
              <a:t>Трудиться всегда </a:t>
            </a: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пригодится»                                                              </a:t>
            </a:r>
            <a:r>
              <a:rPr lang="ru-RU" sz="2400" dirty="0">
                <a:solidFill>
                  <a:srgbClr val="00B050"/>
                </a:solidFill>
                <a:latin typeface="Times New Roman"/>
                <a:ea typeface="Calibri"/>
              </a:rPr>
              <a:t>и прямо противоположное: </a:t>
            </a:r>
            <a:endParaRPr lang="ru-RU" sz="2400" dirty="0" smtClean="0">
              <a:solidFill>
                <a:srgbClr val="00B050"/>
              </a:solidFill>
              <a:latin typeface="Times New Roman"/>
              <a:ea typeface="Calibri"/>
            </a:endParaRPr>
          </a:p>
          <a:p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«</a:t>
            </a:r>
            <a:r>
              <a:rPr lang="ru-RU" sz="2400" dirty="0">
                <a:solidFill>
                  <a:srgbClr val="00B050"/>
                </a:solidFill>
                <a:latin typeface="Times New Roman"/>
                <a:ea typeface="Calibri"/>
              </a:rPr>
              <a:t>Работа не волк – в лес не убежит», </a:t>
            </a:r>
            <a:endParaRPr lang="ru-RU" sz="2400" dirty="0" smtClean="0">
              <a:solidFill>
                <a:srgbClr val="00B050"/>
              </a:solidFill>
              <a:latin typeface="Times New Roman"/>
              <a:ea typeface="Calibri"/>
            </a:endParaRPr>
          </a:p>
          <a:p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сниженное</a:t>
            </a:r>
            <a:r>
              <a:rPr lang="ru-RU" sz="2400" dirty="0">
                <a:solidFill>
                  <a:srgbClr val="00B050"/>
                </a:solidFill>
                <a:latin typeface="Times New Roman"/>
                <a:ea typeface="Calibri"/>
              </a:rPr>
              <a:t>: «Дураков работа любит» </a:t>
            </a: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                                                       или </a:t>
            </a:r>
            <a:r>
              <a:rPr lang="ru-RU" sz="2400" dirty="0">
                <a:solidFill>
                  <a:srgbClr val="00B050"/>
                </a:solidFill>
                <a:latin typeface="Times New Roman"/>
                <a:ea typeface="Calibri"/>
              </a:rPr>
              <a:t>совсем грубое: «От работы кони дохнут». </a:t>
            </a: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                     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Проблемные вопросы</a:t>
            </a: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Calibri"/>
              </a:rPr>
              <a:t>: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 i="1" dirty="0" smtClean="0">
                <a:solidFill>
                  <a:srgbClr val="00B050"/>
                </a:solidFill>
                <a:latin typeface="Times New Roman"/>
                <a:ea typeface="Calibri"/>
              </a:rPr>
              <a:t>почему 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Calibri"/>
              </a:rPr>
              <a:t>в языке существуют столь парадоксально разные высказывания, характеризующие трудовую деятельность человека? 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endParaRPr lang="ru-RU" sz="2600" dirty="0" smtClean="0">
              <a:solidFill>
                <a:srgbClr val="00B050"/>
              </a:solidFill>
              <a:latin typeface="Times New Roman"/>
              <a:ea typeface="Calibri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 i="1" dirty="0" smtClean="0">
                <a:solidFill>
                  <a:srgbClr val="00B050"/>
                </a:solidFill>
                <a:latin typeface="Times New Roman"/>
                <a:ea typeface="Calibri"/>
              </a:rPr>
              <a:t>почему 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Calibri"/>
              </a:rPr>
              <a:t>в языке существуют данные синонимичные лексемы - работа и труд?  </a:t>
            </a:r>
            <a:endParaRPr lang="ru-RU" sz="2600" i="1" dirty="0" smtClean="0">
              <a:solidFill>
                <a:srgbClr val="00B050"/>
              </a:solidFill>
              <a:latin typeface="Times New Roman"/>
              <a:ea typeface="Calibri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 i="1" dirty="0" smtClean="0">
                <a:solidFill>
                  <a:srgbClr val="00B050"/>
                </a:solidFill>
                <a:latin typeface="Times New Roman"/>
                <a:ea typeface="Calibri"/>
              </a:rPr>
              <a:t>в 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Calibri"/>
              </a:rPr>
              <a:t>чём сходство и отличие в лексических значениях этих слов? </a:t>
            </a:r>
            <a:endParaRPr lang="ru-RU" sz="2600" i="1" dirty="0" smtClean="0">
              <a:solidFill>
                <a:srgbClr val="00B050"/>
              </a:solidFill>
              <a:latin typeface="Times New Roman"/>
              <a:ea typeface="Calibri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 i="1" dirty="0" smtClean="0">
                <a:solidFill>
                  <a:srgbClr val="00B050"/>
                </a:solidFill>
                <a:latin typeface="Times New Roman"/>
                <a:ea typeface="Calibri"/>
              </a:rPr>
              <a:t>как </a:t>
            </a:r>
            <a:r>
              <a:rPr lang="ru-RU" sz="2600" i="1" dirty="0">
                <a:solidFill>
                  <a:srgbClr val="00B050"/>
                </a:solidFill>
                <a:latin typeface="Times New Roman"/>
                <a:ea typeface="Calibri"/>
              </a:rPr>
              <a:t>историческое развитие, социальные изменения отражаются на значении, сочетаемости слов работа и труд?</a:t>
            </a:r>
            <a:r>
              <a:rPr lang="ru-RU" sz="2600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endParaRPr lang="ru-RU" sz="2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0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280920" cy="6037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Гипотеза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. 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В процессе социальных изменений и исторического развития языка слова </a:t>
            </a:r>
            <a:r>
              <a:rPr lang="ru-RU" sz="2800" i="1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труд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 и </a:t>
            </a:r>
            <a:r>
              <a:rPr lang="ru-RU" sz="2800" i="1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работа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,                  имевшие первоначально яркие отличительные особенности, постепенно сблизились,                 стали ощущаться носителями языка как полные синонимы для обозначения трудовой деятельности, но всё же сохранили в современном языке особенности употребления и сочетаемости.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564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Гипотеза определила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цель</a:t>
            </a:r>
            <a:r>
              <a:rPr lang="ru-RU" sz="32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 исследования – проследить, как складывалось отношение к труду в обществе с древних времён до наших дней на конкретном примере исторических изменений значения, употребления и сочетаемости лексем-синонимов </a:t>
            </a:r>
            <a:r>
              <a:rPr lang="ru-RU" sz="3200" i="1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работа – труд.</a:t>
            </a:r>
            <a:endParaRPr lang="ru-RU" sz="3200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536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764704"/>
            <a:ext cx="8064896" cy="5519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     Были поставлены следующие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задачи:</a:t>
            </a:r>
            <a:endParaRPr lang="ru-RU" sz="2400" dirty="0">
              <a:solidFill>
                <a:schemeClr val="accent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Собрать языковой материал для наблюдения (лексемы, фразеологизмы, пословицы и поговорки, фрагменты текстов древнерусской литературы, пропагандистские идеологические  формулы 20 века, примеры из СМИ );</a:t>
            </a: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Изучить научную литературу по лексикологии;</a:t>
            </a: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Wingdings"/>
              <a:buChar char=""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Изучить энциклопедические и лингвистические словари;</a:t>
            </a: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Систематизировать изученный и проанализированный материал;</a:t>
            </a: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Сделать выводы;</a:t>
            </a: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Оформить результаты исследования в форме доклада и презентации;</a:t>
            </a: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Wingdings"/>
              <a:buChar char=""/>
            </a:pPr>
            <a:r>
              <a:rPr lang="ru-RU" sz="24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Защитить работу.</a:t>
            </a:r>
            <a:endParaRPr lang="ru-RU" sz="2400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355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776864" cy="4744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Методы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 исследования:</a:t>
            </a:r>
            <a:endParaRPr lang="ru-RU" sz="2800" dirty="0">
              <a:solidFill>
                <a:schemeClr val="accent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Изучение научных работ по теме;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Работа с лингвистическими и энциклопедическими словарями;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Лингвистический эксперимент;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Синтез полученных результатов, выводы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Wingdings"/>
              <a:buChar char=""/>
            </a:pP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  <a:ea typeface="Calibri"/>
                <a:cs typeface="Times New Roman"/>
              </a:rPr>
              <a:t>Анализ полученных данных</a:t>
            </a:r>
            <a:endParaRPr lang="ru-RU" sz="2800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000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</a:rPr>
              <a:t>Практическая значимость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</a:rPr>
              <a:t>: 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</a:rPr>
              <a:t>работа может быть использована на уроках русского языка, во внеурочной деятельности  в средних и старших классах.                                                                          Презентация  к работе предложена в школьную </a:t>
            </a:r>
            <a:r>
              <a:rPr lang="ru-RU" sz="2800" dirty="0" err="1" smtClean="0">
                <a:solidFill>
                  <a:srgbClr val="00B050"/>
                </a:solidFill>
                <a:effectLst/>
                <a:latin typeface="Times New Roman"/>
              </a:rPr>
              <a:t>медиатеку</a:t>
            </a:r>
            <a:r>
              <a:rPr lang="ru-RU" sz="2800" dirty="0" smtClean="0">
                <a:solidFill>
                  <a:srgbClr val="00B050"/>
                </a:solidFill>
                <a:effectLst/>
                <a:latin typeface="Times New Roman"/>
              </a:rPr>
              <a:t> для дальнейшего использования                 </a:t>
            </a:r>
            <a:endParaRPr lang="ru-RU" sz="2800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0393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1357</Words>
  <Application>Microsoft Office PowerPoint</Application>
  <PresentationFormat>Экран (4:3)</PresentationFormat>
  <Paragraphs>141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Лексемы называют данную деятельность, отношение к ней,  её участников и определяют  разнообразную эмоциональную окраску или стилистическую оценку </vt:lpstr>
      <vt:lpstr>Словарь старославянского языка  (по рукописям X-XI веков)</vt:lpstr>
      <vt:lpstr>Словарь русского языка XI-XVII веков</vt:lpstr>
      <vt:lpstr>Культура   православных монастырей имела огромное влияние на древнерусскую культуру. </vt:lpstr>
      <vt:lpstr>Фразы со словом труд несут  положительную оценку,                                  а фразы со словом работа передают и положительное,          и отрицательное отношение к трудовому процессу</vt:lpstr>
      <vt:lpstr>Особенности значения, употребления и сочетаемости слов труд и работа – отражение древнего, изначального смысла этих слов  </vt:lpstr>
      <vt:lpstr>XX век. Новое  время – новая лексика.                                   После слома традиционных православных устоев и ценностей в обществе изменилось отношение к труду</vt:lpstr>
      <vt:lpstr>Для социалистической публицистики, официальной идеологии было характерно скрытое обращение к православной традиции отношения к труду</vt:lpstr>
      <vt:lpstr>Все средства массовой информации  вносят свой вклад в профессиональную ориентацию молодежи, способствуют развитию инициативы и творчества в работе, укреплению начал «коммунистического отношения к труду»</vt:lpstr>
      <vt:lpstr>Цель труда в советской системе ценностей – «на благо родины», определения труда – производительность, качество, объём, нормы труда, социалистическое отношение к труду.</vt:lpstr>
      <vt:lpstr>В языке определилось сходство и различие семантики слов работа и труд (закреплены  лингвистическом словаре Ю.Д. Апресяна : «Новый объяснительный словарь синонимов русского языка» </vt:lpstr>
      <vt:lpstr>Анализ  исторических изменений и определение особенностей употребления слов работа и труд в публицистике последних лет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41</cp:revision>
  <dcterms:created xsi:type="dcterms:W3CDTF">2015-11-15T09:54:06Z</dcterms:created>
  <dcterms:modified xsi:type="dcterms:W3CDTF">2021-10-16T10:26:13Z</dcterms:modified>
</cp:coreProperties>
</file>