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6/30/21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6/30/21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dirty="0"/>
              <a:t>6/30/21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6/30/21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6/30/21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6/30/21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6/30/21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AC5A7B-B360-E841-BA7B-C84E38E98715}"/>
              </a:ext>
            </a:extLst>
          </p:cNvPr>
          <p:cNvSpPr>
            <a:spLocks noGrp="1"/>
          </p:cNvSpPr>
          <p:nvPr>
            <p:ph type="ctrTitle"/>
          </p:nvPr>
        </p:nvSpPr>
        <p:spPr/>
        <p:txBody>
          <a:bodyPr/>
          <a:lstStyle/>
          <a:p>
            <a:r>
              <a:rPr lang="en-GB" dirty="0"/>
              <a:t>In search of Nessie and other mysterious monsters!</a:t>
            </a:r>
            <a:endParaRPr lang="ru-RU" dirty="0"/>
          </a:p>
        </p:txBody>
      </p:sp>
      <p:sp>
        <p:nvSpPr>
          <p:cNvPr id="3" name="Подзаголовок 2">
            <a:extLst>
              <a:ext uri="{FF2B5EF4-FFF2-40B4-BE49-F238E27FC236}">
                <a16:creationId xmlns:a16="http://schemas.microsoft.com/office/drawing/2014/main" id="{B284B95D-49F3-5242-A9D1-E08499B10296}"/>
              </a:ext>
            </a:extLst>
          </p:cNvPr>
          <p:cNvSpPr>
            <a:spLocks noGrp="1"/>
          </p:cNvSpPr>
          <p:nvPr>
            <p:ph type="subTitle" idx="1"/>
          </p:nvPr>
        </p:nvSpPr>
        <p:spPr/>
        <p:txBody>
          <a:bodyPr>
            <a:normAutofit fontScale="92500" lnSpcReduction="10000"/>
          </a:bodyPr>
          <a:lstStyle/>
          <a:p>
            <a:r>
              <a:rPr lang="en-GB" dirty="0"/>
              <a:t>English teacher: Natalie Ivanova</a:t>
            </a:r>
          </a:p>
          <a:p>
            <a:r>
              <a:rPr lang="en-GB" dirty="0"/>
              <a:t>School 2070</a:t>
            </a:r>
          </a:p>
          <a:p>
            <a:r>
              <a:rPr lang="en-GB" dirty="0"/>
              <a:t>Moscow</a:t>
            </a:r>
            <a:endParaRPr lang="ru-RU" dirty="0"/>
          </a:p>
        </p:txBody>
      </p:sp>
    </p:spTree>
    <p:extLst>
      <p:ext uri="{BB962C8B-B14F-4D97-AF65-F5344CB8AC3E}">
        <p14:creationId xmlns:p14="http://schemas.microsoft.com/office/powerpoint/2010/main" val="3023788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1C274D-B096-F044-8FDA-09EDB5FB18B6}"/>
              </a:ext>
            </a:extLst>
          </p:cNvPr>
          <p:cNvSpPr>
            <a:spLocks noGrp="1"/>
          </p:cNvSpPr>
          <p:nvPr>
            <p:ph type="title"/>
          </p:nvPr>
        </p:nvSpPr>
        <p:spPr/>
        <p:txBody>
          <a:bodyPr/>
          <a:lstStyle/>
          <a:p>
            <a:r>
              <a:rPr lang="en-GB" dirty="0"/>
              <a:t>The loch ness monster</a:t>
            </a:r>
            <a:endParaRPr lang="ru-RU" dirty="0"/>
          </a:p>
        </p:txBody>
      </p:sp>
      <p:sp>
        <p:nvSpPr>
          <p:cNvPr id="3" name="Объект 2">
            <a:extLst>
              <a:ext uri="{FF2B5EF4-FFF2-40B4-BE49-F238E27FC236}">
                <a16:creationId xmlns:a16="http://schemas.microsoft.com/office/drawing/2014/main" id="{A4CA83D8-D3C5-2141-861E-496D1D377B42}"/>
              </a:ext>
            </a:extLst>
          </p:cNvPr>
          <p:cNvSpPr>
            <a:spLocks noGrp="1"/>
          </p:cNvSpPr>
          <p:nvPr>
            <p:ph sz="quarter" idx="13"/>
          </p:nvPr>
        </p:nvSpPr>
        <p:spPr/>
        <p:txBody>
          <a:bodyPr/>
          <a:lstStyle/>
          <a:p>
            <a:r>
              <a:rPr lang="en-GB" dirty="0"/>
              <a:t>The animal is believed to inhabit the Scottish Loch Ness, the largest freshwater reservoir in the UK by volume.</a:t>
            </a:r>
            <a:r>
              <a:rPr lang="ru-RU" dirty="0"/>
              <a:t> </a:t>
            </a:r>
            <a:r>
              <a:rPr lang="en-GB" dirty="0"/>
              <a:t>All over the world, many people believe in the existence of this animal.</a:t>
            </a:r>
            <a:endParaRPr lang="ru-RU" dirty="0"/>
          </a:p>
        </p:txBody>
      </p:sp>
      <p:pic>
        <p:nvPicPr>
          <p:cNvPr id="4" name="Рисунок 4">
            <a:extLst>
              <a:ext uri="{FF2B5EF4-FFF2-40B4-BE49-F238E27FC236}">
                <a16:creationId xmlns:a16="http://schemas.microsoft.com/office/drawing/2014/main" id="{4849E98C-2D62-404E-8D11-878928451A3A}"/>
              </a:ext>
            </a:extLst>
          </p:cNvPr>
          <p:cNvPicPr>
            <a:picLocks noChangeAspect="1"/>
          </p:cNvPicPr>
          <p:nvPr/>
        </p:nvPicPr>
        <p:blipFill>
          <a:blip r:embed="rId2"/>
          <a:stretch>
            <a:fillRect/>
          </a:stretch>
        </p:blipFill>
        <p:spPr>
          <a:xfrm>
            <a:off x="6095687" y="3429000"/>
            <a:ext cx="3938487" cy="3134168"/>
          </a:xfrm>
          <a:prstGeom prst="rect">
            <a:avLst/>
          </a:prstGeom>
        </p:spPr>
      </p:pic>
      <p:pic>
        <p:nvPicPr>
          <p:cNvPr id="5" name="Рисунок 5">
            <a:extLst>
              <a:ext uri="{FF2B5EF4-FFF2-40B4-BE49-F238E27FC236}">
                <a16:creationId xmlns:a16="http://schemas.microsoft.com/office/drawing/2014/main" id="{328839DE-3BF8-7C41-9337-5ECCBE5B0A3B}"/>
              </a:ext>
            </a:extLst>
          </p:cNvPr>
          <p:cNvPicPr>
            <a:picLocks noChangeAspect="1"/>
          </p:cNvPicPr>
          <p:nvPr/>
        </p:nvPicPr>
        <p:blipFill>
          <a:blip r:embed="rId3"/>
          <a:stretch>
            <a:fillRect/>
          </a:stretch>
        </p:blipFill>
        <p:spPr>
          <a:xfrm>
            <a:off x="1507338" y="3834934"/>
            <a:ext cx="2729882" cy="2728234"/>
          </a:xfrm>
          <a:prstGeom prst="rect">
            <a:avLst/>
          </a:prstGeom>
        </p:spPr>
      </p:pic>
    </p:spTree>
    <p:extLst>
      <p:ext uri="{BB962C8B-B14F-4D97-AF65-F5344CB8AC3E}">
        <p14:creationId xmlns:p14="http://schemas.microsoft.com/office/powerpoint/2010/main" val="3234067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85143226-2C25-904B-AA00-8E1E1A7CB592}"/>
              </a:ext>
            </a:extLst>
          </p:cNvPr>
          <p:cNvSpPr>
            <a:spLocks noGrp="1"/>
          </p:cNvSpPr>
          <p:nvPr>
            <p:ph sz="quarter" idx="13"/>
          </p:nvPr>
        </p:nvSpPr>
        <p:spPr>
          <a:xfrm>
            <a:off x="914087" y="4893"/>
            <a:ext cx="10363826" cy="34241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GB" sz="2000" dirty="0"/>
              <a:t>People have been reporting sightings of this strange monster since the 6th century!  The first modern sighting occurred in 1933, when a couple on their way home saw a creature rolling and diving in a lake.  Since then, more than a thousand sightings and even several photographs of Nessie have been recorded.  Some people believe that Nessie is a dinosaur called a plesiosaur that somehow survived in Loch Ness, but the truth is still a mystery.</a:t>
            </a:r>
            <a:endParaRPr lang="ru-RU" sz="2000" dirty="0"/>
          </a:p>
        </p:txBody>
      </p:sp>
      <p:pic>
        <p:nvPicPr>
          <p:cNvPr id="7" name="Рисунок 7">
            <a:extLst>
              <a:ext uri="{FF2B5EF4-FFF2-40B4-BE49-F238E27FC236}">
                <a16:creationId xmlns:a16="http://schemas.microsoft.com/office/drawing/2014/main" id="{F0690DDB-B89D-164C-956A-99FD38F4FC07}"/>
              </a:ext>
            </a:extLst>
          </p:cNvPr>
          <p:cNvPicPr>
            <a:picLocks noChangeAspect="1"/>
          </p:cNvPicPr>
          <p:nvPr/>
        </p:nvPicPr>
        <p:blipFill>
          <a:blip r:embed="rId2"/>
          <a:stretch>
            <a:fillRect/>
          </a:stretch>
        </p:blipFill>
        <p:spPr>
          <a:xfrm>
            <a:off x="583952" y="3133181"/>
            <a:ext cx="4465072" cy="2965929"/>
          </a:xfrm>
          <a:prstGeom prst="rect">
            <a:avLst/>
          </a:prstGeom>
        </p:spPr>
      </p:pic>
      <p:pic>
        <p:nvPicPr>
          <p:cNvPr id="8" name="Рисунок 8">
            <a:extLst>
              <a:ext uri="{FF2B5EF4-FFF2-40B4-BE49-F238E27FC236}">
                <a16:creationId xmlns:a16="http://schemas.microsoft.com/office/drawing/2014/main" id="{26EF22D5-E019-CD43-BBFB-B8536123BD5B}"/>
              </a:ext>
            </a:extLst>
          </p:cNvPr>
          <p:cNvPicPr>
            <a:picLocks noChangeAspect="1"/>
          </p:cNvPicPr>
          <p:nvPr/>
        </p:nvPicPr>
        <p:blipFill>
          <a:blip r:embed="rId3"/>
          <a:stretch>
            <a:fillRect/>
          </a:stretch>
        </p:blipFill>
        <p:spPr>
          <a:xfrm>
            <a:off x="6255280" y="3220969"/>
            <a:ext cx="5022633" cy="2790352"/>
          </a:xfrm>
          <a:prstGeom prst="rect">
            <a:avLst/>
          </a:prstGeom>
        </p:spPr>
      </p:pic>
    </p:spTree>
    <p:extLst>
      <p:ext uri="{BB962C8B-B14F-4D97-AF65-F5344CB8AC3E}">
        <p14:creationId xmlns:p14="http://schemas.microsoft.com/office/powerpoint/2010/main" val="2401691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444CAE-81D6-8D44-AD06-C173B26DF81D}"/>
              </a:ext>
            </a:extLst>
          </p:cNvPr>
          <p:cNvSpPr>
            <a:spLocks noGrp="1"/>
          </p:cNvSpPr>
          <p:nvPr>
            <p:ph type="title"/>
          </p:nvPr>
        </p:nvSpPr>
        <p:spPr/>
        <p:txBody>
          <a:bodyPr/>
          <a:lstStyle/>
          <a:p>
            <a:r>
              <a:rPr lang="en-GB" dirty="0"/>
              <a:t>The kraken</a:t>
            </a:r>
            <a:endParaRPr lang="ru-RU" dirty="0"/>
          </a:p>
        </p:txBody>
      </p:sp>
      <p:sp>
        <p:nvSpPr>
          <p:cNvPr id="3" name="Объект 2">
            <a:extLst>
              <a:ext uri="{FF2B5EF4-FFF2-40B4-BE49-F238E27FC236}">
                <a16:creationId xmlns:a16="http://schemas.microsoft.com/office/drawing/2014/main" id="{622EE6E5-2D15-4A47-AEA2-5288EF49838A}"/>
              </a:ext>
            </a:extLst>
          </p:cNvPr>
          <p:cNvSpPr>
            <a:spLocks noGrp="1"/>
          </p:cNvSpPr>
          <p:nvPr>
            <p:ph sz="quarter" idx="13"/>
          </p:nvPr>
        </p:nvSpPr>
        <p:spPr/>
        <p:txBody>
          <a:bodyPr/>
          <a:lstStyle/>
          <a:p>
            <a:r>
              <a:rPr lang="en-GB" dirty="0"/>
              <a:t>The legendary mythical sea monster of gigantic proportions, a cephalopod mollusk, known from the descriptions of Icelandic sailors, from whose language its name derives.  Appears in books, movies, games and other works.</a:t>
            </a:r>
            <a:endParaRPr lang="ru-RU" dirty="0"/>
          </a:p>
        </p:txBody>
      </p:sp>
      <p:pic>
        <p:nvPicPr>
          <p:cNvPr id="4" name="Рисунок 4">
            <a:extLst>
              <a:ext uri="{FF2B5EF4-FFF2-40B4-BE49-F238E27FC236}">
                <a16:creationId xmlns:a16="http://schemas.microsoft.com/office/drawing/2014/main" id="{76A368EF-B32A-154E-B50B-A449DB700ACB}"/>
              </a:ext>
            </a:extLst>
          </p:cNvPr>
          <p:cNvPicPr>
            <a:picLocks noChangeAspect="1"/>
          </p:cNvPicPr>
          <p:nvPr/>
        </p:nvPicPr>
        <p:blipFill>
          <a:blip r:embed="rId2"/>
          <a:stretch>
            <a:fillRect/>
          </a:stretch>
        </p:blipFill>
        <p:spPr>
          <a:xfrm>
            <a:off x="6520360" y="3654279"/>
            <a:ext cx="4101720" cy="2303502"/>
          </a:xfrm>
          <a:prstGeom prst="rect">
            <a:avLst/>
          </a:prstGeom>
        </p:spPr>
      </p:pic>
      <p:pic>
        <p:nvPicPr>
          <p:cNvPr id="5" name="Рисунок 5">
            <a:extLst>
              <a:ext uri="{FF2B5EF4-FFF2-40B4-BE49-F238E27FC236}">
                <a16:creationId xmlns:a16="http://schemas.microsoft.com/office/drawing/2014/main" id="{7FF5EEB4-A4FC-8341-97C0-18E5AFFDBE48}"/>
              </a:ext>
            </a:extLst>
          </p:cNvPr>
          <p:cNvPicPr>
            <a:picLocks noChangeAspect="1"/>
          </p:cNvPicPr>
          <p:nvPr/>
        </p:nvPicPr>
        <p:blipFill>
          <a:blip r:embed="rId3"/>
          <a:stretch>
            <a:fillRect/>
          </a:stretch>
        </p:blipFill>
        <p:spPr>
          <a:xfrm>
            <a:off x="1569920" y="3654279"/>
            <a:ext cx="3133121" cy="2879171"/>
          </a:xfrm>
          <a:prstGeom prst="rect">
            <a:avLst/>
          </a:prstGeom>
        </p:spPr>
      </p:pic>
    </p:spTree>
    <p:extLst>
      <p:ext uri="{BB962C8B-B14F-4D97-AF65-F5344CB8AC3E}">
        <p14:creationId xmlns:p14="http://schemas.microsoft.com/office/powerpoint/2010/main" val="1322871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51C6D42-3C3D-C642-8A03-ADC1A33B3165}"/>
              </a:ext>
            </a:extLst>
          </p:cNvPr>
          <p:cNvSpPr>
            <a:spLocks noGrp="1"/>
          </p:cNvSpPr>
          <p:nvPr>
            <p:ph sz="quarter" idx="13"/>
          </p:nvPr>
        </p:nvSpPr>
        <p:spPr>
          <a:xfrm>
            <a:off x="1223530" y="632458"/>
            <a:ext cx="10363826" cy="3424107"/>
          </a:xfrm>
        </p:spPr>
        <p:txBody>
          <a:bodyPr/>
          <a:lstStyle/>
          <a:p>
            <a:pPr marL="0" indent="0">
              <a:buNone/>
            </a:pPr>
            <a:r>
              <a:rPr lang="en-GB" dirty="0"/>
              <a:t>As the ships approached, the kraken wrapped its gigantic tentacles around them or created a powerful whirlpool to drag them to the bottom of the ocean.  Kraken is a type of giant squid.  In 2007, fishermen caught a ten-meter long squid with eyes the size of dinner plates and sharp hooks on its tentacles off the coast of Antarctica.  There is no doubt that giant squids exist, but how big they can grow to and whether they have destroyed ships is still a mystery.</a:t>
            </a:r>
            <a:endParaRPr lang="ru-RU" dirty="0"/>
          </a:p>
        </p:txBody>
      </p:sp>
      <p:pic>
        <p:nvPicPr>
          <p:cNvPr id="4" name="Рисунок 4">
            <a:extLst>
              <a:ext uri="{FF2B5EF4-FFF2-40B4-BE49-F238E27FC236}">
                <a16:creationId xmlns:a16="http://schemas.microsoft.com/office/drawing/2014/main" id="{170790B0-2B18-6C46-BAEC-7BB60E41D138}"/>
              </a:ext>
            </a:extLst>
          </p:cNvPr>
          <p:cNvPicPr>
            <a:picLocks noChangeAspect="1"/>
          </p:cNvPicPr>
          <p:nvPr/>
        </p:nvPicPr>
        <p:blipFill>
          <a:blip r:embed="rId2"/>
          <a:stretch>
            <a:fillRect/>
          </a:stretch>
        </p:blipFill>
        <p:spPr>
          <a:xfrm>
            <a:off x="8443854" y="3062430"/>
            <a:ext cx="2524616" cy="3795570"/>
          </a:xfrm>
          <a:prstGeom prst="rect">
            <a:avLst/>
          </a:prstGeom>
        </p:spPr>
      </p:pic>
      <p:pic>
        <p:nvPicPr>
          <p:cNvPr id="6" name="Рисунок 6">
            <a:extLst>
              <a:ext uri="{FF2B5EF4-FFF2-40B4-BE49-F238E27FC236}">
                <a16:creationId xmlns:a16="http://schemas.microsoft.com/office/drawing/2014/main" id="{626D6D1C-FEB6-CB44-9FB6-A6E0FCAB8CFF}"/>
              </a:ext>
            </a:extLst>
          </p:cNvPr>
          <p:cNvPicPr>
            <a:picLocks noChangeAspect="1"/>
          </p:cNvPicPr>
          <p:nvPr/>
        </p:nvPicPr>
        <p:blipFill>
          <a:blip r:embed="rId3"/>
          <a:stretch>
            <a:fillRect/>
          </a:stretch>
        </p:blipFill>
        <p:spPr>
          <a:xfrm>
            <a:off x="1223530" y="3146099"/>
            <a:ext cx="5588097" cy="3711901"/>
          </a:xfrm>
          <a:prstGeom prst="rect">
            <a:avLst/>
          </a:prstGeom>
        </p:spPr>
      </p:pic>
    </p:spTree>
    <p:extLst>
      <p:ext uri="{BB962C8B-B14F-4D97-AF65-F5344CB8AC3E}">
        <p14:creationId xmlns:p14="http://schemas.microsoft.com/office/powerpoint/2010/main" val="27058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39B9FA-CC22-8A47-B2AA-34B67257A010}"/>
              </a:ext>
            </a:extLst>
          </p:cNvPr>
          <p:cNvSpPr>
            <a:spLocks noGrp="1"/>
          </p:cNvSpPr>
          <p:nvPr>
            <p:ph type="title"/>
          </p:nvPr>
        </p:nvSpPr>
        <p:spPr/>
        <p:txBody>
          <a:bodyPr/>
          <a:lstStyle/>
          <a:p>
            <a:r>
              <a:rPr lang="en-GB" dirty="0"/>
              <a:t>Bigfoot</a:t>
            </a:r>
            <a:endParaRPr lang="ru-RU" dirty="0"/>
          </a:p>
        </p:txBody>
      </p:sp>
      <p:sp>
        <p:nvSpPr>
          <p:cNvPr id="3" name="Объект 2">
            <a:extLst>
              <a:ext uri="{FF2B5EF4-FFF2-40B4-BE49-F238E27FC236}">
                <a16:creationId xmlns:a16="http://schemas.microsoft.com/office/drawing/2014/main" id="{6808FFDA-2C0E-AF4B-A57F-504C04450482}"/>
              </a:ext>
            </a:extLst>
          </p:cNvPr>
          <p:cNvSpPr>
            <a:spLocks noGrp="1"/>
          </p:cNvSpPr>
          <p:nvPr>
            <p:ph sz="quarter" idx="13"/>
          </p:nvPr>
        </p:nvSpPr>
        <p:spPr/>
        <p:txBody>
          <a:bodyPr/>
          <a:lstStyle/>
          <a:p>
            <a:r>
              <a:rPr lang="en-GB" dirty="0"/>
              <a:t>A mythical humanoid creature probably lives in the northwestern part of the United States and western Canada.  It is usually described as a large hairy Ape that can walk on two legs.</a:t>
            </a:r>
            <a:endParaRPr lang="ru-RU" dirty="0"/>
          </a:p>
        </p:txBody>
      </p:sp>
      <p:pic>
        <p:nvPicPr>
          <p:cNvPr id="4" name="Рисунок 4">
            <a:extLst>
              <a:ext uri="{FF2B5EF4-FFF2-40B4-BE49-F238E27FC236}">
                <a16:creationId xmlns:a16="http://schemas.microsoft.com/office/drawing/2014/main" id="{9E1015CA-7BAC-044C-A9B0-F3FD39B28740}"/>
              </a:ext>
            </a:extLst>
          </p:cNvPr>
          <p:cNvPicPr>
            <a:picLocks noChangeAspect="1"/>
          </p:cNvPicPr>
          <p:nvPr/>
        </p:nvPicPr>
        <p:blipFill>
          <a:blip r:embed="rId2"/>
          <a:stretch>
            <a:fillRect/>
          </a:stretch>
        </p:blipFill>
        <p:spPr>
          <a:xfrm>
            <a:off x="6095687" y="3429000"/>
            <a:ext cx="5425316" cy="3095968"/>
          </a:xfrm>
          <a:prstGeom prst="rect">
            <a:avLst/>
          </a:prstGeom>
        </p:spPr>
      </p:pic>
      <p:pic>
        <p:nvPicPr>
          <p:cNvPr id="5" name="Рисунок 5">
            <a:extLst>
              <a:ext uri="{FF2B5EF4-FFF2-40B4-BE49-F238E27FC236}">
                <a16:creationId xmlns:a16="http://schemas.microsoft.com/office/drawing/2014/main" id="{55822F94-CEDC-8C49-AE35-110A5DF16086}"/>
              </a:ext>
            </a:extLst>
          </p:cNvPr>
          <p:cNvPicPr>
            <a:picLocks noChangeAspect="1"/>
          </p:cNvPicPr>
          <p:nvPr/>
        </p:nvPicPr>
        <p:blipFill>
          <a:blip r:embed="rId3"/>
          <a:stretch>
            <a:fillRect/>
          </a:stretch>
        </p:blipFill>
        <p:spPr>
          <a:xfrm>
            <a:off x="1266564" y="3775812"/>
            <a:ext cx="3937338" cy="2749156"/>
          </a:xfrm>
          <a:prstGeom prst="rect">
            <a:avLst/>
          </a:prstGeom>
        </p:spPr>
      </p:pic>
    </p:spTree>
    <p:extLst>
      <p:ext uri="{BB962C8B-B14F-4D97-AF65-F5344CB8AC3E}">
        <p14:creationId xmlns:p14="http://schemas.microsoft.com/office/powerpoint/2010/main" val="1667815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96D362A2-FCE1-C34C-A23E-B50D85D8537A}"/>
              </a:ext>
            </a:extLst>
          </p:cNvPr>
          <p:cNvSpPr>
            <a:spLocks noGrp="1"/>
          </p:cNvSpPr>
          <p:nvPr>
            <p:ph sz="quarter" idx="13"/>
          </p:nvPr>
        </p:nvSpPr>
        <p:spPr>
          <a:xfrm>
            <a:off x="1254505" y="694409"/>
            <a:ext cx="10363826" cy="3424107"/>
          </a:xfrm>
        </p:spPr>
        <p:txBody>
          <a:bodyPr/>
          <a:lstStyle/>
          <a:p>
            <a:pPr marL="0" indent="0">
              <a:buNone/>
            </a:pPr>
            <a:r>
              <a:rPr lang="en-GB" dirty="0"/>
              <a:t>Bigfoot (or </a:t>
            </a:r>
            <a:r>
              <a:rPr lang="en-GB" dirty="0" err="1"/>
              <a:t>sasquatch</a:t>
            </a:r>
            <a:r>
              <a:rPr lang="en-GB" dirty="0"/>
              <a:t>) has been part of American folklore for many years. Since 1800s, there have been more than 3,000 sightings of Bigfoot, who most witnesses describe as being a two-legged creature two to three metres tall that has long arms and a short neck. Investigators say there’s no way that its footprints, at around 40cm long, could be human prints! Some scientists believe that Bigfoot could be a species of extinct ape, but unfortunately so far no one has found a Bigfoot body, fossil or skeleton.</a:t>
            </a:r>
            <a:endParaRPr lang="ru-RU" dirty="0"/>
          </a:p>
        </p:txBody>
      </p:sp>
      <p:pic>
        <p:nvPicPr>
          <p:cNvPr id="6" name="Рисунок 6">
            <a:extLst>
              <a:ext uri="{FF2B5EF4-FFF2-40B4-BE49-F238E27FC236}">
                <a16:creationId xmlns:a16="http://schemas.microsoft.com/office/drawing/2014/main" id="{BB35C2EA-5590-D344-89AB-842A3D88AE4A}"/>
              </a:ext>
            </a:extLst>
          </p:cNvPr>
          <p:cNvPicPr>
            <a:picLocks noChangeAspect="1"/>
          </p:cNvPicPr>
          <p:nvPr/>
        </p:nvPicPr>
        <p:blipFill>
          <a:blip r:embed="rId2"/>
          <a:stretch>
            <a:fillRect/>
          </a:stretch>
        </p:blipFill>
        <p:spPr>
          <a:xfrm>
            <a:off x="958137" y="3429000"/>
            <a:ext cx="4619950" cy="3062235"/>
          </a:xfrm>
          <a:prstGeom prst="rect">
            <a:avLst/>
          </a:prstGeom>
        </p:spPr>
      </p:pic>
      <p:pic>
        <p:nvPicPr>
          <p:cNvPr id="7" name="Рисунок 7">
            <a:extLst>
              <a:ext uri="{FF2B5EF4-FFF2-40B4-BE49-F238E27FC236}">
                <a16:creationId xmlns:a16="http://schemas.microsoft.com/office/drawing/2014/main" id="{F95F3566-7A23-3248-8236-4C4F6CB67DCB}"/>
              </a:ext>
            </a:extLst>
          </p:cNvPr>
          <p:cNvPicPr>
            <a:picLocks noChangeAspect="1"/>
          </p:cNvPicPr>
          <p:nvPr/>
        </p:nvPicPr>
        <p:blipFill>
          <a:blip r:embed="rId3"/>
          <a:stretch>
            <a:fillRect/>
          </a:stretch>
        </p:blipFill>
        <p:spPr>
          <a:xfrm>
            <a:off x="9110020" y="3263486"/>
            <a:ext cx="2508311" cy="3227749"/>
          </a:xfrm>
          <a:prstGeom prst="rect">
            <a:avLst/>
          </a:prstGeom>
        </p:spPr>
      </p:pic>
      <p:pic>
        <p:nvPicPr>
          <p:cNvPr id="8" name="Рисунок 8">
            <a:extLst>
              <a:ext uri="{FF2B5EF4-FFF2-40B4-BE49-F238E27FC236}">
                <a16:creationId xmlns:a16="http://schemas.microsoft.com/office/drawing/2014/main" id="{FAC76B37-FD14-6D47-93DD-4F7EF2EC29A9}"/>
              </a:ext>
            </a:extLst>
          </p:cNvPr>
          <p:cNvPicPr>
            <a:picLocks noChangeAspect="1"/>
          </p:cNvPicPr>
          <p:nvPr/>
        </p:nvPicPr>
        <p:blipFill>
          <a:blip r:embed="rId4"/>
          <a:stretch>
            <a:fillRect/>
          </a:stretch>
        </p:blipFill>
        <p:spPr>
          <a:xfrm>
            <a:off x="5907766" y="3520687"/>
            <a:ext cx="2872575" cy="2367002"/>
          </a:xfrm>
          <a:prstGeom prst="rect">
            <a:avLst/>
          </a:prstGeom>
        </p:spPr>
      </p:pic>
    </p:spTree>
    <p:extLst>
      <p:ext uri="{BB962C8B-B14F-4D97-AF65-F5344CB8AC3E}">
        <p14:creationId xmlns:p14="http://schemas.microsoft.com/office/powerpoint/2010/main" val="3618769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AE28D5-BFFD-9F44-8E69-EB6FFB358899}"/>
              </a:ext>
            </a:extLst>
          </p:cNvPr>
          <p:cNvSpPr>
            <a:spLocks noGrp="1"/>
          </p:cNvSpPr>
          <p:nvPr>
            <p:ph type="title"/>
          </p:nvPr>
        </p:nvSpPr>
        <p:spPr>
          <a:xfrm>
            <a:off x="913774" y="2630911"/>
            <a:ext cx="10364451" cy="1596177"/>
          </a:xfrm>
        </p:spPr>
        <p:txBody>
          <a:bodyPr/>
          <a:lstStyle/>
          <a:p>
            <a:r>
              <a:rPr lang="en-GB" dirty="0"/>
              <a:t>Thanks for attention!</a:t>
            </a:r>
            <a:endParaRPr lang="ru-RU" dirty="0"/>
          </a:p>
        </p:txBody>
      </p:sp>
      <p:sp>
        <p:nvSpPr>
          <p:cNvPr id="6" name="Объект 2">
            <a:extLst>
              <a:ext uri="{FF2B5EF4-FFF2-40B4-BE49-F238E27FC236}">
                <a16:creationId xmlns:a16="http://schemas.microsoft.com/office/drawing/2014/main" id="{5A9900BA-5581-114E-A831-A77C6D063AC8}"/>
              </a:ext>
            </a:extLst>
          </p:cNvPr>
          <p:cNvSpPr>
            <a:spLocks noGrp="1"/>
          </p:cNvSpPr>
          <p:nvPr/>
        </p:nvSpPr>
        <p:spPr>
          <a:xfrm>
            <a:off x="1378721" y="1964752"/>
            <a:ext cx="10363826" cy="34241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endParaRPr lang="ru-RU" dirty="0"/>
          </a:p>
        </p:txBody>
      </p:sp>
    </p:spTree>
    <p:extLst>
      <p:ext uri="{BB962C8B-B14F-4D97-AF65-F5344CB8AC3E}">
        <p14:creationId xmlns:p14="http://schemas.microsoft.com/office/powerpoint/2010/main" val="168573141"/>
      </p:ext>
    </p:extLst>
  </p:cSld>
  <p:clrMapOvr>
    <a:masterClrMapping/>
  </p:clrMapOvr>
</p:sld>
</file>

<file path=ppt/theme/theme1.xml><?xml version="1.0" encoding="utf-8"?>
<a:theme xmlns:a="http://schemas.openxmlformats.org/drawingml/2006/main" name="Капля">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Широкоэкранный</PresentationFormat>
  <Slides>8</Slides>
  <Notes>0</Notes>
  <HiddenSlides>0</HiddenSlide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Капля</vt:lpstr>
      <vt:lpstr>In search of Nessie and other mysterious monsters!</vt:lpstr>
      <vt:lpstr>The loch ness monster</vt:lpstr>
      <vt:lpstr>Презентация PowerPoint</vt:lpstr>
      <vt:lpstr>The kraken</vt:lpstr>
      <vt:lpstr>Презентация PowerPoint</vt:lpstr>
      <vt:lpstr>Bigfoot</vt:lpstr>
      <vt:lpstr>Презентация PowerPoint</vt:lpstr>
      <vt:lpstr>Thanks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search of Nessie and other mysterious monsters!</dc:title>
  <dc:creator>Нелли Иванова</dc:creator>
  <cp:lastModifiedBy>Нелли Иванова</cp:lastModifiedBy>
  <cp:revision>3</cp:revision>
  <dcterms:created xsi:type="dcterms:W3CDTF">2021-06-29T22:43:07Z</dcterms:created>
  <dcterms:modified xsi:type="dcterms:W3CDTF">2021-06-30T14:21:07Z</dcterms:modified>
</cp:coreProperties>
</file>