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5"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6/28/21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6/28/21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ru-RU"/>
              <a:t>Образец заголовка</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6/28/21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6/28/21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6/28/21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6/28/21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6/28/21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ru-RU"/>
              <a:t>Образец заголовка</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1CF131DD-A141-4471-BCF9-C6073EDD7E20}" type="datetimeFigureOut">
              <a:rPr lang="en-US" dirty="0"/>
              <a:t>6/28/21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ru-RU"/>
              <a:t>Образец заголовка</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6/28/21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6/28/21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11CEC1-4218-C142-BB5E-FB81BCF6D25C}"/>
              </a:ext>
            </a:extLst>
          </p:cNvPr>
          <p:cNvSpPr>
            <a:spLocks noGrp="1"/>
          </p:cNvSpPr>
          <p:nvPr>
            <p:ph type="ctrTitle"/>
          </p:nvPr>
        </p:nvSpPr>
        <p:spPr/>
        <p:txBody>
          <a:bodyPr/>
          <a:lstStyle/>
          <a:p>
            <a:r>
              <a:rPr lang="en-GB" b="0" i="0" u="none" strike="noStrike" dirty="0">
                <a:solidFill>
                  <a:srgbClr val="202122"/>
                </a:solidFill>
                <a:effectLst/>
                <a:latin typeface="-apple-system"/>
              </a:rPr>
              <a:t>Diana, Princess of Wales</a:t>
            </a:r>
            <a:endParaRPr lang="ru-RU" dirty="0"/>
          </a:p>
        </p:txBody>
      </p:sp>
      <p:sp>
        <p:nvSpPr>
          <p:cNvPr id="3" name="Подзаголовок 2">
            <a:extLst>
              <a:ext uri="{FF2B5EF4-FFF2-40B4-BE49-F238E27FC236}">
                <a16:creationId xmlns:a16="http://schemas.microsoft.com/office/drawing/2014/main" id="{70A91743-134B-7941-BAF9-B74878640109}"/>
              </a:ext>
            </a:extLst>
          </p:cNvPr>
          <p:cNvSpPr>
            <a:spLocks noGrp="1"/>
          </p:cNvSpPr>
          <p:nvPr>
            <p:ph type="subTitle" idx="1"/>
          </p:nvPr>
        </p:nvSpPr>
        <p:spPr>
          <a:xfrm>
            <a:off x="4318929" y="4682063"/>
            <a:ext cx="9070848" cy="457201"/>
          </a:xfrm>
        </p:spPr>
        <p:txBody>
          <a:bodyPr>
            <a:noAutofit/>
          </a:bodyPr>
          <a:lstStyle/>
          <a:p>
            <a:r>
              <a:rPr lang="en-GB" sz="1200" dirty="0"/>
              <a:t>English teacher: Natalie Ivanova</a:t>
            </a:r>
          </a:p>
          <a:p>
            <a:r>
              <a:rPr lang="en-GB" sz="1200" dirty="0"/>
              <a:t>School 2070</a:t>
            </a:r>
          </a:p>
          <a:p>
            <a:r>
              <a:rPr lang="en-GB" sz="1200" dirty="0"/>
              <a:t>Moscow</a:t>
            </a:r>
            <a:endParaRPr lang="ru-RU" sz="1200" dirty="0"/>
          </a:p>
        </p:txBody>
      </p:sp>
    </p:spTree>
    <p:extLst>
      <p:ext uri="{BB962C8B-B14F-4D97-AF65-F5344CB8AC3E}">
        <p14:creationId xmlns:p14="http://schemas.microsoft.com/office/powerpoint/2010/main" val="1198670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5A39C7-CF91-164F-A10E-3904E3043945}"/>
              </a:ext>
            </a:extLst>
          </p:cNvPr>
          <p:cNvSpPr>
            <a:spLocks noGrp="1"/>
          </p:cNvSpPr>
          <p:nvPr>
            <p:ph type="title"/>
          </p:nvPr>
        </p:nvSpPr>
        <p:spPr>
          <a:xfrm>
            <a:off x="2987288" y="2315277"/>
            <a:ext cx="10058400" cy="1371600"/>
          </a:xfrm>
        </p:spPr>
        <p:txBody>
          <a:bodyPr/>
          <a:lstStyle/>
          <a:p>
            <a:r>
              <a:rPr lang="en-GB" dirty="0"/>
              <a:t>Thanks for attention!</a:t>
            </a:r>
            <a:endParaRPr lang="ru-RU" dirty="0"/>
          </a:p>
        </p:txBody>
      </p:sp>
    </p:spTree>
    <p:extLst>
      <p:ext uri="{BB962C8B-B14F-4D97-AF65-F5344CB8AC3E}">
        <p14:creationId xmlns:p14="http://schemas.microsoft.com/office/powerpoint/2010/main" val="2724738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B78C94-53B4-DA4A-B5E9-521F9EC9F457}"/>
              </a:ext>
            </a:extLst>
          </p:cNvPr>
          <p:cNvSpPr>
            <a:spLocks noGrp="1"/>
          </p:cNvSpPr>
          <p:nvPr>
            <p:ph type="title"/>
          </p:nvPr>
        </p:nvSpPr>
        <p:spPr>
          <a:xfrm>
            <a:off x="1066800" y="731520"/>
            <a:ext cx="10058400" cy="1371600"/>
          </a:xfrm>
        </p:spPr>
        <p:txBody>
          <a:bodyPr/>
          <a:lstStyle/>
          <a:p>
            <a:r>
              <a:rPr lang="en-GB" dirty="0"/>
              <a:t>Biography</a:t>
            </a:r>
            <a:endParaRPr lang="ru-RU" dirty="0"/>
          </a:p>
        </p:txBody>
      </p:sp>
      <p:sp>
        <p:nvSpPr>
          <p:cNvPr id="3" name="Объект 2">
            <a:extLst>
              <a:ext uri="{FF2B5EF4-FFF2-40B4-BE49-F238E27FC236}">
                <a16:creationId xmlns:a16="http://schemas.microsoft.com/office/drawing/2014/main" id="{CD5F881D-F94A-7D40-8F86-1FAC6B2AA2EB}"/>
              </a:ext>
            </a:extLst>
          </p:cNvPr>
          <p:cNvSpPr>
            <a:spLocks noGrp="1"/>
          </p:cNvSpPr>
          <p:nvPr>
            <p:ph idx="1"/>
          </p:nvPr>
        </p:nvSpPr>
        <p:spPr>
          <a:xfrm>
            <a:off x="1066800" y="2103119"/>
            <a:ext cx="5933688" cy="4023361"/>
          </a:xfrm>
        </p:spPr>
        <p:txBody>
          <a:bodyPr/>
          <a:lstStyle/>
          <a:p>
            <a:pPr marL="0" indent="0">
              <a:buNone/>
            </a:pPr>
            <a:r>
              <a:rPr lang="en-GB" sz="1600" dirty="0"/>
              <a:t>Diana was born on July 1, 1961 in Sandringham</a:t>
            </a:r>
            <a:r>
              <a:rPr lang="ru-RU" sz="1600" dirty="0"/>
              <a:t>, </a:t>
            </a:r>
            <a:r>
              <a:rPr lang="en-GB" sz="1600" dirty="0"/>
              <a:t>Norfolk</a:t>
            </a:r>
            <a:r>
              <a:rPr lang="ru-RU" sz="1600" dirty="0"/>
              <a:t> </a:t>
            </a:r>
            <a:r>
              <a:rPr lang="en-GB" sz="1600" dirty="0"/>
              <a:t>in the family of John Spencer</a:t>
            </a:r>
            <a:r>
              <a:rPr lang="ru-RU" sz="1600" dirty="0"/>
              <a:t>. </a:t>
            </a:r>
            <a:r>
              <a:rPr lang="en-GB" sz="1600" dirty="0"/>
              <a:t>Her father was Viscount </a:t>
            </a:r>
            <a:r>
              <a:rPr lang="en-GB" sz="1600" dirty="0" err="1"/>
              <a:t>Elthorp</a:t>
            </a:r>
            <a:r>
              <a:rPr lang="en-GB" sz="1600" dirty="0"/>
              <a:t>, a member of one of the branches of the same Spencer family.</a:t>
            </a:r>
            <a:r>
              <a:rPr lang="ru-RU" sz="1600" dirty="0"/>
              <a:t> </a:t>
            </a:r>
          </a:p>
          <a:p>
            <a:pPr marL="0" indent="0">
              <a:buNone/>
            </a:pPr>
            <a:r>
              <a:rPr lang="en-GB" sz="1600" dirty="0"/>
              <a:t>Diana spent her childhood in Sandringham, where she received her primary education at home.</a:t>
            </a:r>
            <a:r>
              <a:rPr lang="ru-RU" sz="1600" dirty="0"/>
              <a:t> </a:t>
            </a:r>
            <a:r>
              <a:rPr lang="en-GB" sz="1600" dirty="0"/>
              <a:t>She continued her education in </a:t>
            </a:r>
            <a:r>
              <a:rPr lang="en-GB" sz="1600" dirty="0" err="1"/>
              <a:t>Silfield</a:t>
            </a:r>
            <a:r>
              <a:rPr lang="en-GB" sz="1600" dirty="0"/>
              <a:t>, at a private school near King's Line, then at </a:t>
            </a:r>
            <a:r>
              <a:rPr lang="en-GB" sz="1600" dirty="0" err="1"/>
              <a:t>Riddlesworth</a:t>
            </a:r>
            <a:r>
              <a:rPr lang="en-GB" sz="1600" dirty="0"/>
              <a:t> Hall Preparatory School.</a:t>
            </a:r>
            <a:endParaRPr lang="ru-RU" sz="1600" dirty="0"/>
          </a:p>
          <a:p>
            <a:pPr marL="0" indent="0">
              <a:buNone/>
            </a:pPr>
            <a:r>
              <a:rPr lang="en-GB" sz="1600" dirty="0"/>
              <a:t>When Diana was 8 years old, her parents divorced.  She stayed with her father, along with her sisters and brother.</a:t>
            </a:r>
            <a:r>
              <a:rPr lang="ru-RU" sz="1600" dirty="0"/>
              <a:t> </a:t>
            </a:r>
          </a:p>
          <a:p>
            <a:pPr marL="0" indent="0">
              <a:buNone/>
            </a:pPr>
            <a:r>
              <a:rPr lang="en-GB" sz="1600" dirty="0"/>
              <a:t>At the age of 12, the future princess was admitted to a privileged girls' school in West Hill, in Sevenoaks, Kent.  Here she turned out to be a bad student and could not graduate.</a:t>
            </a:r>
            <a:endParaRPr lang="ru-RU" sz="1600" dirty="0"/>
          </a:p>
          <a:p>
            <a:pPr marL="0" indent="0">
              <a:buNone/>
            </a:pPr>
            <a:endParaRPr lang="ru-RU" dirty="0"/>
          </a:p>
        </p:txBody>
      </p:sp>
      <p:pic>
        <p:nvPicPr>
          <p:cNvPr id="5" name="Рисунок 5">
            <a:extLst>
              <a:ext uri="{FF2B5EF4-FFF2-40B4-BE49-F238E27FC236}">
                <a16:creationId xmlns:a16="http://schemas.microsoft.com/office/drawing/2014/main" id="{E425508F-609D-DA43-B157-B2D532F4CCC8}"/>
              </a:ext>
            </a:extLst>
          </p:cNvPr>
          <p:cNvPicPr>
            <a:picLocks noChangeAspect="1"/>
          </p:cNvPicPr>
          <p:nvPr/>
        </p:nvPicPr>
        <p:blipFill>
          <a:blip r:embed="rId2"/>
          <a:stretch>
            <a:fillRect/>
          </a:stretch>
        </p:blipFill>
        <p:spPr>
          <a:xfrm>
            <a:off x="7279640" y="884389"/>
            <a:ext cx="3845560" cy="5089221"/>
          </a:xfrm>
          <a:prstGeom prst="rect">
            <a:avLst/>
          </a:prstGeom>
        </p:spPr>
      </p:pic>
    </p:spTree>
    <p:extLst>
      <p:ext uri="{BB962C8B-B14F-4D97-AF65-F5344CB8AC3E}">
        <p14:creationId xmlns:p14="http://schemas.microsoft.com/office/powerpoint/2010/main" val="314024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1E4DFE-B711-8F43-8FE5-FB35DF335794}"/>
              </a:ext>
            </a:extLst>
          </p:cNvPr>
          <p:cNvSpPr>
            <a:spLocks noGrp="1"/>
          </p:cNvSpPr>
          <p:nvPr>
            <p:ph type="title"/>
          </p:nvPr>
        </p:nvSpPr>
        <p:spPr>
          <a:xfrm>
            <a:off x="509239" y="226086"/>
            <a:ext cx="10058400" cy="1371600"/>
          </a:xfrm>
        </p:spPr>
        <p:txBody>
          <a:bodyPr/>
          <a:lstStyle/>
          <a:p>
            <a:r>
              <a:rPr lang="en-GB" dirty="0"/>
              <a:t>Engagement and wedding</a:t>
            </a:r>
            <a:endParaRPr lang="ru-RU" dirty="0"/>
          </a:p>
        </p:txBody>
      </p:sp>
      <p:sp>
        <p:nvSpPr>
          <p:cNvPr id="3" name="Объект 2">
            <a:extLst>
              <a:ext uri="{FF2B5EF4-FFF2-40B4-BE49-F238E27FC236}">
                <a16:creationId xmlns:a16="http://schemas.microsoft.com/office/drawing/2014/main" id="{F2533311-DD24-114C-A986-AFB04961343F}"/>
              </a:ext>
            </a:extLst>
          </p:cNvPr>
          <p:cNvSpPr>
            <a:spLocks noGrp="1"/>
          </p:cNvSpPr>
          <p:nvPr>
            <p:ph idx="1"/>
          </p:nvPr>
        </p:nvSpPr>
        <p:spPr>
          <a:xfrm>
            <a:off x="1066800" y="2014194"/>
            <a:ext cx="5778810" cy="3931920"/>
          </a:xfrm>
        </p:spPr>
        <p:txBody>
          <a:bodyPr>
            <a:normAutofit fontScale="92500"/>
          </a:bodyPr>
          <a:lstStyle/>
          <a:p>
            <a:pPr marL="0" indent="0">
              <a:buNone/>
            </a:pPr>
            <a:r>
              <a:rPr lang="en-GB" sz="1600" dirty="0"/>
              <a:t>Lady Diana was warmly received by the Queen, Duke of Edinburgh and Queen Mother.  Prince Charles subsequently courted Diana in London and proposed on 6 February 1981, which Diana accepted, but their engagement was kept in secret for the next few weeks.</a:t>
            </a:r>
            <a:endParaRPr lang="ru-RU" sz="1600" dirty="0"/>
          </a:p>
          <a:p>
            <a:pPr marL="0" indent="0">
              <a:buNone/>
            </a:pPr>
            <a:r>
              <a:rPr lang="en-GB" sz="1600" dirty="0"/>
              <a:t>Their engagement was officially announced on February 24, 1981.  Diana chose a large 18K white gold engagement ring set with a 12K oval Ceylon sapphire set with fourteen diamonds to resemble her mother's engagement ring.</a:t>
            </a:r>
            <a:endParaRPr lang="ru-RU" sz="1600" dirty="0"/>
          </a:p>
          <a:p>
            <a:pPr marL="0" indent="0">
              <a:buNone/>
            </a:pPr>
            <a:r>
              <a:rPr lang="en-GB" sz="1600" dirty="0"/>
              <a:t>After the engagement, Diana quit her job as a kindergarten teacher and lived for a time at Clarence House, the Westminster residence of the British royal family.</a:t>
            </a:r>
            <a:endParaRPr lang="ru-RU" sz="1600" dirty="0"/>
          </a:p>
          <a:p>
            <a:pPr marL="0" indent="0">
              <a:buNone/>
            </a:pPr>
            <a:r>
              <a:rPr lang="en-GB" sz="1600" dirty="0"/>
              <a:t>On July 29, 1981, twenty-year-old Diana married Charles, Prince of Wales, and became Princess of Wales.</a:t>
            </a:r>
            <a:endParaRPr lang="ru-RU" sz="1600" dirty="0"/>
          </a:p>
        </p:txBody>
      </p:sp>
      <p:pic>
        <p:nvPicPr>
          <p:cNvPr id="7" name="Рисунок 7">
            <a:extLst>
              <a:ext uri="{FF2B5EF4-FFF2-40B4-BE49-F238E27FC236}">
                <a16:creationId xmlns:a16="http://schemas.microsoft.com/office/drawing/2014/main" id="{01D9ABCE-DB74-8B40-A620-DE0BB8F5E718}"/>
              </a:ext>
            </a:extLst>
          </p:cNvPr>
          <p:cNvPicPr>
            <a:picLocks noChangeAspect="1"/>
          </p:cNvPicPr>
          <p:nvPr/>
        </p:nvPicPr>
        <p:blipFill>
          <a:blip r:embed="rId2"/>
          <a:stretch>
            <a:fillRect/>
          </a:stretch>
        </p:blipFill>
        <p:spPr>
          <a:xfrm>
            <a:off x="8264664" y="1464493"/>
            <a:ext cx="2885316" cy="2143079"/>
          </a:xfrm>
          <a:prstGeom prst="rect">
            <a:avLst/>
          </a:prstGeom>
        </p:spPr>
      </p:pic>
      <p:pic>
        <p:nvPicPr>
          <p:cNvPr id="10" name="Рисунок 10">
            <a:extLst>
              <a:ext uri="{FF2B5EF4-FFF2-40B4-BE49-F238E27FC236}">
                <a16:creationId xmlns:a16="http://schemas.microsoft.com/office/drawing/2014/main" id="{5739E5E8-7A77-2B4F-B10C-8191FBA82BD5}"/>
              </a:ext>
            </a:extLst>
          </p:cNvPr>
          <p:cNvPicPr>
            <a:picLocks noChangeAspect="1"/>
          </p:cNvPicPr>
          <p:nvPr/>
        </p:nvPicPr>
        <p:blipFill>
          <a:blip r:embed="rId3"/>
          <a:stretch>
            <a:fillRect/>
          </a:stretch>
        </p:blipFill>
        <p:spPr>
          <a:xfrm>
            <a:off x="8239885" y="3803036"/>
            <a:ext cx="2885315" cy="2143078"/>
          </a:xfrm>
          <a:prstGeom prst="rect">
            <a:avLst/>
          </a:prstGeom>
        </p:spPr>
      </p:pic>
    </p:spTree>
    <p:extLst>
      <p:ext uri="{BB962C8B-B14F-4D97-AF65-F5344CB8AC3E}">
        <p14:creationId xmlns:p14="http://schemas.microsoft.com/office/powerpoint/2010/main" val="3266650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E3D941-264F-6D4E-940F-1A72D8A51D72}"/>
              </a:ext>
            </a:extLst>
          </p:cNvPr>
          <p:cNvSpPr>
            <a:spLocks noGrp="1"/>
          </p:cNvSpPr>
          <p:nvPr>
            <p:ph type="title"/>
          </p:nvPr>
        </p:nvSpPr>
        <p:spPr>
          <a:xfrm>
            <a:off x="502672" y="137160"/>
            <a:ext cx="10058400" cy="1371600"/>
          </a:xfrm>
        </p:spPr>
        <p:txBody>
          <a:bodyPr/>
          <a:lstStyle/>
          <a:p>
            <a:r>
              <a:rPr lang="en-GB" dirty="0"/>
              <a:t>Children</a:t>
            </a:r>
            <a:endParaRPr lang="ru-RU" dirty="0"/>
          </a:p>
        </p:txBody>
      </p:sp>
      <p:sp>
        <p:nvSpPr>
          <p:cNvPr id="3" name="Объект 2">
            <a:extLst>
              <a:ext uri="{FF2B5EF4-FFF2-40B4-BE49-F238E27FC236}">
                <a16:creationId xmlns:a16="http://schemas.microsoft.com/office/drawing/2014/main" id="{A61DF799-ECB2-6C4D-829E-B49F4D836BB5}"/>
              </a:ext>
            </a:extLst>
          </p:cNvPr>
          <p:cNvSpPr>
            <a:spLocks noGrp="1"/>
          </p:cNvSpPr>
          <p:nvPr>
            <p:ph idx="1"/>
          </p:nvPr>
        </p:nvSpPr>
        <p:spPr>
          <a:xfrm>
            <a:off x="502672" y="1463040"/>
            <a:ext cx="10058400" cy="3931920"/>
          </a:xfrm>
        </p:spPr>
        <p:txBody>
          <a:bodyPr>
            <a:normAutofit/>
          </a:bodyPr>
          <a:lstStyle/>
          <a:p>
            <a:r>
              <a:rPr lang="en-GB" sz="2000" dirty="0"/>
              <a:t>On June 21, 1982, in the private wing of St. Mary's Hospital in the Paddington district of London, under Pinker's supervision, the couple's firstborn and heir, Prince William Arthur Philip Louis, was born.</a:t>
            </a:r>
            <a:endParaRPr lang="ru-RU" sz="2000" dirty="0"/>
          </a:p>
        </p:txBody>
      </p:sp>
      <p:pic>
        <p:nvPicPr>
          <p:cNvPr id="4" name="Рисунок 4">
            <a:extLst>
              <a:ext uri="{FF2B5EF4-FFF2-40B4-BE49-F238E27FC236}">
                <a16:creationId xmlns:a16="http://schemas.microsoft.com/office/drawing/2014/main" id="{B7219468-C854-EC47-9EB1-A74080A57C1C}"/>
              </a:ext>
            </a:extLst>
          </p:cNvPr>
          <p:cNvPicPr>
            <a:picLocks noChangeAspect="1"/>
          </p:cNvPicPr>
          <p:nvPr/>
        </p:nvPicPr>
        <p:blipFill>
          <a:blip r:embed="rId2"/>
          <a:stretch>
            <a:fillRect/>
          </a:stretch>
        </p:blipFill>
        <p:spPr>
          <a:xfrm>
            <a:off x="1066800" y="2834640"/>
            <a:ext cx="4465072" cy="3316448"/>
          </a:xfrm>
          <a:prstGeom prst="rect">
            <a:avLst/>
          </a:prstGeom>
        </p:spPr>
      </p:pic>
      <p:pic>
        <p:nvPicPr>
          <p:cNvPr id="5" name="Рисунок 5">
            <a:extLst>
              <a:ext uri="{FF2B5EF4-FFF2-40B4-BE49-F238E27FC236}">
                <a16:creationId xmlns:a16="http://schemas.microsoft.com/office/drawing/2014/main" id="{28A33731-8915-6942-857E-CF9254C5CD53}"/>
              </a:ext>
            </a:extLst>
          </p:cNvPr>
          <p:cNvPicPr>
            <a:picLocks noChangeAspect="1"/>
          </p:cNvPicPr>
          <p:nvPr/>
        </p:nvPicPr>
        <p:blipFill>
          <a:blip r:embed="rId3"/>
          <a:stretch>
            <a:fillRect/>
          </a:stretch>
        </p:blipFill>
        <p:spPr>
          <a:xfrm>
            <a:off x="6660130" y="2814868"/>
            <a:ext cx="4465071" cy="3336220"/>
          </a:xfrm>
          <a:prstGeom prst="rect">
            <a:avLst/>
          </a:prstGeom>
        </p:spPr>
      </p:pic>
    </p:spTree>
    <p:extLst>
      <p:ext uri="{BB962C8B-B14F-4D97-AF65-F5344CB8AC3E}">
        <p14:creationId xmlns:p14="http://schemas.microsoft.com/office/powerpoint/2010/main" val="224303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9F25437-8429-8946-9F20-01A229BC6784}"/>
              </a:ext>
            </a:extLst>
          </p:cNvPr>
          <p:cNvSpPr>
            <a:spLocks noGrp="1"/>
          </p:cNvSpPr>
          <p:nvPr>
            <p:ph idx="1"/>
          </p:nvPr>
        </p:nvSpPr>
        <p:spPr>
          <a:xfrm>
            <a:off x="1066800" y="833120"/>
            <a:ext cx="10058400" cy="1325880"/>
          </a:xfrm>
        </p:spPr>
        <p:txBody>
          <a:bodyPr>
            <a:normAutofit/>
          </a:bodyPr>
          <a:lstStyle/>
          <a:p>
            <a:r>
              <a:rPr lang="en-GB" sz="2000" dirty="0"/>
              <a:t>The second son, Prince Henry Charles Albert David, was born on September 15, 1984.</a:t>
            </a:r>
            <a:r>
              <a:rPr lang="ru-RU" sz="2000" dirty="0"/>
              <a:t> </a:t>
            </a:r>
            <a:r>
              <a:rPr lang="en-GB" sz="2000" dirty="0"/>
              <a:t>She knew that their second child would be a boy, but she didn't tell anyone, not even Charles.</a:t>
            </a:r>
            <a:endParaRPr lang="ru-RU" sz="2000" dirty="0"/>
          </a:p>
        </p:txBody>
      </p:sp>
      <p:pic>
        <p:nvPicPr>
          <p:cNvPr id="4" name="Рисунок 4">
            <a:extLst>
              <a:ext uri="{FF2B5EF4-FFF2-40B4-BE49-F238E27FC236}">
                <a16:creationId xmlns:a16="http://schemas.microsoft.com/office/drawing/2014/main" id="{A7454DC8-EE41-A74C-8430-F5F1FBAFFD85}"/>
              </a:ext>
            </a:extLst>
          </p:cNvPr>
          <p:cNvPicPr>
            <a:picLocks noChangeAspect="1"/>
          </p:cNvPicPr>
          <p:nvPr/>
        </p:nvPicPr>
        <p:blipFill>
          <a:blip r:embed="rId2"/>
          <a:stretch>
            <a:fillRect/>
          </a:stretch>
        </p:blipFill>
        <p:spPr>
          <a:xfrm>
            <a:off x="1066800" y="2159000"/>
            <a:ext cx="2868280" cy="4345878"/>
          </a:xfrm>
          <a:prstGeom prst="rect">
            <a:avLst/>
          </a:prstGeom>
        </p:spPr>
      </p:pic>
      <p:pic>
        <p:nvPicPr>
          <p:cNvPr id="5" name="Рисунок 5">
            <a:extLst>
              <a:ext uri="{FF2B5EF4-FFF2-40B4-BE49-F238E27FC236}">
                <a16:creationId xmlns:a16="http://schemas.microsoft.com/office/drawing/2014/main" id="{879059BA-4D91-0546-92F7-D3E0B3DDDCA9}"/>
              </a:ext>
            </a:extLst>
          </p:cNvPr>
          <p:cNvPicPr>
            <a:picLocks noChangeAspect="1"/>
          </p:cNvPicPr>
          <p:nvPr/>
        </p:nvPicPr>
        <p:blipFill>
          <a:blip r:embed="rId3"/>
          <a:stretch>
            <a:fillRect/>
          </a:stretch>
        </p:blipFill>
        <p:spPr>
          <a:xfrm>
            <a:off x="4052787" y="2159000"/>
            <a:ext cx="2868280" cy="4345879"/>
          </a:xfrm>
          <a:prstGeom prst="rect">
            <a:avLst/>
          </a:prstGeom>
        </p:spPr>
      </p:pic>
      <p:pic>
        <p:nvPicPr>
          <p:cNvPr id="6" name="Рисунок 6">
            <a:extLst>
              <a:ext uri="{FF2B5EF4-FFF2-40B4-BE49-F238E27FC236}">
                <a16:creationId xmlns:a16="http://schemas.microsoft.com/office/drawing/2014/main" id="{35F6DFF7-AF82-7B48-A791-CABBEE7FF119}"/>
              </a:ext>
            </a:extLst>
          </p:cNvPr>
          <p:cNvPicPr>
            <a:picLocks noChangeAspect="1"/>
          </p:cNvPicPr>
          <p:nvPr/>
        </p:nvPicPr>
        <p:blipFill>
          <a:blip r:embed="rId4"/>
          <a:stretch>
            <a:fillRect/>
          </a:stretch>
        </p:blipFill>
        <p:spPr>
          <a:xfrm>
            <a:off x="7496469" y="2617936"/>
            <a:ext cx="4031414" cy="2994347"/>
          </a:xfrm>
          <a:prstGeom prst="rect">
            <a:avLst/>
          </a:prstGeom>
        </p:spPr>
      </p:pic>
    </p:spTree>
    <p:extLst>
      <p:ext uri="{BB962C8B-B14F-4D97-AF65-F5344CB8AC3E}">
        <p14:creationId xmlns:p14="http://schemas.microsoft.com/office/powerpoint/2010/main" val="135300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3B364C-9084-B846-A556-43B9C248C609}"/>
              </a:ext>
            </a:extLst>
          </p:cNvPr>
          <p:cNvSpPr>
            <a:spLocks noGrp="1"/>
          </p:cNvSpPr>
          <p:nvPr>
            <p:ph type="title"/>
          </p:nvPr>
        </p:nvSpPr>
        <p:spPr>
          <a:xfrm>
            <a:off x="514196" y="340360"/>
            <a:ext cx="10058400" cy="1371600"/>
          </a:xfrm>
        </p:spPr>
        <p:txBody>
          <a:bodyPr/>
          <a:lstStyle/>
          <a:p>
            <a:r>
              <a:rPr lang="en-GB" dirty="0"/>
              <a:t>Diana and her sons</a:t>
            </a:r>
            <a:endParaRPr lang="ru-RU" dirty="0"/>
          </a:p>
        </p:txBody>
      </p:sp>
      <p:pic>
        <p:nvPicPr>
          <p:cNvPr id="5" name="Рисунок 5">
            <a:extLst>
              <a:ext uri="{FF2B5EF4-FFF2-40B4-BE49-F238E27FC236}">
                <a16:creationId xmlns:a16="http://schemas.microsoft.com/office/drawing/2014/main" id="{698615D3-39BE-8D43-93BB-8F108E3BC5C8}"/>
              </a:ext>
            </a:extLst>
          </p:cNvPr>
          <p:cNvPicPr>
            <a:picLocks noChangeAspect="1"/>
          </p:cNvPicPr>
          <p:nvPr/>
        </p:nvPicPr>
        <p:blipFill>
          <a:blip r:embed="rId2"/>
          <a:stretch>
            <a:fillRect/>
          </a:stretch>
        </p:blipFill>
        <p:spPr>
          <a:xfrm>
            <a:off x="8183930" y="3698020"/>
            <a:ext cx="3504053" cy="2602648"/>
          </a:xfrm>
          <a:prstGeom prst="rect">
            <a:avLst/>
          </a:prstGeom>
        </p:spPr>
      </p:pic>
      <p:pic>
        <p:nvPicPr>
          <p:cNvPr id="6" name="Рисунок 6">
            <a:extLst>
              <a:ext uri="{FF2B5EF4-FFF2-40B4-BE49-F238E27FC236}">
                <a16:creationId xmlns:a16="http://schemas.microsoft.com/office/drawing/2014/main" id="{75A6B12E-D79F-6942-BBAC-74573C16491D}"/>
              </a:ext>
            </a:extLst>
          </p:cNvPr>
          <p:cNvPicPr>
            <a:picLocks noChangeAspect="1"/>
          </p:cNvPicPr>
          <p:nvPr/>
        </p:nvPicPr>
        <p:blipFill>
          <a:blip r:embed="rId3"/>
          <a:stretch>
            <a:fillRect/>
          </a:stretch>
        </p:blipFill>
        <p:spPr>
          <a:xfrm>
            <a:off x="6863225" y="470091"/>
            <a:ext cx="4171233" cy="3098198"/>
          </a:xfrm>
          <a:prstGeom prst="rect">
            <a:avLst/>
          </a:prstGeom>
        </p:spPr>
      </p:pic>
      <p:pic>
        <p:nvPicPr>
          <p:cNvPr id="11" name="Рисунок 11">
            <a:extLst>
              <a:ext uri="{FF2B5EF4-FFF2-40B4-BE49-F238E27FC236}">
                <a16:creationId xmlns:a16="http://schemas.microsoft.com/office/drawing/2014/main" id="{34AA8FB4-CC34-B845-AD06-D8C155444A4B}"/>
              </a:ext>
            </a:extLst>
          </p:cNvPr>
          <p:cNvPicPr>
            <a:picLocks noChangeAspect="1"/>
          </p:cNvPicPr>
          <p:nvPr/>
        </p:nvPicPr>
        <p:blipFill>
          <a:blip r:embed="rId4"/>
          <a:stretch>
            <a:fillRect/>
          </a:stretch>
        </p:blipFill>
        <p:spPr>
          <a:xfrm>
            <a:off x="1157542" y="1711960"/>
            <a:ext cx="2850530" cy="4318985"/>
          </a:xfrm>
          <a:prstGeom prst="rect">
            <a:avLst/>
          </a:prstGeom>
        </p:spPr>
      </p:pic>
      <p:pic>
        <p:nvPicPr>
          <p:cNvPr id="13" name="Рисунок 13">
            <a:extLst>
              <a:ext uri="{FF2B5EF4-FFF2-40B4-BE49-F238E27FC236}">
                <a16:creationId xmlns:a16="http://schemas.microsoft.com/office/drawing/2014/main" id="{F0C5F71C-7D02-E049-BCEA-62314A443169}"/>
              </a:ext>
            </a:extLst>
          </p:cNvPr>
          <p:cNvPicPr>
            <a:picLocks noChangeAspect="1"/>
          </p:cNvPicPr>
          <p:nvPr/>
        </p:nvPicPr>
        <p:blipFill>
          <a:blip r:embed="rId5"/>
          <a:stretch>
            <a:fillRect/>
          </a:stretch>
        </p:blipFill>
        <p:spPr>
          <a:xfrm>
            <a:off x="4526254" y="3699076"/>
            <a:ext cx="3502629" cy="2601591"/>
          </a:xfrm>
          <a:prstGeom prst="rect">
            <a:avLst/>
          </a:prstGeom>
        </p:spPr>
      </p:pic>
    </p:spTree>
    <p:extLst>
      <p:ext uri="{BB962C8B-B14F-4D97-AF65-F5344CB8AC3E}">
        <p14:creationId xmlns:p14="http://schemas.microsoft.com/office/powerpoint/2010/main" val="414516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06C0C4-2938-5A4E-BBE0-E1CA339A2575}"/>
              </a:ext>
            </a:extLst>
          </p:cNvPr>
          <p:cNvSpPr>
            <a:spLocks noGrp="1"/>
          </p:cNvSpPr>
          <p:nvPr>
            <p:ph type="title"/>
          </p:nvPr>
        </p:nvSpPr>
        <p:spPr>
          <a:xfrm>
            <a:off x="589776" y="226086"/>
            <a:ext cx="10058400" cy="1371600"/>
          </a:xfrm>
        </p:spPr>
        <p:txBody>
          <a:bodyPr/>
          <a:lstStyle/>
          <a:p>
            <a:r>
              <a:rPr lang="en-GB" dirty="0"/>
              <a:t>Public role</a:t>
            </a:r>
            <a:endParaRPr lang="ru-RU" dirty="0"/>
          </a:p>
        </p:txBody>
      </p:sp>
      <p:sp>
        <p:nvSpPr>
          <p:cNvPr id="3" name="Объект 2">
            <a:extLst>
              <a:ext uri="{FF2B5EF4-FFF2-40B4-BE49-F238E27FC236}">
                <a16:creationId xmlns:a16="http://schemas.microsoft.com/office/drawing/2014/main" id="{3775CAD0-F482-204D-A4B3-947A65E259E4}"/>
              </a:ext>
            </a:extLst>
          </p:cNvPr>
          <p:cNvSpPr>
            <a:spLocks noGrp="1"/>
          </p:cNvSpPr>
          <p:nvPr>
            <p:ph idx="1"/>
          </p:nvPr>
        </p:nvSpPr>
        <p:spPr>
          <a:xfrm>
            <a:off x="6343805" y="911886"/>
            <a:ext cx="5029200" cy="5303519"/>
          </a:xfrm>
        </p:spPr>
        <p:txBody>
          <a:bodyPr>
            <a:normAutofit/>
          </a:bodyPr>
          <a:lstStyle/>
          <a:p>
            <a:r>
              <a:rPr lang="en-GB" sz="2300" dirty="0"/>
              <a:t>Diana was actively involved in charitable and peacekeeping activities (in particular, she was an activist in the fight against AIDS and the movement to stop the production of anti-personnel mines).</a:t>
            </a:r>
            <a:r>
              <a:rPr lang="ru-RU" sz="2300" dirty="0"/>
              <a:t> </a:t>
            </a:r>
          </a:p>
          <a:p>
            <a:endParaRPr lang="ru-RU" sz="2300" dirty="0"/>
          </a:p>
        </p:txBody>
      </p:sp>
      <p:pic>
        <p:nvPicPr>
          <p:cNvPr id="5" name="Рисунок 5">
            <a:extLst>
              <a:ext uri="{FF2B5EF4-FFF2-40B4-BE49-F238E27FC236}">
                <a16:creationId xmlns:a16="http://schemas.microsoft.com/office/drawing/2014/main" id="{8AA4142B-6305-0449-90BC-39E631B7334D}"/>
              </a:ext>
            </a:extLst>
          </p:cNvPr>
          <p:cNvPicPr>
            <a:picLocks noChangeAspect="1"/>
          </p:cNvPicPr>
          <p:nvPr/>
        </p:nvPicPr>
        <p:blipFill>
          <a:blip r:embed="rId2"/>
          <a:stretch>
            <a:fillRect/>
          </a:stretch>
        </p:blipFill>
        <p:spPr>
          <a:xfrm>
            <a:off x="1543824" y="1390134"/>
            <a:ext cx="3193092" cy="2466730"/>
          </a:xfrm>
          <a:prstGeom prst="rect">
            <a:avLst/>
          </a:prstGeom>
        </p:spPr>
      </p:pic>
      <p:pic>
        <p:nvPicPr>
          <p:cNvPr id="9" name="Рисунок 9">
            <a:extLst>
              <a:ext uri="{FF2B5EF4-FFF2-40B4-BE49-F238E27FC236}">
                <a16:creationId xmlns:a16="http://schemas.microsoft.com/office/drawing/2014/main" id="{8C3D390C-B00F-104A-ACFA-C5F860FF0971}"/>
              </a:ext>
            </a:extLst>
          </p:cNvPr>
          <p:cNvPicPr>
            <a:picLocks noChangeAspect="1"/>
          </p:cNvPicPr>
          <p:nvPr/>
        </p:nvPicPr>
        <p:blipFill>
          <a:blip r:embed="rId3"/>
          <a:stretch>
            <a:fillRect/>
          </a:stretch>
        </p:blipFill>
        <p:spPr>
          <a:xfrm>
            <a:off x="1201112" y="4140163"/>
            <a:ext cx="4647084" cy="2315124"/>
          </a:xfrm>
          <a:prstGeom prst="rect">
            <a:avLst/>
          </a:prstGeom>
        </p:spPr>
      </p:pic>
      <p:pic>
        <p:nvPicPr>
          <p:cNvPr id="10" name="Рисунок 10">
            <a:extLst>
              <a:ext uri="{FF2B5EF4-FFF2-40B4-BE49-F238E27FC236}">
                <a16:creationId xmlns:a16="http://schemas.microsoft.com/office/drawing/2014/main" id="{CA28C1F8-4367-6749-9F1F-17367FA7F1A9}"/>
              </a:ext>
            </a:extLst>
          </p:cNvPr>
          <p:cNvPicPr>
            <a:picLocks noChangeAspect="1"/>
          </p:cNvPicPr>
          <p:nvPr/>
        </p:nvPicPr>
        <p:blipFill>
          <a:blip r:embed="rId4"/>
          <a:stretch>
            <a:fillRect/>
          </a:stretch>
        </p:blipFill>
        <p:spPr>
          <a:xfrm>
            <a:off x="6590211" y="3713595"/>
            <a:ext cx="4536388" cy="2598423"/>
          </a:xfrm>
          <a:prstGeom prst="rect">
            <a:avLst/>
          </a:prstGeom>
        </p:spPr>
      </p:pic>
    </p:spTree>
    <p:extLst>
      <p:ext uri="{BB962C8B-B14F-4D97-AF65-F5344CB8AC3E}">
        <p14:creationId xmlns:p14="http://schemas.microsoft.com/office/powerpoint/2010/main" val="158585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46FD1C8-396E-B146-9768-2B15F9E60B5F}"/>
              </a:ext>
            </a:extLst>
          </p:cNvPr>
          <p:cNvSpPr>
            <a:spLocks noGrp="1"/>
          </p:cNvSpPr>
          <p:nvPr>
            <p:ph idx="1"/>
          </p:nvPr>
        </p:nvSpPr>
        <p:spPr>
          <a:xfrm>
            <a:off x="464634" y="368486"/>
            <a:ext cx="4000810" cy="3931920"/>
          </a:xfrm>
        </p:spPr>
        <p:txBody>
          <a:bodyPr/>
          <a:lstStyle/>
          <a:p>
            <a:r>
              <a:rPr lang="en-GB" sz="1800" dirty="0"/>
              <a:t>She was one of the most popular women in the world of her time.  In Great Britain she was always considered the most popular member of the royal family, she was called "the queen of human hearts".</a:t>
            </a:r>
            <a:endParaRPr lang="ru-RU" dirty="0"/>
          </a:p>
        </p:txBody>
      </p:sp>
      <p:pic>
        <p:nvPicPr>
          <p:cNvPr id="4" name="Рисунок 4">
            <a:extLst>
              <a:ext uri="{FF2B5EF4-FFF2-40B4-BE49-F238E27FC236}">
                <a16:creationId xmlns:a16="http://schemas.microsoft.com/office/drawing/2014/main" id="{599B0F07-02AD-7645-B67F-D263171A0145}"/>
              </a:ext>
            </a:extLst>
          </p:cNvPr>
          <p:cNvPicPr>
            <a:picLocks noChangeAspect="1"/>
          </p:cNvPicPr>
          <p:nvPr/>
        </p:nvPicPr>
        <p:blipFill>
          <a:blip r:embed="rId2"/>
          <a:stretch>
            <a:fillRect/>
          </a:stretch>
        </p:blipFill>
        <p:spPr>
          <a:xfrm>
            <a:off x="913966" y="2677396"/>
            <a:ext cx="3102146" cy="3812118"/>
          </a:xfrm>
          <a:prstGeom prst="rect">
            <a:avLst/>
          </a:prstGeom>
        </p:spPr>
      </p:pic>
      <p:pic>
        <p:nvPicPr>
          <p:cNvPr id="5" name="Рисунок 5">
            <a:extLst>
              <a:ext uri="{FF2B5EF4-FFF2-40B4-BE49-F238E27FC236}">
                <a16:creationId xmlns:a16="http://schemas.microsoft.com/office/drawing/2014/main" id="{B76FFA79-524D-634E-B805-0EF7C96BFCFB}"/>
              </a:ext>
            </a:extLst>
          </p:cNvPr>
          <p:cNvPicPr>
            <a:picLocks noChangeAspect="1"/>
          </p:cNvPicPr>
          <p:nvPr/>
        </p:nvPicPr>
        <p:blipFill>
          <a:blip r:embed="rId3"/>
          <a:stretch>
            <a:fillRect/>
          </a:stretch>
        </p:blipFill>
        <p:spPr>
          <a:xfrm>
            <a:off x="9045250" y="368486"/>
            <a:ext cx="2682118" cy="3765655"/>
          </a:xfrm>
          <a:prstGeom prst="rect">
            <a:avLst/>
          </a:prstGeom>
        </p:spPr>
      </p:pic>
      <p:pic>
        <p:nvPicPr>
          <p:cNvPr id="10" name="Рисунок 10">
            <a:extLst>
              <a:ext uri="{FF2B5EF4-FFF2-40B4-BE49-F238E27FC236}">
                <a16:creationId xmlns:a16="http://schemas.microsoft.com/office/drawing/2014/main" id="{9B4569A8-9126-EC4D-A430-838A8F09E8E1}"/>
              </a:ext>
            </a:extLst>
          </p:cNvPr>
          <p:cNvPicPr>
            <a:picLocks noChangeAspect="1"/>
          </p:cNvPicPr>
          <p:nvPr/>
        </p:nvPicPr>
        <p:blipFill>
          <a:blip r:embed="rId4"/>
          <a:stretch>
            <a:fillRect/>
          </a:stretch>
        </p:blipFill>
        <p:spPr>
          <a:xfrm>
            <a:off x="6421671" y="599254"/>
            <a:ext cx="2492766" cy="3304118"/>
          </a:xfrm>
          <a:prstGeom prst="rect">
            <a:avLst/>
          </a:prstGeom>
        </p:spPr>
      </p:pic>
      <p:pic>
        <p:nvPicPr>
          <p:cNvPr id="12" name="Рисунок 12">
            <a:extLst>
              <a:ext uri="{FF2B5EF4-FFF2-40B4-BE49-F238E27FC236}">
                <a16:creationId xmlns:a16="http://schemas.microsoft.com/office/drawing/2014/main" id="{7ADDD161-B7CE-4E4A-B786-365EDEBF07C5}"/>
              </a:ext>
            </a:extLst>
          </p:cNvPr>
          <p:cNvPicPr>
            <a:picLocks noChangeAspect="1"/>
          </p:cNvPicPr>
          <p:nvPr/>
        </p:nvPicPr>
        <p:blipFill>
          <a:blip r:embed="rId5"/>
          <a:stretch>
            <a:fillRect/>
          </a:stretch>
        </p:blipFill>
        <p:spPr>
          <a:xfrm>
            <a:off x="7249512" y="4239446"/>
            <a:ext cx="3329850" cy="2081157"/>
          </a:xfrm>
          <a:prstGeom prst="rect">
            <a:avLst/>
          </a:prstGeom>
        </p:spPr>
      </p:pic>
      <p:pic>
        <p:nvPicPr>
          <p:cNvPr id="14" name="Рисунок 14">
            <a:extLst>
              <a:ext uri="{FF2B5EF4-FFF2-40B4-BE49-F238E27FC236}">
                <a16:creationId xmlns:a16="http://schemas.microsoft.com/office/drawing/2014/main" id="{2613AD08-8B2A-FE41-BD5E-601F5FCB4C31}"/>
              </a:ext>
            </a:extLst>
          </p:cNvPr>
          <p:cNvPicPr>
            <a:picLocks noChangeAspect="1"/>
          </p:cNvPicPr>
          <p:nvPr/>
        </p:nvPicPr>
        <p:blipFill>
          <a:blip r:embed="rId6"/>
          <a:stretch>
            <a:fillRect/>
          </a:stretch>
        </p:blipFill>
        <p:spPr>
          <a:xfrm>
            <a:off x="4261622" y="2334446"/>
            <a:ext cx="1968500" cy="3810000"/>
          </a:xfrm>
          <a:prstGeom prst="rect">
            <a:avLst/>
          </a:prstGeom>
        </p:spPr>
      </p:pic>
    </p:spTree>
    <p:extLst>
      <p:ext uri="{BB962C8B-B14F-4D97-AF65-F5344CB8AC3E}">
        <p14:creationId xmlns:p14="http://schemas.microsoft.com/office/powerpoint/2010/main" val="66586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EF3C39-5CF1-EE49-B04C-40714742A52E}"/>
              </a:ext>
            </a:extLst>
          </p:cNvPr>
          <p:cNvSpPr>
            <a:spLocks noGrp="1"/>
          </p:cNvSpPr>
          <p:nvPr>
            <p:ph type="title"/>
          </p:nvPr>
        </p:nvSpPr>
        <p:spPr>
          <a:xfrm>
            <a:off x="1066800" y="137160"/>
            <a:ext cx="10058400" cy="1371600"/>
          </a:xfrm>
        </p:spPr>
        <p:txBody>
          <a:bodyPr/>
          <a:lstStyle/>
          <a:p>
            <a:r>
              <a:rPr lang="en-GB" dirty="0"/>
              <a:t>Doom</a:t>
            </a:r>
            <a:endParaRPr lang="ru-RU" dirty="0"/>
          </a:p>
        </p:txBody>
      </p:sp>
      <p:sp>
        <p:nvSpPr>
          <p:cNvPr id="3" name="Объект 2">
            <a:extLst>
              <a:ext uri="{FF2B5EF4-FFF2-40B4-BE49-F238E27FC236}">
                <a16:creationId xmlns:a16="http://schemas.microsoft.com/office/drawing/2014/main" id="{DA4D0BEF-02A0-8544-B2E8-B988FAB67C86}"/>
              </a:ext>
            </a:extLst>
          </p:cNvPr>
          <p:cNvSpPr>
            <a:spLocks noGrp="1"/>
          </p:cNvSpPr>
          <p:nvPr>
            <p:ph idx="1"/>
          </p:nvPr>
        </p:nvSpPr>
        <p:spPr>
          <a:xfrm>
            <a:off x="715972" y="1428667"/>
            <a:ext cx="6026615" cy="2334863"/>
          </a:xfrm>
        </p:spPr>
        <p:txBody>
          <a:bodyPr>
            <a:normAutofit/>
          </a:bodyPr>
          <a:lstStyle/>
          <a:p>
            <a:pPr marL="0" indent="0">
              <a:buNone/>
            </a:pPr>
            <a:r>
              <a:rPr lang="en-GB" sz="2000" dirty="0"/>
              <a:t>On August 31, 1997, Diana was in a car accident in Paris with </a:t>
            </a:r>
            <a:r>
              <a:rPr lang="en-GB" sz="2000" dirty="0" err="1"/>
              <a:t>Dodi</a:t>
            </a:r>
            <a:r>
              <a:rPr lang="en-GB" sz="2000" dirty="0"/>
              <a:t> </a:t>
            </a:r>
            <a:r>
              <a:rPr lang="en-GB" sz="2000" dirty="0" err="1"/>
              <a:t>al-Fayed</a:t>
            </a:r>
            <a:r>
              <a:rPr lang="en-GB" sz="2000" dirty="0"/>
              <a:t> and driver Henri Paul.</a:t>
            </a:r>
            <a:endParaRPr lang="ru-RU" sz="2000" dirty="0"/>
          </a:p>
          <a:p>
            <a:pPr marL="0" indent="0">
              <a:buNone/>
            </a:pPr>
            <a:r>
              <a:rPr lang="en-GB" sz="2000" dirty="0"/>
              <a:t>Princess Diana was buried on 6 September 1997 at the Spencer </a:t>
            </a:r>
            <a:r>
              <a:rPr lang="en-GB" sz="2000" dirty="0" err="1"/>
              <a:t>Althorp</a:t>
            </a:r>
            <a:r>
              <a:rPr lang="en-GB" sz="2000" dirty="0"/>
              <a:t> family estate in Northamptonshire, on a secluded island.</a:t>
            </a:r>
            <a:endParaRPr lang="ru-RU" sz="2000" dirty="0"/>
          </a:p>
        </p:txBody>
      </p:sp>
      <p:pic>
        <p:nvPicPr>
          <p:cNvPr id="4" name="Рисунок 4">
            <a:extLst>
              <a:ext uri="{FF2B5EF4-FFF2-40B4-BE49-F238E27FC236}">
                <a16:creationId xmlns:a16="http://schemas.microsoft.com/office/drawing/2014/main" id="{E8FD166C-84C8-DB4F-8446-C765DAF005C4}"/>
              </a:ext>
            </a:extLst>
          </p:cNvPr>
          <p:cNvPicPr>
            <a:picLocks noChangeAspect="1"/>
          </p:cNvPicPr>
          <p:nvPr/>
        </p:nvPicPr>
        <p:blipFill>
          <a:blip r:embed="rId2"/>
          <a:stretch>
            <a:fillRect/>
          </a:stretch>
        </p:blipFill>
        <p:spPr>
          <a:xfrm>
            <a:off x="8412061" y="493022"/>
            <a:ext cx="2408639" cy="3207155"/>
          </a:xfrm>
          <a:prstGeom prst="rect">
            <a:avLst/>
          </a:prstGeom>
        </p:spPr>
      </p:pic>
      <p:pic>
        <p:nvPicPr>
          <p:cNvPr id="5" name="Рисунок 5">
            <a:extLst>
              <a:ext uri="{FF2B5EF4-FFF2-40B4-BE49-F238E27FC236}">
                <a16:creationId xmlns:a16="http://schemas.microsoft.com/office/drawing/2014/main" id="{6EF55F80-6BE0-D544-97A1-96F22B968FE0}"/>
              </a:ext>
            </a:extLst>
          </p:cNvPr>
          <p:cNvPicPr>
            <a:picLocks noChangeAspect="1"/>
          </p:cNvPicPr>
          <p:nvPr/>
        </p:nvPicPr>
        <p:blipFill>
          <a:blip r:embed="rId3"/>
          <a:stretch>
            <a:fillRect/>
          </a:stretch>
        </p:blipFill>
        <p:spPr>
          <a:xfrm>
            <a:off x="526012" y="3700177"/>
            <a:ext cx="3515030" cy="2334863"/>
          </a:xfrm>
          <a:prstGeom prst="rect">
            <a:avLst/>
          </a:prstGeom>
        </p:spPr>
      </p:pic>
      <p:pic>
        <p:nvPicPr>
          <p:cNvPr id="6" name="Рисунок 6">
            <a:extLst>
              <a:ext uri="{FF2B5EF4-FFF2-40B4-BE49-F238E27FC236}">
                <a16:creationId xmlns:a16="http://schemas.microsoft.com/office/drawing/2014/main" id="{7F8C69B0-F122-FD43-BC62-75ABF44CA994}"/>
              </a:ext>
            </a:extLst>
          </p:cNvPr>
          <p:cNvPicPr>
            <a:picLocks noChangeAspect="1"/>
          </p:cNvPicPr>
          <p:nvPr/>
        </p:nvPicPr>
        <p:blipFill>
          <a:blip r:embed="rId4"/>
          <a:stretch>
            <a:fillRect/>
          </a:stretch>
        </p:blipFill>
        <p:spPr>
          <a:xfrm>
            <a:off x="4498821" y="3807245"/>
            <a:ext cx="3106520" cy="2304282"/>
          </a:xfrm>
          <a:prstGeom prst="rect">
            <a:avLst/>
          </a:prstGeom>
        </p:spPr>
      </p:pic>
      <p:pic>
        <p:nvPicPr>
          <p:cNvPr id="7" name="Рисунок 7">
            <a:extLst>
              <a:ext uri="{FF2B5EF4-FFF2-40B4-BE49-F238E27FC236}">
                <a16:creationId xmlns:a16="http://schemas.microsoft.com/office/drawing/2014/main" id="{78445EDE-ACE7-2442-B0FD-53A517A8FA2C}"/>
              </a:ext>
            </a:extLst>
          </p:cNvPr>
          <p:cNvPicPr>
            <a:picLocks noChangeAspect="1"/>
          </p:cNvPicPr>
          <p:nvPr/>
        </p:nvPicPr>
        <p:blipFill>
          <a:blip r:embed="rId5"/>
          <a:stretch>
            <a:fillRect/>
          </a:stretch>
        </p:blipFill>
        <p:spPr>
          <a:xfrm>
            <a:off x="8063120" y="3976077"/>
            <a:ext cx="3106520" cy="2135450"/>
          </a:xfrm>
          <a:prstGeom prst="rect">
            <a:avLst/>
          </a:prstGeom>
        </p:spPr>
      </p:pic>
    </p:spTree>
    <p:extLst>
      <p:ext uri="{BB962C8B-B14F-4D97-AF65-F5344CB8AC3E}">
        <p14:creationId xmlns:p14="http://schemas.microsoft.com/office/powerpoint/2010/main" val="1821753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авон">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10</Slides>
  <Notes>0</Notes>
  <HiddenSlides>0</HiddenSlide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Савон</vt:lpstr>
      <vt:lpstr>Diana, Princess of Wales</vt:lpstr>
      <vt:lpstr>Biography</vt:lpstr>
      <vt:lpstr>Engagement and wedding</vt:lpstr>
      <vt:lpstr>Children</vt:lpstr>
      <vt:lpstr>Презентация PowerPoint</vt:lpstr>
      <vt:lpstr>Diana and her sons</vt:lpstr>
      <vt:lpstr>Public role</vt:lpstr>
      <vt:lpstr>Презентация PowerPoint</vt:lpstr>
      <vt:lpstr>Doom</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Diana, Princess of Wales</dc:title>
  <dc:creator>Нелли Иванова</dc:creator>
  <cp:lastModifiedBy>Нелли Иванова</cp:lastModifiedBy>
  <cp:revision>3</cp:revision>
  <dcterms:created xsi:type="dcterms:W3CDTF">2021-06-27T22:37:25Z</dcterms:created>
  <dcterms:modified xsi:type="dcterms:W3CDTF">2021-06-28T16:53:53Z</dcterms:modified>
</cp:coreProperties>
</file>