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7" r:id="rId2"/>
    <p:sldId id="256" r:id="rId3"/>
    <p:sldId id="258" r:id="rId4"/>
    <p:sldId id="273" r:id="rId5"/>
    <p:sldId id="266" r:id="rId6"/>
    <p:sldId id="274" r:id="rId7"/>
    <p:sldId id="275" r:id="rId8"/>
    <p:sldId id="276" r:id="rId9"/>
    <p:sldId id="268" r:id="rId10"/>
    <p:sldId id="270" r:id="rId11"/>
    <p:sldId id="269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00FF"/>
    <a:srgbClr val="006600"/>
    <a:srgbClr val="009900"/>
    <a:srgbClr val="00CC00"/>
    <a:srgbClr val="66FF66"/>
    <a:srgbClr val="FF9966"/>
    <a:srgbClr val="969696"/>
    <a:srgbClr val="FF99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41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92AE5-F7DE-4668-A930-18B834CD0A67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0CF78-B8C1-46EF-99E5-0BBF6543A5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56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FF99FF"/>
            </a:gs>
            <a:gs pos="51000">
              <a:srgbClr val="85C2FF"/>
            </a:gs>
            <a:gs pos="83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4.xml"/><Relationship Id="rId7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6.xml"/><Relationship Id="rId9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59" y="116632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>
                <a:latin typeface="Monotype Corsiva" pitchFamily="66" charset="0"/>
              </a:rPr>
              <a:t>Урок русского языка в 3 классе по УМК «Школа России»</a:t>
            </a:r>
            <a:endParaRPr lang="ru-RU" sz="4800" b="1" dirty="0"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3" y="4412704"/>
            <a:ext cx="4720371" cy="1752600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1"/>
                </a:solidFill>
                <a:latin typeface="Monotype Corsiva" pitchFamily="66" charset="0"/>
                <a:ea typeface="+mj-ea"/>
                <a:cs typeface="+mj-cs"/>
              </a:rPr>
              <a:t>Составила: </a:t>
            </a:r>
          </a:p>
          <a:p>
            <a:pPr algn="l"/>
            <a:r>
              <a:rPr lang="ru-RU" sz="2800" b="1" dirty="0">
                <a:solidFill>
                  <a:srgbClr val="800080"/>
                </a:solidFill>
                <a:latin typeface="Monotype Corsiva" pitchFamily="66" charset="0"/>
                <a:ea typeface="+mj-ea"/>
                <a:cs typeface="+mj-cs"/>
              </a:rPr>
              <a:t>учитель ОАНО Школа «НИКА»</a:t>
            </a:r>
          </a:p>
          <a:p>
            <a:pPr algn="l"/>
            <a:r>
              <a:rPr lang="ru-RU" sz="2800" b="1" dirty="0" err="1">
                <a:solidFill>
                  <a:srgbClr val="800080"/>
                </a:solidFill>
                <a:latin typeface="Monotype Corsiva" pitchFamily="66" charset="0"/>
                <a:ea typeface="+mj-ea"/>
                <a:cs typeface="+mj-cs"/>
              </a:rPr>
              <a:t>Севрюк</a:t>
            </a:r>
            <a:r>
              <a:rPr lang="ru-RU" sz="2800" b="1" dirty="0">
                <a:solidFill>
                  <a:srgbClr val="800080"/>
                </a:solidFill>
                <a:latin typeface="Monotype Corsiva" pitchFamily="66" charset="0"/>
                <a:ea typeface="+mj-ea"/>
                <a:cs typeface="+mj-cs"/>
              </a:rPr>
              <a:t> Наталья Олеговна</a:t>
            </a:r>
            <a:endParaRPr lang="ru-RU" sz="2800" b="1" dirty="0">
              <a:solidFill>
                <a:srgbClr val="800080"/>
              </a:solidFill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59" y="2276872"/>
            <a:ext cx="8051467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</a:rPr>
              <a:t>Морфологический разбор</a:t>
            </a:r>
            <a:r>
              <a:rPr lang="en-US" sz="48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</a:rPr>
              <a:t>глагола</a:t>
            </a:r>
            <a:endParaRPr lang="ru-RU" sz="4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91880" y="6165304"/>
            <a:ext cx="2266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Monotype Corsiva" pitchFamily="66" charset="0"/>
                <a:ea typeface="+mj-ea"/>
                <a:cs typeface="+mj-cs"/>
              </a:rPr>
              <a:t>Москва 2020г.</a:t>
            </a:r>
            <a:endParaRPr lang="ru-RU" sz="2400" b="1" dirty="0">
              <a:latin typeface="Monotype Corsiva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655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3674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62434" y="500257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62434" y="1004313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62434" y="1517711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74211" y="2021711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274211" y="2525711"/>
            <a:ext cx="2952328" cy="504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74211" y="3029459"/>
            <a:ext cx="2952328" cy="5040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Время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74211" y="3533459"/>
            <a:ext cx="2952328" cy="50400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Число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344267" y="563815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б) Непостоянные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03848" y="2032548"/>
            <a:ext cx="59841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Глагол стоит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единственном числе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, если обозначает действие одного предмета; 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если глагол обозначает  действие нескольких предметов, то он стоит 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</a:t>
            </a:r>
            <a:r>
              <a:rPr lang="ru-RU" sz="2400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мно-жественном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числе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2576" y="4028876"/>
            <a:ext cx="5883790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500" dirty="0" smtClean="0">
                <a:latin typeface="Times New Roman"/>
                <a:ea typeface="Times New Roman"/>
              </a:rPr>
              <a:t>в </a:t>
            </a:r>
            <a:r>
              <a:rPr lang="ru-RU" sz="2500" dirty="0">
                <a:latin typeface="Times New Roman"/>
                <a:ea typeface="Times New Roman"/>
              </a:rPr>
              <a:t>н. в</a:t>
            </a:r>
            <a:r>
              <a:rPr lang="ru-RU" sz="2500" dirty="0" smtClean="0"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latin typeface="Times New Roman"/>
                <a:ea typeface="Times New Roman"/>
              </a:rPr>
              <a:t>.,  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779912" y="5165229"/>
            <a:ext cx="5408074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ся</a:t>
            </a:r>
            <a:r>
              <a:rPr lang="ru-RU" sz="25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с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в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б.в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14" name="Управляющая кнопка: домой 13">
            <a:hlinkClick r:id="" action="ppaction://hlinkshowjump?jump=firstslide" highlightClick="1"/>
          </p:cNvPr>
          <p:cNvSpPr/>
          <p:nvPr/>
        </p:nvSpPr>
        <p:spPr>
          <a:xfrm>
            <a:off x="8617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591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1" grpId="0"/>
      <p:bldP spid="52" grpId="0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158982" y="1704015"/>
            <a:ext cx="5969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Изменение глаголов по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лицам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наст. врем. и в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буд. врем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3674"/>
            <a:ext cx="9144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06654" y="434561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206654" y="938617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206654" y="1452015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18431" y="1956015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218431" y="2460015"/>
            <a:ext cx="2952328" cy="504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18431" y="2963763"/>
            <a:ext cx="2952328" cy="5040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Время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18431" y="3467763"/>
            <a:ext cx="2952328" cy="50400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Число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18431" y="3971763"/>
            <a:ext cx="2952328" cy="504000"/>
          </a:xfrm>
          <a:prstGeom prst="roundRect">
            <a:avLst/>
          </a:prstGeom>
          <a:solidFill>
            <a:srgbClr val="96969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Лицо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Таблица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53501"/>
              </p:ext>
            </p:extLst>
          </p:nvPr>
        </p:nvGraphicFramePr>
        <p:xfrm>
          <a:off x="3904573" y="2555424"/>
          <a:ext cx="4648262" cy="13487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1524"/>
                <a:gridCol w="2568555"/>
                <a:gridCol w="1108183"/>
              </a:tblGrid>
              <a:tr h="36493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r>
                        <a:rPr lang="ru-RU" sz="20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baseline="0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д.ч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Во </a:t>
                      </a:r>
                      <a:r>
                        <a:rPr lang="ru-RU" sz="2000" b="1" dirty="0" err="1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мн.ч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  <a:tr h="28861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2000" b="1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-е л.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…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 …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  <a:tr h="32984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2-е л.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 …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 …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  <a:tr h="34916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3-е л.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 …</a:t>
                      </a:r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Она …</a:t>
                      </a:r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Оно …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Они …</a:t>
                      </a:r>
                      <a:endParaRPr lang="ru-RU" sz="20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51" name="Прямоугольник 50"/>
          <p:cNvSpPr/>
          <p:nvPr/>
        </p:nvSpPr>
        <p:spPr>
          <a:xfrm>
            <a:off x="3328838" y="434561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б) Непостоянные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04397" y="5126880"/>
            <a:ext cx="5883790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500" dirty="0" smtClean="0">
                <a:latin typeface="Times New Roman"/>
                <a:ea typeface="Times New Roman"/>
              </a:rPr>
              <a:t>в </a:t>
            </a:r>
            <a:r>
              <a:rPr lang="ru-RU" sz="2500" dirty="0">
                <a:latin typeface="Times New Roman"/>
                <a:ea typeface="Times New Roman"/>
              </a:rPr>
              <a:t>н. в</a:t>
            </a:r>
            <a:r>
              <a:rPr lang="ru-RU" sz="2500" dirty="0" smtClean="0"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latin typeface="Times New Roman"/>
                <a:ea typeface="Times New Roman"/>
              </a:rPr>
              <a:t>.,  в 3-м л.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635896" y="3967592"/>
            <a:ext cx="5492672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500" b="1" dirty="0" smtClean="0">
                <a:latin typeface="Times New Roman"/>
                <a:ea typeface="Times New Roman"/>
              </a:rPr>
              <a:t>ся</a:t>
            </a:r>
            <a:r>
              <a:rPr lang="ru-RU" sz="25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</a:t>
            </a:r>
            <a:r>
              <a:rPr lang="ru-RU" sz="2500" dirty="0" smtClean="0">
                <a:latin typeface="Times New Roman"/>
                <a:ea typeface="Times New Roman"/>
              </a:rPr>
              <a:t>с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в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б.в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 3-м л.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16" name="Управляющая кнопка: домой 15">
            <a:hlinkClick r:id="" action="ppaction://hlinkshowjump?jump=firstslide" highlightClick="1"/>
          </p:cNvPr>
          <p:cNvSpPr/>
          <p:nvPr/>
        </p:nvSpPr>
        <p:spPr>
          <a:xfrm>
            <a:off x="8244408" y="6017145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350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7" grpId="0" animBg="1"/>
      <p:bldP spid="52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122177" y="1517815"/>
            <a:ext cx="60658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Изменение глаголов по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родам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прошед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времени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ед.ч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" t="37774" r="37468" b="30393"/>
          <a:stretch/>
        </p:blipFill>
        <p:spPr bwMode="auto">
          <a:xfrm>
            <a:off x="3275856" y="2348813"/>
            <a:ext cx="5656365" cy="16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0" y="3674"/>
            <a:ext cx="91879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7504" y="458026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07504" y="962082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07504" y="1475480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19281" y="1979480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19281" y="2483480"/>
            <a:ext cx="2952328" cy="504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19281" y="2987228"/>
            <a:ext cx="2952328" cy="5040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Время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19281" y="3491228"/>
            <a:ext cx="2952328" cy="50400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Число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19281" y="3995228"/>
            <a:ext cx="2952328" cy="504000"/>
          </a:xfrm>
          <a:prstGeom prst="roundRect">
            <a:avLst/>
          </a:prstGeom>
          <a:solidFill>
            <a:srgbClr val="96969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Лицо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19281" y="4482626"/>
            <a:ext cx="2952328" cy="504000"/>
          </a:xfrm>
          <a:prstGeom prst="roundRect">
            <a:avLst/>
          </a:prstGeom>
          <a:solidFill>
            <a:srgbClr val="FF99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Род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122177" y="342485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б) Непостоянные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0" y="5225618"/>
            <a:ext cx="5883790" cy="163121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500" dirty="0" smtClean="0">
                <a:latin typeface="Times New Roman"/>
                <a:ea typeface="Times New Roman"/>
              </a:rPr>
              <a:t>в </a:t>
            </a:r>
            <a:r>
              <a:rPr lang="ru-RU" sz="2500" dirty="0">
                <a:latin typeface="Times New Roman"/>
                <a:ea typeface="Times New Roman"/>
              </a:rPr>
              <a:t>н. в</a:t>
            </a:r>
            <a:r>
              <a:rPr lang="ru-RU" sz="2500" dirty="0" smtClean="0"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latin typeface="Times New Roman"/>
                <a:ea typeface="Times New Roman"/>
              </a:rPr>
              <a:t>.,  в 3-м л..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695314" y="3995228"/>
            <a:ext cx="5492672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5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500" b="1" dirty="0" smtClean="0">
                <a:latin typeface="Times New Roman"/>
                <a:ea typeface="Times New Roman"/>
              </a:rPr>
              <a:t>ся</a:t>
            </a:r>
            <a:r>
              <a:rPr lang="ru-RU" sz="25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(что </a:t>
            </a:r>
            <a:r>
              <a:rPr lang="ru-RU" sz="2500" dirty="0" smtClean="0">
                <a:latin typeface="Times New Roman"/>
                <a:ea typeface="Times New Roman"/>
              </a:rPr>
              <a:t>с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в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б.в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во </a:t>
            </a:r>
            <a:r>
              <a:rPr lang="ru-RU" sz="25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мн.ч</a:t>
            </a:r>
            <a:r>
              <a:rPr lang="ru-RU" sz="2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 3-м л..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0" name="Управляющая кнопка: домой 19">
            <a:hlinkClick r:id="" action="ppaction://hlinkshowjump?jump=firstslide" highlightClick="1"/>
          </p:cNvPr>
          <p:cNvSpPr/>
          <p:nvPr/>
        </p:nvSpPr>
        <p:spPr>
          <a:xfrm>
            <a:off x="815170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64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8" grpId="0" animBg="1"/>
      <p:bldP spid="51" grpId="0"/>
      <p:bldP spid="5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104594" y="896496"/>
            <a:ext cx="60394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предложении глагол чаще всего бывает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сказуемым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 вместе с подлежащим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образу-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грамматическую основу предложения.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0489" y="440702"/>
            <a:ext cx="2952328" cy="32400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0489" y="775375"/>
            <a:ext cx="2952328" cy="3960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40489" y="1171385"/>
            <a:ext cx="2952328" cy="386668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23741" y="1575432"/>
            <a:ext cx="2952328" cy="386724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36545" y="1962156"/>
            <a:ext cx="2952328" cy="5037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52266" y="2449720"/>
            <a:ext cx="2952328" cy="407437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Время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52266" y="2857157"/>
            <a:ext cx="2952328" cy="387144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Число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139169" y="3244301"/>
            <a:ext cx="2952328" cy="430488"/>
          </a:xfrm>
          <a:prstGeom prst="roundRect">
            <a:avLst/>
          </a:prstGeom>
          <a:solidFill>
            <a:srgbClr val="96969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Лицо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52266" y="3674789"/>
            <a:ext cx="2952328" cy="403858"/>
          </a:xfrm>
          <a:prstGeom prst="roundRect">
            <a:avLst/>
          </a:prstGeom>
          <a:solidFill>
            <a:srgbClr val="FF99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Род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5673" y="4078647"/>
            <a:ext cx="2952328" cy="352728"/>
          </a:xfrm>
          <a:prstGeom prst="roundRect">
            <a:avLst/>
          </a:prstGeom>
          <a:solidFill>
            <a:srgbClr val="66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Роль в предложении</a:t>
            </a:r>
            <a:endParaRPr lang="ru-RU" sz="2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0" y="3674"/>
            <a:ext cx="918798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166197" y="421538"/>
            <a:ext cx="60394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en-US" altLang="ru-RU" sz="2800" dirty="0" smtClean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III. 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Определи </a:t>
            </a:r>
            <a:r>
              <a:rPr lang="ru-RU" altLang="ru-RU" sz="2800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синтаксическую роль Г</a:t>
            </a:r>
            <a:r>
              <a:rPr lang="ru-RU" altLang="ru-RU" sz="2800" dirty="0" smtClean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.:</a:t>
            </a:r>
            <a:endParaRPr lang="ru-RU" altLang="ru-RU" sz="2800" dirty="0">
              <a:solidFill>
                <a:prstClr val="black"/>
              </a:solidFill>
              <a:latin typeface="Times New Roman"/>
              <a:ea typeface="Times New Roman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66197" y="2096825"/>
            <a:ext cx="59778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alt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а) запиши грамматическую основу,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alt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б) укажи, каким членом предложения является Г.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511" y="4834544"/>
            <a:ext cx="5671681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400" dirty="0" smtClean="0">
                <a:latin typeface="Times New Roman"/>
                <a:ea typeface="Times New Roman"/>
              </a:rPr>
              <a:t>в </a:t>
            </a:r>
            <a:r>
              <a:rPr lang="ru-RU" sz="2400" dirty="0">
                <a:latin typeface="Times New Roman"/>
                <a:ea typeface="Times New Roman"/>
              </a:rPr>
              <a:t>н. в</a:t>
            </a:r>
            <a:r>
              <a:rPr lang="ru-RU" sz="2400" dirty="0" smtClean="0">
                <a:latin typeface="Times New Roman"/>
                <a:ea typeface="Times New Roman"/>
              </a:rPr>
              <a:t>., во </a:t>
            </a:r>
            <a:r>
              <a:rPr lang="ru-RU" sz="2400" dirty="0" err="1" smtClean="0">
                <a:latin typeface="Times New Roman"/>
                <a:ea typeface="Times New Roman"/>
              </a:rPr>
              <a:t>мн.ч</a:t>
            </a:r>
            <a:r>
              <a:rPr lang="ru-RU" sz="2400" dirty="0" smtClean="0">
                <a:latin typeface="Times New Roman"/>
                <a:ea typeface="Times New Roman"/>
              </a:rPr>
              <a:t>.,  в 3-м л..</a:t>
            </a:r>
          </a:p>
          <a:p>
            <a:pPr algn="just">
              <a:tabLst>
                <a:tab pos="800100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  <a:t>III. </a:t>
            </a:r>
            <a:r>
              <a:rPr lang="ru-RU" sz="2400" u="sng" dirty="0">
                <a:solidFill>
                  <a:prstClr val="black"/>
                </a:solidFill>
                <a:latin typeface="Times New Roman"/>
                <a:ea typeface="Times New Roman"/>
              </a:rPr>
              <a:t>Летят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птицы.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11560" y="6721279"/>
            <a:ext cx="792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995936" y="3408624"/>
            <a:ext cx="5400600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4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400" b="1" dirty="0" smtClean="0">
                <a:latin typeface="Times New Roman"/>
                <a:ea typeface="Times New Roman"/>
              </a:rPr>
              <a:t>ся</a:t>
            </a:r>
            <a:r>
              <a:rPr lang="ru-RU" sz="24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(что </a:t>
            </a:r>
            <a:r>
              <a:rPr lang="ru-RU" sz="2400" dirty="0" smtClean="0">
                <a:latin typeface="Times New Roman"/>
                <a:ea typeface="Times New Roman"/>
              </a:rPr>
              <a:t>с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4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в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б.в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во </a:t>
            </a:r>
            <a:r>
              <a:rPr lang="ru-RU" sz="24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мн.ч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в 3-м л..</a:t>
            </a:r>
          </a:p>
          <a:p>
            <a:pPr algn="just">
              <a:tabLst>
                <a:tab pos="800100" algn="l"/>
              </a:tabLs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III.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Они </a:t>
            </a:r>
            <a:r>
              <a:rPr lang="ru-RU" sz="2400" u="sng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вернутся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5148064" y="5329622"/>
            <a:ext cx="11922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Управляющая кнопка: домой 19">
            <a:hlinkClick r:id="" action="ppaction://hlinkshowjump?jump=firstslide" highlightClick="1"/>
          </p:cNvPr>
          <p:cNvSpPr/>
          <p:nvPr/>
        </p:nvSpPr>
        <p:spPr>
          <a:xfrm>
            <a:off x="8244408" y="6001199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0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9" grpId="0" animBg="1"/>
      <p:bldP spid="6" grpId="0"/>
      <p:bldP spid="51" grpId="0"/>
      <p:bldP spid="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8051467" cy="1224136"/>
          </a:xfrm>
        </p:spPr>
        <p:txBody>
          <a:bodyPr>
            <a:noAutofit/>
          </a:bodyPr>
          <a:lstStyle/>
          <a:p>
            <a:pPr algn="l"/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</a:rPr>
              <a:t>Морфологический разбор</a:t>
            </a:r>
            <a:r>
              <a:rPr lang="en-US" sz="4800" b="1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Monotype Corsiva" pitchFamily="66" charset="0"/>
              </a:rPr>
              <a:t>глагола</a:t>
            </a:r>
            <a:endParaRPr lang="ru-RU" sz="48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131840" y="1147049"/>
            <a:ext cx="2964105" cy="5044573"/>
            <a:chOff x="671791" y="1151546"/>
            <a:chExt cx="2964105" cy="5044573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671791" y="1151546"/>
              <a:ext cx="2952328" cy="504056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hlinkClick r:id="rId2" action="ppaction://hlinksldjump"/>
                </a:rPr>
                <a:t>Часть речи</a:t>
              </a:r>
              <a:endPara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71791" y="1655602"/>
              <a:ext cx="2952328" cy="5040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hlinkClick r:id="rId3" action="ppaction://hlinksldjump"/>
                </a:rPr>
                <a:t>Начальная форма</a:t>
              </a:r>
              <a:endParaRPr lang="ru-RU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71791" y="2169000"/>
              <a:ext cx="2952328" cy="504000"/>
            </a:xfrm>
            <a:prstGeom prst="roundRect">
              <a:avLst/>
            </a:prstGeom>
            <a:solidFill>
              <a:srgbClr val="FFFF66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hlinkClick r:id="rId4" action="ppaction://hlinksldjump"/>
                </a:rPr>
                <a:t>Возвратность</a:t>
              </a:r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83568" y="2673000"/>
              <a:ext cx="2952328" cy="504000"/>
            </a:xfrm>
            <a:prstGeom prst="roundRect">
              <a:avLst/>
            </a:prstGeom>
            <a:solidFill>
              <a:srgbClr val="92D05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hlinkClick r:id="rId5" action="ppaction://hlinksldjump"/>
                </a:rPr>
                <a:t>Вид</a:t>
              </a:r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83568" y="3177000"/>
              <a:ext cx="2952328" cy="504000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  <a:hlinkClick r:id="rId6" action="ppaction://hlinksldjump"/>
                </a:rPr>
                <a:t>Спряжение</a:t>
              </a:r>
              <a:r>
                <a:rPr lang="ru-RU" dirty="0">
                  <a:solidFill>
                    <a:prstClr val="white"/>
                  </a:solidFill>
                </a:rPr>
                <a:t> 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83568" y="3680748"/>
              <a:ext cx="2952328" cy="50400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800" b="1" dirty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  <a:hlinkClick r:id="rId7" action="ppaction://hlinksldjump"/>
                </a:rPr>
                <a:t>Время</a:t>
              </a:r>
              <a:endPara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683568" y="4184748"/>
              <a:ext cx="2952328" cy="504000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8" action="ppaction://hlinksldjump"/>
                </a:rPr>
                <a:t>Число</a:t>
              </a:r>
              <a:endPara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683568" y="4688748"/>
              <a:ext cx="2952328" cy="504000"/>
            </a:xfrm>
            <a:prstGeom prst="roundRect">
              <a:avLst/>
            </a:prstGeom>
            <a:solidFill>
              <a:srgbClr val="969696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9" action="ppaction://hlinksldjump"/>
                </a:rPr>
                <a:t>Лицо </a:t>
              </a:r>
              <a:endPara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683568" y="5176146"/>
              <a:ext cx="2952328" cy="504000"/>
            </a:xfrm>
            <a:prstGeom prst="roundRect">
              <a:avLst/>
            </a:prstGeom>
            <a:solidFill>
              <a:srgbClr val="FF99CC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ru-RU" sz="2800" b="1" dirty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  <a:hlinkClick r:id="rId10" action="ppaction://hlinksldjump"/>
                </a:rPr>
                <a:t>Род </a:t>
              </a:r>
              <a:endParaRPr lang="ru-RU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676975" y="5692119"/>
              <a:ext cx="2952328" cy="504000"/>
            </a:xfrm>
            <a:prstGeom prst="roundRect">
              <a:avLst/>
            </a:prstGeom>
            <a:solidFill>
              <a:srgbClr val="66FF66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hlinkClick r:id="rId11" action="ppaction://hlinksldjump"/>
                </a:rPr>
                <a:t>Роль в предложении</a:t>
              </a:r>
              <a:endParaRPr lang="ru-RU" sz="2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64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51520" y="3674"/>
            <a:ext cx="86807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Высоко летят перелётные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5" b="5886"/>
          <a:stretch/>
        </p:blipFill>
        <p:spPr bwMode="auto">
          <a:xfrm>
            <a:off x="467543" y="1988840"/>
            <a:ext cx="8188633" cy="46085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51520" y="1302798"/>
            <a:ext cx="8271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Прочитай предложение и найди глаголы.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02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95" b="5886"/>
          <a:stretch/>
        </p:blipFill>
        <p:spPr bwMode="auto">
          <a:xfrm>
            <a:off x="5444162" y="779417"/>
            <a:ext cx="3488059" cy="196305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61475" y="2996952"/>
            <a:ext cx="8536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Times New Roman"/>
                <a:ea typeface="Times New Roman"/>
              </a:rPr>
              <a:t>Запиши глагол, поставь к нему </a:t>
            </a:r>
            <a:r>
              <a:rPr lang="ru-RU" sz="2800" dirty="0" smtClean="0">
                <a:latin typeface="Times New Roman"/>
                <a:ea typeface="Times New Roman"/>
              </a:rPr>
              <a:t>вопрос.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1520" y="3674"/>
            <a:ext cx="86807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95209" y="3906634"/>
            <a:ext cx="40793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Летят –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делают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?)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388679" y="4869160"/>
            <a:ext cx="46584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Вернутся 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что сделают?) 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Управляющая кнопка: домой 1">
            <a:hlinkClick r:id="" action="ppaction://hlinkshowjump?jump=firstslide" highlightClick="1"/>
          </p:cNvPr>
          <p:cNvSpPr/>
          <p:nvPr/>
        </p:nvSpPr>
        <p:spPr>
          <a:xfrm>
            <a:off x="134163" y="6045187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67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361382" y="1525077"/>
            <a:ext cx="5799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Неопределённая форма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глагола – это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его начальная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форма, отвечающая на вопросы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делать?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сделать?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80614" y="2744574"/>
            <a:ext cx="43264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делать? </a:t>
            </a:r>
            <a:r>
              <a:rPr lang="ru-RU" sz="28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– лететь</a:t>
            </a:r>
          </a:p>
          <a:p>
            <a:r>
              <a:rPr lang="ru-RU" sz="2800" b="1" i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8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то сделать? - вернуться</a:t>
            </a:r>
            <a:endParaRPr lang="ru-RU" sz="2800" b="1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964" y="3674"/>
            <a:ext cx="9073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963" y="4725144"/>
            <a:ext cx="4109651" cy="89255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>
              <a:spcAft>
                <a:spcPts val="0"/>
              </a:spcAft>
            </a:pPr>
            <a:r>
              <a:rPr lang="ru-RU" sz="2600" b="1" dirty="0" smtClean="0">
                <a:latin typeface="Times New Roman"/>
                <a:ea typeface="Times New Roman"/>
              </a:rPr>
              <a:t>Летят </a:t>
            </a:r>
            <a:r>
              <a:rPr lang="ru-RU" sz="2600" b="1" dirty="0">
                <a:latin typeface="Times New Roman"/>
                <a:ea typeface="Times New Roman"/>
              </a:rPr>
              <a:t>–</a:t>
            </a:r>
            <a:r>
              <a:rPr lang="ru-RU" sz="2600" dirty="0">
                <a:latin typeface="Times New Roman"/>
                <a:ea typeface="Times New Roman"/>
              </a:rPr>
              <a:t> (что делают?)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latin typeface="Times New Roman"/>
                <a:ea typeface="Times New Roman"/>
              </a:rPr>
              <a:t>лететь </a:t>
            </a:r>
            <a:r>
              <a:rPr lang="ru-RU" sz="2600" dirty="0">
                <a:latin typeface="Times New Roman"/>
                <a:ea typeface="Times New Roman"/>
              </a:rPr>
              <a:t>– </a:t>
            </a:r>
            <a:r>
              <a:rPr lang="ru-RU" sz="2600" dirty="0" smtClean="0">
                <a:latin typeface="Times New Roman"/>
                <a:ea typeface="Times New Roman"/>
              </a:rPr>
              <a:t>глагол</a:t>
            </a:r>
            <a:endParaRPr lang="ru-RU" sz="2600" dirty="0">
              <a:latin typeface="Times New Roman"/>
              <a:ea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607482" y="4721123"/>
            <a:ext cx="4470398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>
              <a:spcAft>
                <a:spcPts val="0"/>
              </a:spcAft>
            </a:pPr>
            <a:r>
              <a:rPr lang="ru-RU" sz="2600" b="1" dirty="0" smtClean="0">
                <a:latin typeface="Times New Roman"/>
                <a:ea typeface="Times New Roman"/>
              </a:rPr>
              <a:t>Вернутся </a:t>
            </a:r>
            <a:r>
              <a:rPr lang="ru-RU" sz="2600" b="1" dirty="0">
                <a:latin typeface="Times New Roman"/>
                <a:ea typeface="Times New Roman"/>
              </a:rPr>
              <a:t>–</a:t>
            </a:r>
            <a:r>
              <a:rPr lang="ru-RU" sz="2600" dirty="0">
                <a:latin typeface="Times New Roman"/>
                <a:ea typeface="Times New Roman"/>
              </a:rPr>
              <a:t> (что </a:t>
            </a:r>
            <a:r>
              <a:rPr lang="ru-RU" sz="2600" dirty="0" smtClean="0">
                <a:latin typeface="Times New Roman"/>
                <a:ea typeface="Times New Roman"/>
              </a:rPr>
              <a:t>сделают</a:t>
            </a:r>
            <a:r>
              <a:rPr lang="ru-RU" sz="2600" dirty="0">
                <a:latin typeface="Times New Roman"/>
                <a:ea typeface="Times New Roman"/>
              </a:rPr>
              <a:t>?)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latin typeface="Times New Roman"/>
                <a:ea typeface="Times New Roman"/>
              </a:rPr>
              <a:t>. </a:t>
            </a:r>
            <a:r>
              <a:rPr lang="ru-RU" sz="2600" dirty="0" smtClean="0">
                <a:latin typeface="Times New Roman"/>
                <a:ea typeface="Times New Roman"/>
              </a:rPr>
              <a:t>вернуться– глагол</a:t>
            </a:r>
            <a:endParaRPr lang="ru-RU" sz="2600" dirty="0">
              <a:latin typeface="Times New Roman"/>
              <a:ea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44266" y="647914"/>
            <a:ext cx="579973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800" b="1" dirty="0">
                <a:latin typeface="Times New Roman"/>
                <a:ea typeface="Times New Roman"/>
              </a:rPr>
              <a:t>Определи часть речи: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а) Поставь Г. в неопределенную </a:t>
            </a:r>
            <a:r>
              <a:rPr lang="ru-RU" sz="2400" dirty="0" smtClean="0">
                <a:latin typeface="Times New Roman"/>
                <a:ea typeface="Times New Roman"/>
              </a:rPr>
              <a:t>форму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1880" y="3698681"/>
            <a:ext cx="56692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б) Обозначает 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действие  предмета</a:t>
            </a:r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, значит – глагол.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98993" y="873525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98993" y="1789882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Управляющая кнопка: домой 10">
            <a:hlinkClick r:id="" action="ppaction://hlinkshowjump?jump=firstslide" highlightClick="1"/>
          </p:cNvPr>
          <p:cNvSpPr/>
          <p:nvPr/>
        </p:nvSpPr>
        <p:spPr>
          <a:xfrm>
            <a:off x="98993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4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41" grpId="0"/>
      <p:bldP spid="42" grpId="0"/>
      <p:bldP spid="2" grpId="0"/>
      <p:bldP spid="4" grpId="0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046846" y="2032548"/>
            <a:ext cx="61411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Глагол является 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возвратным</a:t>
            </a:r>
            <a:r>
              <a:rPr lang="ru-RU" sz="2400" dirty="0" smtClean="0">
                <a:latin typeface="Times New Roman"/>
                <a:ea typeface="Times New Roman"/>
              </a:rPr>
              <a:t>, если у него есть </a:t>
            </a:r>
            <a:r>
              <a:rPr lang="ru-RU" sz="2400" dirty="0">
                <a:latin typeface="Times New Roman"/>
                <a:ea typeface="Times New Roman"/>
              </a:rPr>
              <a:t>постфикс 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– </a:t>
            </a:r>
            <a:r>
              <a:rPr lang="ru-RU" sz="2400" dirty="0" err="1">
                <a:solidFill>
                  <a:srgbClr val="C00000"/>
                </a:solidFill>
                <a:latin typeface="Times New Roman"/>
                <a:ea typeface="Times New Roman"/>
              </a:rPr>
              <a:t>ся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или </a:t>
            </a:r>
            <a:r>
              <a:rPr lang="ru-RU" sz="2400" dirty="0">
                <a:solidFill>
                  <a:srgbClr val="C00000"/>
                </a:solidFill>
                <a:latin typeface="Times New Roman"/>
                <a:ea typeface="Times New Roman"/>
              </a:rPr>
              <a:t>–</a:t>
            </a:r>
            <a:r>
              <a:rPr lang="ru-RU" sz="2400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сь</a:t>
            </a:r>
            <a:r>
              <a:rPr lang="ru-RU" sz="2400" dirty="0" smtClean="0">
                <a:latin typeface="Times New Roman"/>
                <a:ea typeface="Times New Roman"/>
              </a:rPr>
              <a:t>;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latin typeface="Times New Roman"/>
                <a:ea typeface="Times New Roman"/>
              </a:rPr>
              <a:t>    в противном случае он называется </a:t>
            </a:r>
            <a:r>
              <a:rPr lang="ru-RU" sz="2400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нево-звратным</a:t>
            </a:r>
            <a:r>
              <a:rPr lang="ru-RU" sz="2400" dirty="0" smtClean="0"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964" y="3674"/>
            <a:ext cx="9073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4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4005064"/>
            <a:ext cx="4109651" cy="129266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>
              <a:spcAft>
                <a:spcPts val="0"/>
              </a:spcAft>
            </a:pPr>
            <a:r>
              <a:rPr lang="ru-RU" sz="2600" b="1" dirty="0" smtClean="0">
                <a:latin typeface="Times New Roman"/>
                <a:ea typeface="Times New Roman"/>
              </a:rPr>
              <a:t>Летят </a:t>
            </a:r>
            <a:r>
              <a:rPr lang="ru-RU" sz="2600" b="1" dirty="0">
                <a:latin typeface="Times New Roman"/>
                <a:ea typeface="Times New Roman"/>
              </a:rPr>
              <a:t>–</a:t>
            </a:r>
            <a:r>
              <a:rPr lang="ru-RU" sz="2600" dirty="0">
                <a:latin typeface="Times New Roman"/>
                <a:ea typeface="Times New Roman"/>
              </a:rPr>
              <a:t> (что делают?)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latin typeface="Times New Roman"/>
                <a:ea typeface="Times New Roman"/>
              </a:rPr>
              <a:t>лететь </a:t>
            </a:r>
            <a:r>
              <a:rPr lang="ru-RU" sz="2600" dirty="0">
                <a:latin typeface="Times New Roman"/>
                <a:ea typeface="Times New Roman"/>
              </a:rPr>
              <a:t>– глагол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П.п</a:t>
            </a:r>
            <a:r>
              <a:rPr lang="ru-RU" sz="2600" dirty="0">
                <a:latin typeface="Times New Roman"/>
                <a:ea typeface="Times New Roman"/>
              </a:rPr>
              <a:t>.: невозврат., </a:t>
            </a:r>
            <a:endParaRPr lang="ru-RU" sz="2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55976" y="4005064"/>
            <a:ext cx="4788022" cy="17235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>
              <a:spcAft>
                <a:spcPts val="0"/>
              </a:spcAft>
            </a:pPr>
            <a:r>
              <a:rPr lang="ru-RU" sz="2600" b="1" dirty="0" smtClean="0">
                <a:latin typeface="Times New Roman"/>
                <a:ea typeface="Times New Roman"/>
              </a:rPr>
              <a:t>Вернут</a:t>
            </a:r>
            <a:r>
              <a:rPr lang="ru-RU" sz="2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ся</a:t>
            </a:r>
            <a:r>
              <a:rPr lang="ru-RU" sz="2600" b="1" dirty="0" smtClean="0">
                <a:latin typeface="Times New Roman"/>
                <a:ea typeface="Times New Roman"/>
              </a:rPr>
              <a:t> </a:t>
            </a:r>
            <a:r>
              <a:rPr lang="ru-RU" sz="2600" b="1" dirty="0">
                <a:latin typeface="Times New Roman"/>
                <a:ea typeface="Times New Roman"/>
              </a:rPr>
              <a:t>–</a:t>
            </a:r>
            <a:r>
              <a:rPr lang="ru-RU" sz="2600" dirty="0">
                <a:latin typeface="Times New Roman"/>
                <a:ea typeface="Times New Roman"/>
              </a:rPr>
              <a:t> (что </a:t>
            </a:r>
            <a:r>
              <a:rPr lang="ru-RU" sz="2600" dirty="0" smtClean="0">
                <a:latin typeface="Times New Roman"/>
                <a:ea typeface="Times New Roman"/>
              </a:rPr>
              <a:t>сделают</a:t>
            </a:r>
            <a:r>
              <a:rPr lang="ru-RU" sz="2600" dirty="0">
                <a:latin typeface="Times New Roman"/>
                <a:ea typeface="Times New Roman"/>
              </a:rPr>
              <a:t>?)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latin typeface="Times New Roman"/>
                <a:ea typeface="Times New Roman"/>
              </a:rPr>
              <a:t>вернуться </a:t>
            </a:r>
            <a:r>
              <a:rPr lang="ru-RU" sz="2600" dirty="0">
                <a:latin typeface="Times New Roman"/>
                <a:ea typeface="Times New Roman"/>
              </a:rPr>
              <a:t>– глагол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latin typeface="Times New Roman"/>
                <a:ea typeface="Times New Roman"/>
              </a:rPr>
              <a:t>П.п</a:t>
            </a:r>
            <a:r>
              <a:rPr lang="ru-RU" sz="2600" dirty="0" smtClean="0">
                <a:latin typeface="Times New Roman"/>
                <a:ea typeface="Times New Roman"/>
              </a:rPr>
              <a:t>.:</a:t>
            </a:r>
            <a:r>
              <a:rPr lang="en-US" sz="2600" dirty="0" smtClean="0">
                <a:latin typeface="Times New Roman"/>
                <a:ea typeface="Times New Roman"/>
              </a:rPr>
              <a:t> </a:t>
            </a:r>
            <a:r>
              <a:rPr lang="ru-RU" sz="2600" dirty="0" smtClean="0">
                <a:latin typeface="Times New Roman"/>
                <a:ea typeface="Times New Roman"/>
              </a:rPr>
              <a:t>возврат</a:t>
            </a:r>
            <a:r>
              <a:rPr lang="ru-RU" sz="2600" dirty="0">
                <a:latin typeface="Times New Roman"/>
                <a:ea typeface="Times New Roman"/>
              </a:rPr>
              <a:t>., </a:t>
            </a:r>
          </a:p>
          <a:p>
            <a:endParaRPr lang="ru-RU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44266" y="647914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tabLst>
                <a:tab pos="8001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latin typeface="Times New Roman"/>
                <a:ea typeface="Times New Roman"/>
              </a:rPr>
              <a:t>Укажи</a:t>
            </a:r>
            <a:r>
              <a:rPr lang="ru-RU" sz="2800" dirty="0"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>
                <a:latin typeface="Times New Roman"/>
                <a:ea typeface="Times New Roman"/>
              </a:rPr>
              <a:t>а) Постоянные 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2741" y="834671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2741" y="1338727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2741" y="1852125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0" name="Управляющая кнопка: домой 9">
            <a:hlinkClick r:id="" action="ppaction://hlinkshowjump?jump=firstslide" highlightClick="1"/>
          </p:cNvPr>
          <p:cNvSpPr/>
          <p:nvPr/>
        </p:nvSpPr>
        <p:spPr>
          <a:xfrm>
            <a:off x="8617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766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1" grpId="0"/>
      <p:bldP spid="42" grpId="0"/>
      <p:bldP spid="2" grpId="0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203848" y="2032548"/>
            <a:ext cx="59841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Глагол имеет 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совершенный вид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, если у него в вопросе есть 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приставка с-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; 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в противном случае он имеет </a:t>
            </a:r>
            <a:r>
              <a:rPr lang="ru-RU" sz="2400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несовер-шенный</a:t>
            </a:r>
            <a:r>
              <a:rPr lang="ru-RU" sz="240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вид</a:t>
            </a:r>
            <a:r>
              <a:rPr lang="ru-RU" sz="24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964" y="3674"/>
            <a:ext cx="9073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4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3594242"/>
            <a:ext cx="5034840" cy="129266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01906" y="4886904"/>
            <a:ext cx="4788022" cy="17235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ся 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</a:t>
            </a:r>
            <a:r>
              <a:rPr lang="ru-RU" sz="2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с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возврат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44266" y="647914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а) Постоянные 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2741" y="834671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2741" y="1338727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2741" y="1852125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4518" y="2390185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Управляющая кнопка: домой 12">
            <a:hlinkClick r:id="" action="ppaction://hlinkshowjump?jump=firstslide" highlightClick="1"/>
          </p:cNvPr>
          <p:cNvSpPr/>
          <p:nvPr/>
        </p:nvSpPr>
        <p:spPr>
          <a:xfrm>
            <a:off x="8617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45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1" grpId="0"/>
      <p:bldP spid="42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70964" y="3674"/>
            <a:ext cx="90730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4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400" b="1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0" y="3594242"/>
            <a:ext cx="6089296" cy="129266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</a:t>
            </a:r>
            <a:r>
              <a:rPr lang="ru-RU" sz="2600" b="1" dirty="0">
                <a:solidFill>
                  <a:srgbClr val="C00000"/>
                </a:solidFill>
                <a:latin typeface="Times New Roman"/>
                <a:ea typeface="Times New Roman"/>
              </a:rPr>
              <a:t>ят</a:t>
            </a:r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344265" y="4886904"/>
            <a:ext cx="5799734" cy="17235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</a:t>
            </a:r>
            <a:r>
              <a:rPr lang="ru-RU" sz="2600" b="1" dirty="0">
                <a:solidFill>
                  <a:srgbClr val="C00000"/>
                </a:solidFill>
                <a:latin typeface="Times New Roman"/>
                <a:ea typeface="Times New Roman"/>
              </a:rPr>
              <a:t>ут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ся</a:t>
            </a:r>
            <a:r>
              <a:rPr lang="ru-RU" sz="2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с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 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sz="2800" i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44266" y="647914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а) Постоянные 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2741" y="834671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2741" y="1338727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2741" y="1852125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4518" y="2390185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4518" y="2894185"/>
            <a:ext cx="2952328" cy="504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39473" y="1916113"/>
            <a:ext cx="452970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Личные окончания глаголов</a:t>
            </a:r>
            <a:endParaRPr lang="ru-RU" sz="2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11"/>
          <a:stretch/>
        </p:blipFill>
        <p:spPr bwMode="auto">
          <a:xfrm>
            <a:off x="4239473" y="2445387"/>
            <a:ext cx="4529137" cy="1795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3717032"/>
            <a:ext cx="432048" cy="288032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175434" y="5000625"/>
            <a:ext cx="324558" cy="300583"/>
          </a:xfrm>
          <a:prstGeom prst="rect">
            <a:avLst/>
          </a:prstGeom>
          <a:noFill/>
          <a:ln w="28575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" action="ppaction://hlinkshowjump?jump=firstslide" highlightClick="1"/>
          </p:cNvPr>
          <p:cNvSpPr/>
          <p:nvPr/>
        </p:nvSpPr>
        <p:spPr>
          <a:xfrm>
            <a:off x="8617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83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12" grpId="0" animBg="1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474169" y="1576811"/>
            <a:ext cx="5069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Изменение глаголов по временам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992718"/>
              </p:ext>
            </p:extLst>
          </p:nvPr>
        </p:nvGraphicFramePr>
        <p:xfrm>
          <a:off x="3247495" y="2084147"/>
          <a:ext cx="5725854" cy="19872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9278"/>
                <a:gridCol w="2139478"/>
                <a:gridCol w="2117098"/>
              </a:tblGrid>
              <a:tr h="4783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Настоящее время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делает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что делают? и др.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Действие происходит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момент речи </a:t>
                      </a:r>
                      <a:r>
                        <a:rPr lang="ru-RU" sz="1600" b="1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  <a:tr h="3881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Прошедшее время 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делал?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сделал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и др.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Действие произошло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момента речи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  <a:tr h="598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Будущее время </a:t>
                      </a:r>
                      <a:r>
                        <a:rPr lang="ru-RU" sz="1600" b="1" dirty="0"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буду делать?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сделаю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и др.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Действие произойдёт </a:t>
                      </a:r>
                      <a:endParaRPr lang="ru-RU" sz="1600" b="1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момента речи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21127" y="3674"/>
            <a:ext cx="91228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Высоко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летят</a:t>
            </a: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 перелётные 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птицы, скоро они </a:t>
            </a:r>
            <a:r>
              <a:rPr lang="ru-RU" sz="2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вернутся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в родные края.</a:t>
            </a:r>
            <a:endParaRPr lang="ru-RU" sz="2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3113" y="514623"/>
            <a:ext cx="2952328" cy="50405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Часть речи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3113" y="1018679"/>
            <a:ext cx="2952328" cy="504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Начальная форма</a:t>
            </a:r>
            <a:endParaRPr lang="ru-RU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43113" y="1532077"/>
            <a:ext cx="2952328" cy="504000"/>
          </a:xfrm>
          <a:prstGeom prst="roundRect">
            <a:avLst/>
          </a:prstGeom>
          <a:solidFill>
            <a:srgbClr val="FFFF6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Возвратность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54890" y="2036077"/>
            <a:ext cx="2952328" cy="504000"/>
          </a:xfrm>
          <a:prstGeom prst="roundRect">
            <a:avLst/>
          </a:prstGeom>
          <a:solidFill>
            <a:srgbClr val="92D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Вид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54890" y="2540077"/>
            <a:ext cx="2952328" cy="504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Спряжение</a:t>
            </a:r>
            <a:r>
              <a:rPr lang="ru-RU" dirty="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54890" y="3043825"/>
            <a:ext cx="2952328" cy="5040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Время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210556" y="390730"/>
            <a:ext cx="57997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800100" algn="l"/>
              </a:tabLs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II. </a:t>
            </a:r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Укажи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б) Непостоянные 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морфологические признаки Г. : </a:t>
            </a:r>
            <a:endParaRPr lang="ru-RU" sz="2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0" y="3789040"/>
            <a:ext cx="6089296" cy="172354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Летят 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делают?)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лететь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несоверш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II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</a:t>
            </a:r>
            <a:r>
              <a:rPr lang="ru-RU" sz="2800" dirty="0" smtClean="0">
                <a:latin typeface="Times New Roman"/>
                <a:ea typeface="Times New Roman"/>
              </a:rPr>
              <a:t>в </a:t>
            </a:r>
            <a:r>
              <a:rPr lang="ru-RU" sz="2800" dirty="0">
                <a:latin typeface="Times New Roman"/>
                <a:ea typeface="Times New Roman"/>
              </a:rPr>
              <a:t>н. в</a:t>
            </a:r>
            <a:r>
              <a:rPr lang="ru-RU" sz="2800" dirty="0" smtClean="0">
                <a:latin typeface="Times New Roman"/>
                <a:ea typeface="Times New Roman"/>
              </a:rPr>
              <a:t>., 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74168" y="5077737"/>
            <a:ext cx="5669829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-114300"/>
            <a:r>
              <a:rPr lang="ru-RU" sz="2600" b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ся</a:t>
            </a:r>
            <a:r>
              <a:rPr lang="ru-RU" sz="26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600" b="1" dirty="0">
                <a:solidFill>
                  <a:prstClr val="black"/>
                </a:solidFill>
                <a:latin typeface="Times New Roman"/>
                <a:ea typeface="Times New Roman"/>
              </a:rPr>
              <a:t>–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(что с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делают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?) 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Неопр.ф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вернуться 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– глагол</a:t>
            </a:r>
          </a:p>
          <a:p>
            <a:pPr marL="342900" indent="-342900" algn="just">
              <a:buFont typeface="+mj-lt"/>
              <a:buAutoNum type="romanUcPeriod"/>
              <a:tabLst>
                <a:tab pos="800100" algn="l"/>
              </a:tabLst>
            </a:pPr>
            <a:r>
              <a:rPr lang="ru-RU" sz="2600" dirty="0" err="1">
                <a:solidFill>
                  <a:prstClr val="black"/>
                </a:solidFill>
                <a:latin typeface="Times New Roman"/>
                <a:ea typeface="Times New Roman"/>
              </a:rPr>
              <a:t>П.п</a:t>
            </a: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.: невозврат.,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соверш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 вид, </a:t>
            </a:r>
            <a:r>
              <a:rPr lang="en-US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I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спр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.;</a:t>
            </a:r>
          </a:p>
          <a:p>
            <a:pPr algn="just">
              <a:tabLst>
                <a:tab pos="800100" algn="l"/>
              </a:tabLst>
            </a:pPr>
            <a:r>
              <a:rPr lang="ru-RU" sz="2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Н.п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.: в </a:t>
            </a:r>
            <a:r>
              <a:rPr lang="ru-RU" sz="2600" dirty="0" err="1" smtClean="0">
                <a:solidFill>
                  <a:prstClr val="black"/>
                </a:solidFill>
                <a:latin typeface="Times New Roman"/>
                <a:ea typeface="Times New Roman"/>
              </a:rPr>
              <a:t>б.в</a:t>
            </a:r>
            <a:r>
              <a:rPr lang="ru-RU" sz="2600" dirty="0" smtClean="0">
                <a:solidFill>
                  <a:prstClr val="black"/>
                </a:solidFill>
                <a:latin typeface="Times New Roman"/>
                <a:ea typeface="Times New Roman"/>
              </a:rPr>
              <a:t>.,  </a:t>
            </a:r>
            <a:endParaRPr lang="ru-RU" sz="2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15" name="Управляющая кнопка: домой 14">
            <a:hlinkClick r:id="" action="ppaction://hlinkshowjump?jump=firstslide" highlightClick="1"/>
          </p:cNvPr>
          <p:cNvSpPr/>
          <p:nvPr/>
        </p:nvSpPr>
        <p:spPr>
          <a:xfrm>
            <a:off x="86170" y="6021288"/>
            <a:ext cx="792088" cy="720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58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>
        <p:cut/>
      </p:transition>
    </mc:Choice>
    <mc:Fallback xmlns="">
      <p:transition advClick="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5" grpId="0" animBg="1"/>
      <p:bldP spid="50" grpId="0"/>
      <p:bldP spid="51" grpId="0"/>
      <p:bldP spid="5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1127</Words>
  <Application>Microsoft Office PowerPoint</Application>
  <PresentationFormat>Экран (4:3)</PresentationFormat>
  <Paragraphs>212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Урок русского языка в 3 классе по УМК «Школа России»</vt:lpstr>
      <vt:lpstr>Морфологический разбор глагола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СеврюкНО</dc:creator>
  <cp:lastModifiedBy>Севрюк</cp:lastModifiedBy>
  <cp:revision>76</cp:revision>
  <dcterms:created xsi:type="dcterms:W3CDTF">2018-03-25T17:18:01Z</dcterms:created>
  <dcterms:modified xsi:type="dcterms:W3CDTF">2021-08-06T12:23:29Z</dcterms:modified>
</cp:coreProperties>
</file>