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6" r:id="rId2"/>
    <p:sldId id="277" r:id="rId3"/>
    <p:sldId id="343" r:id="rId4"/>
    <p:sldId id="347" r:id="rId5"/>
    <p:sldId id="348" r:id="rId6"/>
    <p:sldId id="349" r:id="rId7"/>
    <p:sldId id="350" r:id="rId8"/>
    <p:sldId id="346" r:id="rId9"/>
    <p:sldId id="358" r:id="rId10"/>
    <p:sldId id="341" r:id="rId11"/>
    <p:sldId id="353" r:id="rId12"/>
    <p:sldId id="315" r:id="rId13"/>
    <p:sldId id="355" r:id="rId14"/>
    <p:sldId id="357" r:id="rId15"/>
    <p:sldId id="352" r:id="rId16"/>
    <p:sldId id="362" r:id="rId17"/>
    <p:sldId id="264" r:id="rId18"/>
    <p:sldId id="360" r:id="rId19"/>
    <p:sldId id="303" r:id="rId20"/>
    <p:sldId id="302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65" r:id="rId31"/>
    <p:sldId id="342" r:id="rId32"/>
    <p:sldId id="367" r:id="rId33"/>
    <p:sldId id="363" r:id="rId34"/>
    <p:sldId id="364" r:id="rId35"/>
    <p:sldId id="368" r:id="rId36"/>
    <p:sldId id="300" r:id="rId37"/>
    <p:sldId id="301" r:id="rId38"/>
    <p:sldId id="275" r:id="rId39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4660"/>
  </p:normalViewPr>
  <p:slideViewPr>
    <p:cSldViewPr snapToGrid="0">
      <p:cViewPr>
        <p:scale>
          <a:sx n="80" d="100"/>
          <a:sy n="80" d="100"/>
        </p:scale>
        <p:origin x="-522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7440F3-5CBF-44E6-9CFE-BC8BFCCB49FE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0B007D-4F24-41A1-B34F-AB45E9682BB8}">
      <dgm:prSet phldrT="[Текст]" phldr="1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F6084C9-C2A7-4646-94C2-0B06CF147B4C}" type="parTrans" cxnId="{0984D2ED-B3C7-4D46-B9E3-8026C7C9A8B1}">
      <dgm:prSet/>
      <dgm:spPr/>
      <dgm:t>
        <a:bodyPr/>
        <a:lstStyle/>
        <a:p>
          <a:endParaRPr lang="ru-RU"/>
        </a:p>
      </dgm:t>
    </dgm:pt>
    <dgm:pt modelId="{96D42345-8098-495E-9FAB-B5F12D870668}" type="sibTrans" cxnId="{0984D2ED-B3C7-4D46-B9E3-8026C7C9A8B1}">
      <dgm:prSet/>
      <dgm:spPr/>
      <dgm:t>
        <a:bodyPr/>
        <a:lstStyle/>
        <a:p>
          <a:endParaRPr lang="ru-RU"/>
        </a:p>
      </dgm:t>
    </dgm:pt>
    <dgm:pt modelId="{EB4CC958-96E9-43E1-9E48-D62F35C5B8BC}">
      <dgm:prSet phldrT="[Текст]" phldr="1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E432C36-8446-4938-8EEB-60E0D1A95BDF}" type="parTrans" cxnId="{83202CCA-3CFC-4752-8479-4528CDBF32C4}">
      <dgm:prSet/>
      <dgm:spPr/>
      <dgm:t>
        <a:bodyPr/>
        <a:lstStyle/>
        <a:p>
          <a:endParaRPr lang="ru-RU"/>
        </a:p>
      </dgm:t>
    </dgm:pt>
    <dgm:pt modelId="{B9A1C1A1-E66A-4DB4-8C39-AD4DAF94A7D0}" type="sibTrans" cxnId="{83202CCA-3CFC-4752-8479-4528CDBF32C4}">
      <dgm:prSet/>
      <dgm:spPr/>
      <dgm:t>
        <a:bodyPr/>
        <a:lstStyle/>
        <a:p>
          <a:endParaRPr lang="ru-RU"/>
        </a:p>
      </dgm:t>
    </dgm:pt>
    <dgm:pt modelId="{AC65E1BE-D212-4B15-B2B2-6826F92DF621}">
      <dgm:prSet phldrT="[Текст]" phldr="1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B75831B-7E68-45D7-B37F-C0A89D78D4D1}" type="parTrans" cxnId="{253036AE-49B3-48C6-A90D-74B99B6F89C6}">
      <dgm:prSet/>
      <dgm:spPr/>
      <dgm:t>
        <a:bodyPr/>
        <a:lstStyle/>
        <a:p>
          <a:endParaRPr lang="ru-RU"/>
        </a:p>
      </dgm:t>
    </dgm:pt>
    <dgm:pt modelId="{2D944D63-B9B6-4893-9B29-5825CB5602BA}" type="sibTrans" cxnId="{253036AE-49B3-48C6-A90D-74B99B6F89C6}">
      <dgm:prSet/>
      <dgm:spPr/>
      <dgm:t>
        <a:bodyPr/>
        <a:lstStyle/>
        <a:p>
          <a:endParaRPr lang="ru-RU"/>
        </a:p>
      </dgm:t>
    </dgm:pt>
    <dgm:pt modelId="{4B051443-EAD3-4599-81EC-8C3875C7E9F8}">
      <dgm:prSet phldrT="[Текст]" phldr="1"/>
      <dgm:spPr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80B97F1-C90D-4366-8787-F899A9905377}" type="parTrans" cxnId="{186408AD-E79E-47F9-AA2B-274E63E9F68C}">
      <dgm:prSet/>
      <dgm:spPr/>
      <dgm:t>
        <a:bodyPr/>
        <a:lstStyle/>
        <a:p>
          <a:endParaRPr lang="ru-RU"/>
        </a:p>
      </dgm:t>
    </dgm:pt>
    <dgm:pt modelId="{100CB49B-45AF-40C5-8821-C1A0574DD7CB}" type="sibTrans" cxnId="{186408AD-E79E-47F9-AA2B-274E63E9F68C}">
      <dgm:prSet/>
      <dgm:spPr/>
      <dgm:t>
        <a:bodyPr/>
        <a:lstStyle/>
        <a:p>
          <a:endParaRPr lang="ru-RU"/>
        </a:p>
      </dgm:t>
    </dgm:pt>
    <dgm:pt modelId="{17545CF0-EF9C-4F1E-B524-81CDBB886DB2}">
      <dgm:prSet phldrT="[Текст]" phldr="1"/>
      <dgm:spPr>
        <a:blipFill rotWithShape="0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713759E-3F46-42F2-ACC0-B8525B433E53}" type="parTrans" cxnId="{BD367F15-09B2-4B66-B77E-9657BB0AC4F0}">
      <dgm:prSet/>
      <dgm:spPr/>
      <dgm:t>
        <a:bodyPr/>
        <a:lstStyle/>
        <a:p>
          <a:endParaRPr lang="ru-RU"/>
        </a:p>
      </dgm:t>
    </dgm:pt>
    <dgm:pt modelId="{972C723B-0A47-4E33-B5CF-A75968FAFC46}" type="sibTrans" cxnId="{BD367F15-09B2-4B66-B77E-9657BB0AC4F0}">
      <dgm:prSet/>
      <dgm:spPr/>
      <dgm:t>
        <a:bodyPr/>
        <a:lstStyle/>
        <a:p>
          <a:endParaRPr lang="ru-RU"/>
        </a:p>
      </dgm:t>
    </dgm:pt>
    <dgm:pt modelId="{7B8A2288-804B-43DF-AD7C-276F2CB3D4E1}" type="pres">
      <dgm:prSet presAssocID="{E57440F3-5CBF-44E6-9CFE-BC8BFCCB49F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31B47B7-1E07-44BA-9008-0A8EAB626C16}" type="pres">
      <dgm:prSet presAssocID="{E57440F3-5CBF-44E6-9CFE-BC8BFCCB49FE}" presName="matrix" presStyleCnt="0"/>
      <dgm:spPr/>
    </dgm:pt>
    <dgm:pt modelId="{122ABE01-4A76-4FAA-B3A6-51BE0368E90D}" type="pres">
      <dgm:prSet presAssocID="{E57440F3-5CBF-44E6-9CFE-BC8BFCCB49FE}" presName="tile1" presStyleLbl="node1" presStyleIdx="0" presStyleCnt="4" custLinFactNeighborY="-6338"/>
      <dgm:spPr/>
    </dgm:pt>
    <dgm:pt modelId="{B486D811-C64C-4EF2-9DB4-01E129E7E3BD}" type="pres">
      <dgm:prSet presAssocID="{E57440F3-5CBF-44E6-9CFE-BC8BFCCB49F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8D3BD77-94B5-4D31-AA2A-F45683FE9593}" type="pres">
      <dgm:prSet presAssocID="{E57440F3-5CBF-44E6-9CFE-BC8BFCCB49FE}" presName="tile2" presStyleLbl="node1" presStyleIdx="1" presStyleCnt="4"/>
      <dgm:spPr/>
    </dgm:pt>
    <dgm:pt modelId="{37731A1A-93C9-44CC-928B-781657BED6F8}" type="pres">
      <dgm:prSet presAssocID="{E57440F3-5CBF-44E6-9CFE-BC8BFCCB49F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B8E132C-9642-4D5E-9B85-EF2B02C278E9}" type="pres">
      <dgm:prSet presAssocID="{E57440F3-5CBF-44E6-9CFE-BC8BFCCB49FE}" presName="tile3" presStyleLbl="node1" presStyleIdx="2" presStyleCnt="4"/>
      <dgm:spPr/>
    </dgm:pt>
    <dgm:pt modelId="{FB07DBBF-E53F-4ACE-8F21-7DB8E8EA8087}" type="pres">
      <dgm:prSet presAssocID="{E57440F3-5CBF-44E6-9CFE-BC8BFCCB49F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24AE733-FD7B-436E-A453-48F7194FD50A}" type="pres">
      <dgm:prSet presAssocID="{E57440F3-5CBF-44E6-9CFE-BC8BFCCB49FE}" presName="tile4" presStyleLbl="node1" presStyleIdx="3" presStyleCnt="4"/>
      <dgm:spPr/>
    </dgm:pt>
    <dgm:pt modelId="{649931B3-9D1A-401B-B076-BCCC3D87283D}" type="pres">
      <dgm:prSet presAssocID="{E57440F3-5CBF-44E6-9CFE-BC8BFCCB49F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68113BA-2C45-4B3E-B19E-A4F9ACF5D0A9}" type="pres">
      <dgm:prSet presAssocID="{E57440F3-5CBF-44E6-9CFE-BC8BFCCB49FE}" presName="centerTile" presStyleLbl="fgShp" presStyleIdx="0" presStyleCnt="1" custScaleX="149296" custScaleY="183169">
        <dgm:presLayoutVars>
          <dgm:chMax val="0"/>
          <dgm:chPref val="0"/>
        </dgm:presLayoutVars>
      </dgm:prSet>
      <dgm:spPr/>
    </dgm:pt>
  </dgm:ptLst>
  <dgm:cxnLst>
    <dgm:cxn modelId="{47168D08-531F-4E4B-A344-67C6E25CFA57}" type="presOf" srcId="{4B051443-EAD3-4599-81EC-8C3875C7E9F8}" destId="{FB07DBBF-E53F-4ACE-8F21-7DB8E8EA8087}" srcOrd="1" destOrd="0" presId="urn:microsoft.com/office/officeart/2005/8/layout/matrix1"/>
    <dgm:cxn modelId="{8AFAA3A1-2E2B-4236-AA31-B108A1730024}" type="presOf" srcId="{AC65E1BE-D212-4B15-B2B2-6826F92DF621}" destId="{37731A1A-93C9-44CC-928B-781657BED6F8}" srcOrd="1" destOrd="0" presId="urn:microsoft.com/office/officeart/2005/8/layout/matrix1"/>
    <dgm:cxn modelId="{F24E64C5-0F31-4681-94C8-8467EBCF205E}" type="presOf" srcId="{17545CF0-EF9C-4F1E-B524-81CDBB886DB2}" destId="{649931B3-9D1A-401B-B076-BCCC3D87283D}" srcOrd="1" destOrd="0" presId="urn:microsoft.com/office/officeart/2005/8/layout/matrix1"/>
    <dgm:cxn modelId="{511FD681-540F-4352-A987-A8101F961A79}" type="presOf" srcId="{EB4CC958-96E9-43E1-9E48-D62F35C5B8BC}" destId="{B486D811-C64C-4EF2-9DB4-01E129E7E3BD}" srcOrd="1" destOrd="0" presId="urn:microsoft.com/office/officeart/2005/8/layout/matrix1"/>
    <dgm:cxn modelId="{83202CCA-3CFC-4752-8479-4528CDBF32C4}" srcId="{620B007D-4F24-41A1-B34F-AB45E9682BB8}" destId="{EB4CC958-96E9-43E1-9E48-D62F35C5B8BC}" srcOrd="0" destOrd="0" parTransId="{AE432C36-8446-4938-8EEB-60E0D1A95BDF}" sibTransId="{B9A1C1A1-E66A-4DB4-8C39-AD4DAF94A7D0}"/>
    <dgm:cxn modelId="{8B955715-A5D3-4776-966D-1949CABD0F4D}" type="presOf" srcId="{620B007D-4F24-41A1-B34F-AB45E9682BB8}" destId="{D68113BA-2C45-4B3E-B19E-A4F9ACF5D0A9}" srcOrd="0" destOrd="0" presId="urn:microsoft.com/office/officeart/2005/8/layout/matrix1"/>
    <dgm:cxn modelId="{F1C3EB0D-C54B-425D-8913-F14986DB06BD}" type="presOf" srcId="{AC65E1BE-D212-4B15-B2B2-6826F92DF621}" destId="{F8D3BD77-94B5-4D31-AA2A-F45683FE9593}" srcOrd="0" destOrd="0" presId="urn:microsoft.com/office/officeart/2005/8/layout/matrix1"/>
    <dgm:cxn modelId="{29B27C4D-A3FC-4ACA-93DB-71AFA6C1A967}" type="presOf" srcId="{17545CF0-EF9C-4F1E-B524-81CDBB886DB2}" destId="{E24AE733-FD7B-436E-A453-48F7194FD50A}" srcOrd="0" destOrd="0" presId="urn:microsoft.com/office/officeart/2005/8/layout/matrix1"/>
    <dgm:cxn modelId="{253036AE-49B3-48C6-A90D-74B99B6F89C6}" srcId="{620B007D-4F24-41A1-B34F-AB45E9682BB8}" destId="{AC65E1BE-D212-4B15-B2B2-6826F92DF621}" srcOrd="1" destOrd="0" parTransId="{0B75831B-7E68-45D7-B37F-C0A89D78D4D1}" sibTransId="{2D944D63-B9B6-4893-9B29-5825CB5602BA}"/>
    <dgm:cxn modelId="{5CFA3A95-5F43-43E8-9A1A-CDF18DAE8C07}" type="presOf" srcId="{4B051443-EAD3-4599-81EC-8C3875C7E9F8}" destId="{8B8E132C-9642-4D5E-9B85-EF2B02C278E9}" srcOrd="0" destOrd="0" presId="urn:microsoft.com/office/officeart/2005/8/layout/matrix1"/>
    <dgm:cxn modelId="{186408AD-E79E-47F9-AA2B-274E63E9F68C}" srcId="{620B007D-4F24-41A1-B34F-AB45E9682BB8}" destId="{4B051443-EAD3-4599-81EC-8C3875C7E9F8}" srcOrd="2" destOrd="0" parTransId="{C80B97F1-C90D-4366-8787-F899A9905377}" sibTransId="{100CB49B-45AF-40C5-8821-C1A0574DD7CB}"/>
    <dgm:cxn modelId="{0907A3B6-6924-445B-BC38-D8BED150E061}" type="presOf" srcId="{E57440F3-5CBF-44E6-9CFE-BC8BFCCB49FE}" destId="{7B8A2288-804B-43DF-AD7C-276F2CB3D4E1}" srcOrd="0" destOrd="0" presId="urn:microsoft.com/office/officeart/2005/8/layout/matrix1"/>
    <dgm:cxn modelId="{0FBD7E1E-5A80-4AF9-874A-F86EC1D78853}" type="presOf" srcId="{EB4CC958-96E9-43E1-9E48-D62F35C5B8BC}" destId="{122ABE01-4A76-4FAA-B3A6-51BE0368E90D}" srcOrd="0" destOrd="0" presId="urn:microsoft.com/office/officeart/2005/8/layout/matrix1"/>
    <dgm:cxn modelId="{BD367F15-09B2-4B66-B77E-9657BB0AC4F0}" srcId="{620B007D-4F24-41A1-B34F-AB45E9682BB8}" destId="{17545CF0-EF9C-4F1E-B524-81CDBB886DB2}" srcOrd="3" destOrd="0" parTransId="{7713759E-3F46-42F2-ACC0-B8525B433E53}" sibTransId="{972C723B-0A47-4E33-B5CF-A75968FAFC46}"/>
    <dgm:cxn modelId="{0984D2ED-B3C7-4D46-B9E3-8026C7C9A8B1}" srcId="{E57440F3-5CBF-44E6-9CFE-BC8BFCCB49FE}" destId="{620B007D-4F24-41A1-B34F-AB45E9682BB8}" srcOrd="0" destOrd="0" parTransId="{FF6084C9-C2A7-4646-94C2-0B06CF147B4C}" sibTransId="{96D42345-8098-495E-9FAB-B5F12D870668}"/>
    <dgm:cxn modelId="{E5E0EE2C-F717-4D01-81A7-DA3D062815D1}" type="presParOf" srcId="{7B8A2288-804B-43DF-AD7C-276F2CB3D4E1}" destId="{F31B47B7-1E07-44BA-9008-0A8EAB626C16}" srcOrd="0" destOrd="0" presId="urn:microsoft.com/office/officeart/2005/8/layout/matrix1"/>
    <dgm:cxn modelId="{7D7EE41D-1786-4C57-B58F-AB4381F97F1C}" type="presParOf" srcId="{F31B47B7-1E07-44BA-9008-0A8EAB626C16}" destId="{122ABE01-4A76-4FAA-B3A6-51BE0368E90D}" srcOrd="0" destOrd="0" presId="urn:microsoft.com/office/officeart/2005/8/layout/matrix1"/>
    <dgm:cxn modelId="{9D8A752A-35B9-4F83-9288-FB3E1A8668C9}" type="presParOf" srcId="{F31B47B7-1E07-44BA-9008-0A8EAB626C16}" destId="{B486D811-C64C-4EF2-9DB4-01E129E7E3BD}" srcOrd="1" destOrd="0" presId="urn:microsoft.com/office/officeart/2005/8/layout/matrix1"/>
    <dgm:cxn modelId="{565AE5C6-F8B5-4DB1-A5CC-AA2C8B1FDB5F}" type="presParOf" srcId="{F31B47B7-1E07-44BA-9008-0A8EAB626C16}" destId="{F8D3BD77-94B5-4D31-AA2A-F45683FE9593}" srcOrd="2" destOrd="0" presId="urn:microsoft.com/office/officeart/2005/8/layout/matrix1"/>
    <dgm:cxn modelId="{9BE478C4-B079-4D76-94B5-F2C21A1CA5D1}" type="presParOf" srcId="{F31B47B7-1E07-44BA-9008-0A8EAB626C16}" destId="{37731A1A-93C9-44CC-928B-781657BED6F8}" srcOrd="3" destOrd="0" presId="urn:microsoft.com/office/officeart/2005/8/layout/matrix1"/>
    <dgm:cxn modelId="{6C585142-8B75-4AC2-BC4B-6BF465C5FBB0}" type="presParOf" srcId="{F31B47B7-1E07-44BA-9008-0A8EAB626C16}" destId="{8B8E132C-9642-4D5E-9B85-EF2B02C278E9}" srcOrd="4" destOrd="0" presId="urn:microsoft.com/office/officeart/2005/8/layout/matrix1"/>
    <dgm:cxn modelId="{3DEC3C78-5159-46A3-988F-652915F59E8E}" type="presParOf" srcId="{F31B47B7-1E07-44BA-9008-0A8EAB626C16}" destId="{FB07DBBF-E53F-4ACE-8F21-7DB8E8EA8087}" srcOrd="5" destOrd="0" presId="urn:microsoft.com/office/officeart/2005/8/layout/matrix1"/>
    <dgm:cxn modelId="{4C679324-CEC5-40EA-8022-45DF9A836466}" type="presParOf" srcId="{F31B47B7-1E07-44BA-9008-0A8EAB626C16}" destId="{E24AE733-FD7B-436E-A453-48F7194FD50A}" srcOrd="6" destOrd="0" presId="urn:microsoft.com/office/officeart/2005/8/layout/matrix1"/>
    <dgm:cxn modelId="{3392BEEB-1845-4D6D-9489-DA21E2C17FBC}" type="presParOf" srcId="{F31B47B7-1E07-44BA-9008-0A8EAB626C16}" destId="{649931B3-9D1A-401B-B076-BCCC3D87283D}" srcOrd="7" destOrd="0" presId="urn:microsoft.com/office/officeart/2005/8/layout/matrix1"/>
    <dgm:cxn modelId="{20A08412-777F-4D95-BB4D-38D52A176C91}" type="presParOf" srcId="{7B8A2288-804B-43DF-AD7C-276F2CB3D4E1}" destId="{D68113BA-2C45-4B3E-B19E-A4F9ACF5D0A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ABE01-4A76-4FAA-B3A6-51BE0368E90D}">
      <dsp:nvSpPr>
        <dsp:cNvPr id="0" name=""/>
        <dsp:cNvSpPr/>
      </dsp:nvSpPr>
      <dsp:spPr>
        <a:xfrm rot="16200000">
          <a:off x="812889" y="-812889"/>
          <a:ext cx="2083337" cy="3709115"/>
        </a:xfrm>
        <a:prstGeom prst="round1Rect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384" tIns="405384" rIns="405384" bIns="405384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700" kern="1200" dirty="0"/>
        </a:p>
      </dsp:txBody>
      <dsp:txXfrm rot="5400000">
        <a:off x="0" y="0"/>
        <a:ext cx="3709115" cy="1562502"/>
      </dsp:txXfrm>
    </dsp:sp>
    <dsp:sp modelId="{F8D3BD77-94B5-4D31-AA2A-F45683FE9593}">
      <dsp:nvSpPr>
        <dsp:cNvPr id="0" name=""/>
        <dsp:cNvSpPr/>
      </dsp:nvSpPr>
      <dsp:spPr>
        <a:xfrm>
          <a:off x="3709115" y="0"/>
          <a:ext cx="3709115" cy="2083337"/>
        </a:xfrm>
        <a:prstGeom prst="round1Rect">
          <a:avLst/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384" tIns="405384" rIns="405384" bIns="405384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700" kern="1200" dirty="0"/>
        </a:p>
      </dsp:txBody>
      <dsp:txXfrm>
        <a:off x="3709115" y="0"/>
        <a:ext cx="3709115" cy="1562502"/>
      </dsp:txXfrm>
    </dsp:sp>
    <dsp:sp modelId="{8B8E132C-9642-4D5E-9B85-EF2B02C278E9}">
      <dsp:nvSpPr>
        <dsp:cNvPr id="0" name=""/>
        <dsp:cNvSpPr/>
      </dsp:nvSpPr>
      <dsp:spPr>
        <a:xfrm rot="10800000">
          <a:off x="0" y="2083337"/>
          <a:ext cx="3709115" cy="2083337"/>
        </a:xfrm>
        <a:prstGeom prst="round1Rect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384" tIns="405384" rIns="405384" bIns="405384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700" kern="1200" dirty="0"/>
        </a:p>
      </dsp:txBody>
      <dsp:txXfrm rot="10800000">
        <a:off x="0" y="2604171"/>
        <a:ext cx="3709115" cy="1562502"/>
      </dsp:txXfrm>
    </dsp:sp>
    <dsp:sp modelId="{E24AE733-FD7B-436E-A453-48F7194FD50A}">
      <dsp:nvSpPr>
        <dsp:cNvPr id="0" name=""/>
        <dsp:cNvSpPr/>
      </dsp:nvSpPr>
      <dsp:spPr>
        <a:xfrm rot="5400000">
          <a:off x="4522004" y="1270447"/>
          <a:ext cx="2083337" cy="3709115"/>
        </a:xfrm>
        <a:prstGeom prst="round1Rect">
          <a:avLst/>
        </a:prstGeom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384" tIns="405384" rIns="405384" bIns="405384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700" kern="1200" dirty="0"/>
        </a:p>
      </dsp:txBody>
      <dsp:txXfrm rot="-5400000">
        <a:off x="3709115" y="2604170"/>
        <a:ext cx="3709115" cy="1562502"/>
      </dsp:txXfrm>
    </dsp:sp>
    <dsp:sp modelId="{D68113BA-2C45-4B3E-B19E-A4F9ACF5D0A9}">
      <dsp:nvSpPr>
        <dsp:cNvPr id="0" name=""/>
        <dsp:cNvSpPr/>
      </dsp:nvSpPr>
      <dsp:spPr>
        <a:xfrm>
          <a:off x="2047847" y="1129330"/>
          <a:ext cx="3322536" cy="1908013"/>
        </a:xfrm>
        <a:prstGeom prst="roundRect">
          <a:avLst/>
        </a:prstGeom>
        <a:blipFill rotWithShape="0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/>
        </a:p>
      </dsp:txBody>
      <dsp:txXfrm>
        <a:off x="2140989" y="1222472"/>
        <a:ext cx="3136252" cy="1721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66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09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980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432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01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522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32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66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30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89097" y="1782102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8"/>
            <a:ext cx="6798734" cy="70081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1948055"/>
            <a:ext cx="6798736" cy="398707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7/29/2021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96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541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16659" y="1697041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61575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1862995"/>
            <a:ext cx="3337560" cy="407146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1862995"/>
            <a:ext cx="3337560" cy="407146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7/29/2021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159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55074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1818501"/>
            <a:ext cx="3337560" cy="467499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2462211"/>
            <a:ext cx="3337560" cy="3487676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1778408"/>
            <a:ext cx="3337560" cy="50759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2462211"/>
            <a:ext cx="3337560" cy="346675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16661" y="164228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662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6051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99731" y="1706084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273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113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492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862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7/29/2021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68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4.png"/><Relationship Id="rId4" Type="http://schemas.openxmlformats.org/officeDocument/2006/relationships/image" Target="../media/image51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21.xml"/><Relationship Id="rId7" Type="http://schemas.openxmlformats.org/officeDocument/2006/relationships/slide" Target="slide25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slide" Target="slide29.xml"/><Relationship Id="rId5" Type="http://schemas.openxmlformats.org/officeDocument/2006/relationships/slide" Target="slide23.xml"/><Relationship Id="rId10" Type="http://schemas.openxmlformats.org/officeDocument/2006/relationships/slide" Target="slide28.xml"/><Relationship Id="rId4" Type="http://schemas.openxmlformats.org/officeDocument/2006/relationships/slide" Target="slide22.xml"/><Relationship Id="rId9" Type="http://schemas.openxmlformats.org/officeDocument/2006/relationships/slide" Target="slide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C%D0%B5%D0%B6%D0%B4%D1%83%D0%BD%D0%B0%D1%80%D0%BE%D0%B4%D0%BD%D1%8B%D0%B9_%D0%B4%D0%B5%D0%BD%D1%8C_%D0%BF%D1%82%D0%B8%D1%86" TargetMode="External"/><Relationship Id="rId3" Type="http://schemas.openxmlformats.org/officeDocument/2006/relationships/hyperlink" Target="https://ru.wikipedia.org/wiki/%D0%9F%D1%80%D0%B0%D0%B7%D0%B4%D0%BD%D0%B8%D0%BA" TargetMode="External"/><Relationship Id="rId7" Type="http://schemas.openxmlformats.org/officeDocument/2006/relationships/hyperlink" Target="https://ru.wikipedia.org/wiki/%D0%A7%D0%B5%D0%BB%D0%BE%D0%B2%D0%B5%D0%BA_%D0%B8_%D0%B1%D0%B8%D0%BE%D1%81%D1%84%D0%B5%D1%80%D0%B0" TargetMode="External"/><Relationship Id="rId2" Type="http://schemas.openxmlformats.org/officeDocument/2006/relationships/hyperlink" Target="https://ru.wikipedia.org/wiki/%D0%AD%D0%BA%D0%BE%D0%BB%D0%BE%D0%B3%D0%B8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0%D0%BE%D1%81%D1%81%D0%B8%D0%B9%D1%81%D0%BA%D0%B0%D1%8F_%D0%A4%D0%B5%D0%B4%D0%B5%D1%80%D0%B0%D1%86%D0%B8%D1%8F" TargetMode="External"/><Relationship Id="rId5" Type="http://schemas.openxmlformats.org/officeDocument/2006/relationships/hyperlink" Target="https://ru.wikipedia.org/wiki/%D0%9F%D1%82%D0%B8%D1%86%D1%8B" TargetMode="External"/><Relationship Id="rId4" Type="http://schemas.openxmlformats.org/officeDocument/2006/relationships/hyperlink" Target="https://ru.wikipedia.org/wiki/1_%D0%B0%D0%BF%D1%80%D0%B5%D0%BB%D1%8F" TargetMode="Externa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Из жизни птиц</a:t>
            </a:r>
            <a:endParaRPr lang="ru-RU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916523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помощью необычной</a:t>
            </a:r>
          </a:p>
          <a:p>
            <a:r>
              <a:rPr lang="ru-RU" sz="24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«вычислительной машины»</a:t>
            </a:r>
            <a:r>
              <a:rPr lang="ru-RU" sz="2400" b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9025" y="6414253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14 марта 2017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67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771525" y="870578"/>
            <a:ext cx="914400" cy="3524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Начало</a:t>
            </a:r>
            <a:endParaRPr lang="ru-RU" sz="1350" dirty="0"/>
          </a:p>
        </p:txBody>
      </p:sp>
      <p:sp>
        <p:nvSpPr>
          <p:cNvPr id="3" name="Блок-схема: данные 2"/>
          <p:cNvSpPr/>
          <p:nvPr/>
        </p:nvSpPr>
        <p:spPr>
          <a:xfrm>
            <a:off x="2245043" y="889628"/>
            <a:ext cx="1381124" cy="314325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Ввод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1400" dirty="0" smtClean="0"/>
              <a:t>  </a:t>
            </a:r>
            <a:endParaRPr lang="ru-RU" sz="1400" dirty="0"/>
          </a:p>
        </p:txBody>
      </p:sp>
      <p:cxnSp>
        <p:nvCxnSpPr>
          <p:cNvPr id="5" name="Прямая со стрелкой 4"/>
          <p:cNvCxnSpPr>
            <a:stCxn id="2" idx="3"/>
            <a:endCxn id="3" idx="2"/>
          </p:cNvCxnSpPr>
          <p:nvPr/>
        </p:nvCxnSpPr>
        <p:spPr>
          <a:xfrm>
            <a:off x="1685925" y="1046791"/>
            <a:ext cx="6972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Блок-схема: процесс 6"/>
          <p:cNvSpPr/>
          <p:nvPr/>
        </p:nvSpPr>
        <p:spPr>
          <a:xfrm>
            <a:off x="4018121" y="681995"/>
            <a:ext cx="4259189" cy="7295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В- придать значение числа, для которого его сумма с ¾ этого же числа и с 60 равна 200</a:t>
            </a:r>
            <a:endParaRPr lang="ru-RU" sz="1400" dirty="0"/>
          </a:p>
        </p:txBody>
      </p:sp>
      <p:cxnSp>
        <p:nvCxnSpPr>
          <p:cNvPr id="9" name="Прямая со стрелкой 8"/>
          <p:cNvCxnSpPr>
            <a:stCxn id="3" idx="5"/>
            <a:endCxn id="7" idx="1"/>
          </p:cNvCxnSpPr>
          <p:nvPr/>
        </p:nvCxnSpPr>
        <p:spPr>
          <a:xfrm>
            <a:off x="3488055" y="1046791"/>
            <a:ext cx="530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Блок-схема: решение 9"/>
          <p:cNvSpPr/>
          <p:nvPr/>
        </p:nvSpPr>
        <p:spPr>
          <a:xfrm>
            <a:off x="2916595" y="2676526"/>
            <a:ext cx="2618403" cy="598811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В-кратно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А+1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1" name="Соединительная линия уступом 30"/>
          <p:cNvCxnSpPr>
            <a:stCxn id="10" idx="1"/>
          </p:cNvCxnSpPr>
          <p:nvPr/>
        </p:nvCxnSpPr>
        <p:spPr>
          <a:xfrm rot="10800000" flipH="1">
            <a:off x="2916595" y="1598548"/>
            <a:ext cx="3239412" cy="1377384"/>
          </a:xfrm>
          <a:prstGeom prst="bentConnector3">
            <a:avLst>
              <a:gd name="adj1" fmla="val -70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stCxn id="10" idx="3"/>
            <a:endCxn id="38" idx="0"/>
          </p:cNvCxnSpPr>
          <p:nvPr/>
        </p:nvCxnSpPr>
        <p:spPr>
          <a:xfrm>
            <a:off x="5534998" y="2975932"/>
            <a:ext cx="741818" cy="65532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Блок-схема: процесс 37"/>
              <p:cNvSpPr/>
              <p:nvPr/>
            </p:nvSpPr>
            <p:spPr>
              <a:xfrm>
                <a:off x="5438616" y="3631260"/>
                <a:ext cx="1676400" cy="523874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 smtClean="0"/>
                  <a:t>N:=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𝐁</m:t>
                        </m:r>
                      </m:num>
                      <m:den>
                        <m:r>
                          <a:rPr lang="en-US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𝐀</m:t>
                        </m:r>
                        <m:r>
                          <a:rPr lang="en-US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</m:t>
                        </m:r>
                        <m:r>
                          <a:rPr lang="en-US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+9</a:t>
                </a:r>
                <a:r>
                  <a:rPr lang="ru-RU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*А</a:t>
                </a:r>
                <a:endParaRPr lang="ru-RU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38" name="Блок-схема: процесс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616" y="3631260"/>
                <a:ext cx="1676400" cy="523874"/>
              </a:xfrm>
              <a:prstGeom prst="flowChartProcess">
                <a:avLst/>
              </a:prstGeom>
              <a:blipFill rotWithShape="1">
                <a:blip r:embed="rId2"/>
                <a:stretch>
                  <a:fillRect b="-89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Блок-схема: альтернативный процесс 45"/>
          <p:cNvSpPr/>
          <p:nvPr/>
        </p:nvSpPr>
        <p:spPr>
          <a:xfrm>
            <a:off x="5775624" y="5759139"/>
            <a:ext cx="1002385" cy="381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Конец</a:t>
            </a:r>
            <a:endParaRPr lang="ru-RU" sz="1350" dirty="0"/>
          </a:p>
        </p:txBody>
      </p:sp>
      <p:sp>
        <p:nvSpPr>
          <p:cNvPr id="47" name="Блок-схема: данные 46"/>
          <p:cNvSpPr/>
          <p:nvPr/>
        </p:nvSpPr>
        <p:spPr>
          <a:xfrm>
            <a:off x="5533352" y="4668481"/>
            <a:ext cx="1466850" cy="414337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Вывод 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ru-RU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736056" y="2583084"/>
            <a:ext cx="614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541644" y="2635154"/>
            <a:ext cx="614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</a:p>
        </p:txBody>
      </p:sp>
      <p:sp>
        <p:nvSpPr>
          <p:cNvPr id="54" name="Блок-схема: процесс 53"/>
          <p:cNvSpPr/>
          <p:nvPr/>
        </p:nvSpPr>
        <p:spPr>
          <a:xfrm>
            <a:off x="5534998" y="1785510"/>
            <a:ext cx="1225435" cy="48821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В:= В+1</a:t>
            </a:r>
            <a:endParaRPr lang="ru-RU" sz="1400" dirty="0"/>
          </a:p>
        </p:txBody>
      </p:sp>
      <p:cxnSp>
        <p:nvCxnSpPr>
          <p:cNvPr id="40" name="Прямая со стрелкой 39"/>
          <p:cNvCxnSpPr>
            <a:stCxn id="7" idx="2"/>
            <a:endCxn id="54" idx="0"/>
          </p:cNvCxnSpPr>
          <p:nvPr/>
        </p:nvCxnSpPr>
        <p:spPr>
          <a:xfrm>
            <a:off x="6147716" y="1411586"/>
            <a:ext cx="0" cy="3739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ная линия уступом 47"/>
          <p:cNvCxnSpPr>
            <a:stCxn id="54" idx="2"/>
            <a:endCxn id="10" idx="0"/>
          </p:cNvCxnSpPr>
          <p:nvPr/>
        </p:nvCxnSpPr>
        <p:spPr>
          <a:xfrm rot="5400000">
            <a:off x="4985359" y="1514168"/>
            <a:ext cx="402797" cy="192191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>
            <a:stCxn id="47" idx="4"/>
            <a:endCxn id="46" idx="0"/>
          </p:cNvCxnSpPr>
          <p:nvPr/>
        </p:nvCxnSpPr>
        <p:spPr>
          <a:xfrm>
            <a:off x="6266777" y="5082818"/>
            <a:ext cx="10040" cy="6763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>
            <a:stCxn id="38" idx="2"/>
            <a:endCxn id="47" idx="1"/>
          </p:cNvCxnSpPr>
          <p:nvPr/>
        </p:nvCxnSpPr>
        <p:spPr>
          <a:xfrm flipH="1">
            <a:off x="6266777" y="4155134"/>
            <a:ext cx="10039" cy="5133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7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522" y="617517"/>
            <a:ext cx="7619340" cy="974882"/>
          </a:xfrm>
        </p:spPr>
        <p:txBody>
          <a:bodyPr>
            <a:noAutofit/>
          </a:bodyPr>
          <a:lstStyle/>
          <a:p>
            <a:r>
              <a:rPr lang="ru-RU" sz="2800" b="1" dirty="0"/>
              <a:t>Трассировочная таблица </a:t>
            </a:r>
            <a:r>
              <a:rPr lang="ru-RU" sz="2800" b="1" dirty="0" smtClean="0"/>
              <a:t>«</a:t>
            </a:r>
            <a:r>
              <a:rPr lang="ru-RU" sz="2800" b="1" dirty="0"/>
              <a:t>Определите какой из птиц соответствует данный </a:t>
            </a:r>
            <a:r>
              <a:rPr lang="ru-RU" sz="2800" b="1" dirty="0" smtClean="0"/>
              <a:t>рисунок»</a:t>
            </a:r>
            <a:endParaRPr lang="ru-RU" sz="28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Объект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71020793"/>
                  </p:ext>
                </p:extLst>
              </p:nvPr>
            </p:nvGraphicFramePr>
            <p:xfrm>
              <a:off x="841169" y="1840519"/>
              <a:ext cx="7590312" cy="410796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809926"/>
                    <a:gridCol w="2631211"/>
                    <a:gridCol w="1388009"/>
                    <a:gridCol w="1761166"/>
                  </a:tblGrid>
                  <a:tr h="32143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Ввод А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Значение В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ru-RU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Условие 1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2462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1.Беркут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ru-RU" sz="16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В+3/4В+60=200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7В=140*4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В=80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В:=80+1=81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В:=81+1=82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1600" i="1" smtClean="0">
                                        <a:effectLst/>
                                        <a:latin typeface="Cambria Math"/>
                                        <a:cs typeface="Times New Roman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1600" b="0" i="1" smtClean="0">
                                        <a:effectLst/>
                                        <a:latin typeface="Cambria Math"/>
                                        <a:cs typeface="Times New Roman"/>
                                      </a:rPr>
                                      <m:t>82</m:t>
                                    </m:r>
                                  </m:num>
                                  <m:den>
                                    <m:r>
                                      <a:rPr lang="ru-RU" sz="1600" b="0" i="1" smtClean="0">
                                        <a:effectLst/>
                                        <a:latin typeface="Cambria Math"/>
                                        <a:cs typeface="Times New Roman"/>
                                      </a:rPr>
                                      <m:t>1+1</m:t>
                                    </m:r>
                                  </m:den>
                                </m:f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+9∗1=41+9=50</m:t>
                                </m:r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81-кратно 1+1, нет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82-кратно</a:t>
                          </a:r>
                          <a:r>
                            <a:rPr lang="ru-RU" sz="1600" baseline="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 2, да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05177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2.Стерх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См.строку 1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В:=80+1=81</a:t>
                          </a:r>
                          <a:endParaRPr lang="ru-RU" sz="18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1600" i="1" smtClean="0">
                                        <a:effectLst/>
                                        <a:latin typeface="Cambria Math"/>
                                        <a:cs typeface="Times New Roman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1600" b="0" i="1" smtClean="0">
                                        <a:effectLst/>
                                        <a:latin typeface="Cambria Math"/>
                                        <a:cs typeface="Times New Roman"/>
                                      </a:rPr>
                                      <m:t>8</m:t>
                                    </m:r>
                                    <m:r>
                                      <a:rPr lang="ru-RU" sz="1600" b="0" i="1" smtClean="0">
                                        <a:effectLst/>
                                        <a:latin typeface="Cambria Math"/>
                                        <a:cs typeface="Times New Roman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ru-RU" sz="1600" b="0" i="1" smtClean="0">
                                        <a:effectLst/>
                                        <a:latin typeface="Cambria Math"/>
                                        <a:cs typeface="Times New Roman"/>
                                      </a:rPr>
                                      <m:t>2</m:t>
                                    </m:r>
                                    <m:r>
                                      <a:rPr lang="ru-RU" sz="1600" b="0" i="1" smtClean="0">
                                        <a:effectLst/>
                                        <a:latin typeface="Cambria Math"/>
                                        <a:cs typeface="Times New Roman"/>
                                      </a:rPr>
                                      <m:t>+1</m:t>
                                    </m:r>
                                  </m:den>
                                </m:f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+9∗</m:t>
                                </m:r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2</m:t>
                                </m:r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=</m:t>
                                </m:r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27</m:t>
                                </m:r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+</m:t>
                                </m:r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18</m:t>
                                </m:r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=</m:t>
                                </m:r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4</m:t>
                                </m:r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ru-RU" sz="18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81-кратно 2+1, да</a:t>
                          </a:r>
                          <a:endParaRPr lang="ru-RU" sz="18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2857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3.Дрофич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См.строку 1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В:=80+1=81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В:=81+1=82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В:=82+1=83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В:=83+1=84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1600" i="1" smtClean="0">
                                        <a:effectLst/>
                                        <a:latin typeface="Cambria Math"/>
                                        <a:cs typeface="Times New Roman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1600" b="0" i="1" smtClean="0">
                                        <a:effectLst/>
                                        <a:latin typeface="Cambria Math"/>
                                        <a:cs typeface="Times New Roman"/>
                                      </a:rPr>
                                      <m:t>8</m:t>
                                    </m:r>
                                    <m:r>
                                      <a:rPr lang="ru-RU" sz="1600" b="0" i="1" smtClean="0">
                                        <a:effectLst/>
                                        <a:latin typeface="Cambria Math"/>
                                        <a:cs typeface="Times New Roman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ru-RU" sz="1600" b="0" i="1" smtClean="0">
                                        <a:effectLst/>
                                        <a:latin typeface="Cambria Math"/>
                                        <a:cs typeface="Times New Roman"/>
                                      </a:rPr>
                                      <m:t>3</m:t>
                                    </m:r>
                                    <m:r>
                                      <a:rPr lang="ru-RU" sz="1600" b="0" i="1" smtClean="0">
                                        <a:effectLst/>
                                        <a:latin typeface="Cambria Math"/>
                                        <a:cs typeface="Times New Roman"/>
                                      </a:rPr>
                                      <m:t>+1</m:t>
                                    </m:r>
                                  </m:den>
                                </m:f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+9∗</m:t>
                                </m:r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3</m:t>
                                </m:r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=2</m:t>
                                </m:r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1</m:t>
                                </m:r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+</m:t>
                                </m:r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27</m:t>
                                </m:r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=4</m:t>
                                </m:r>
                                <m:r>
                                  <a:rPr lang="ru-RU" sz="1600" b="0" i="1" smtClean="0">
                                    <a:effectLst/>
                                    <a:latin typeface="Cambria Math"/>
                                    <a:cs typeface="Times New Roman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81-кратно 3+1,нет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82-кратно 4,нет</a:t>
                          </a:r>
                        </a:p>
                        <a:p>
                          <a:pPr marL="0" marR="0" indent="0" algn="ctr" defTabSz="4572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83-кратно 4,нет</a:t>
                          </a:r>
                        </a:p>
                        <a:p>
                          <a:pPr marL="0" marR="0" indent="0" algn="ctr" defTabSz="4572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84-кратно 4,да</a:t>
                          </a: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5" name="Объект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71020793"/>
                  </p:ext>
                </p:extLst>
              </p:nvPr>
            </p:nvGraphicFramePr>
            <p:xfrm>
              <a:off x="841169" y="1840519"/>
              <a:ext cx="7590312" cy="410796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809926"/>
                    <a:gridCol w="2631211"/>
                    <a:gridCol w="1388009"/>
                    <a:gridCol w="1761166"/>
                  </a:tblGrid>
                  <a:tr h="32143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Ввод А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Значение В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ru-RU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Условие 1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28701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1.Беркут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ru-RU" sz="16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В+3/4В+60=200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7В=140*4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В=80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В:=80+1=81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В:=81+1=82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319737" t="-31280" r="-127193" b="-2056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81-кратно 1+1, нет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82-кратно</a:t>
                          </a:r>
                          <a:r>
                            <a:rPr lang="ru-RU" sz="1600" baseline="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 2, да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05177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2.Стерх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См.строку 1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В:=80+1=81</a:t>
                          </a:r>
                          <a:endParaRPr lang="ru-RU" sz="18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319737" t="-161047" r="-127193" b="-15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81-кратно 2+1, да</a:t>
                          </a:r>
                          <a:endParaRPr lang="ru-RU" sz="18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4477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3.Дрофич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См.строку 1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В:=80+1=81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В:=81+1=82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В:=82+1=83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В:=83+1=84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319737" t="-188655" r="-127193" b="-100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81-кратно 3+1,нет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82-кратно 4,нет</a:t>
                          </a:r>
                        </a:p>
                        <a:p>
                          <a:pPr marL="0" marR="0" indent="0" algn="ctr" defTabSz="4572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83-кратно 4,нет</a:t>
                          </a:r>
                        </a:p>
                        <a:p>
                          <a:pPr marL="0" marR="0" indent="0" algn="ctr" defTabSz="4572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</a:rPr>
                            <a:t>84-кратно 4,да</a:t>
                          </a: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4017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Из жизни птиц. Все «самые»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7321" y="1982504"/>
            <a:ext cx="2149659" cy="248472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1. Ремез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2. Грач</a:t>
            </a:r>
          </a:p>
          <a:p>
            <a:pPr marL="0" indent="0">
              <a:buNone/>
            </a:pPr>
            <a:r>
              <a:rPr lang="ru-RU" dirty="0" smtClean="0"/>
              <a:t>4. Ласточка городская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5. Зяблик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432" y="1837869"/>
            <a:ext cx="1356688" cy="1346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080" y="4733473"/>
            <a:ext cx="1645749" cy="147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336" y="1939486"/>
            <a:ext cx="1555949" cy="1307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329" y="3285819"/>
            <a:ext cx="1601884" cy="1463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300" y="3246609"/>
            <a:ext cx="1729969" cy="1522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357" y="4892384"/>
            <a:ext cx="1711526" cy="128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788" y="1896849"/>
            <a:ext cx="1957650" cy="1287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70" y="4749792"/>
            <a:ext cx="1851644" cy="1389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269092" y="2009451"/>
            <a:ext cx="58734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14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22042" y="1958470"/>
            <a:ext cx="58734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13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17805" y="3633288"/>
            <a:ext cx="38215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7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74414" y="5077936"/>
            <a:ext cx="38215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4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17360" y="658539"/>
            <a:ext cx="6773817" cy="10772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Определите птицу и её гнездо по названию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07739" y="3628891"/>
            <a:ext cx="58734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16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97342" y="5077937"/>
            <a:ext cx="58734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15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58521" y="2117174"/>
            <a:ext cx="54886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11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22042" y="5224695"/>
            <a:ext cx="38215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8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70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704850" y="847725"/>
            <a:ext cx="914400" cy="3524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Начало</a:t>
            </a:r>
          </a:p>
        </p:txBody>
      </p:sp>
      <p:sp>
        <p:nvSpPr>
          <p:cNvPr id="3" name="Блок-схема: данные 2"/>
          <p:cNvSpPr/>
          <p:nvPr/>
        </p:nvSpPr>
        <p:spPr>
          <a:xfrm>
            <a:off x="2276475" y="866774"/>
            <a:ext cx="1333500" cy="314325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Ввод </a:t>
            </a:r>
            <a:r>
              <a:rPr lang="ru-RU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1350" dirty="0" smtClean="0"/>
              <a:t>  </a:t>
            </a:r>
            <a:endParaRPr lang="ru-RU" sz="1350" dirty="0"/>
          </a:p>
        </p:txBody>
      </p:sp>
      <p:cxnSp>
        <p:nvCxnSpPr>
          <p:cNvPr id="5" name="Прямая со стрелкой 4"/>
          <p:cNvCxnSpPr>
            <a:stCxn id="2" idx="3"/>
            <a:endCxn id="3" idx="2"/>
          </p:cNvCxnSpPr>
          <p:nvPr/>
        </p:nvCxnSpPr>
        <p:spPr>
          <a:xfrm flipV="1">
            <a:off x="1619250" y="1023937"/>
            <a:ext cx="79057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Блок-схема: решение 9"/>
          <p:cNvSpPr/>
          <p:nvPr/>
        </p:nvSpPr>
        <p:spPr>
          <a:xfrm>
            <a:off x="2784961" y="1311620"/>
            <a:ext cx="3549540" cy="74294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- </a:t>
            </a:r>
            <a:r>
              <a:rPr lang="en-US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простое число</a:t>
            </a:r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2584983" y="2792263"/>
            <a:ext cx="2850629" cy="107156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</a:rPr>
              <a:t>В</a:t>
            </a:r>
            <a:r>
              <a:rPr lang="ru-RU" sz="1500" dirty="0" smtClean="0">
                <a:solidFill>
                  <a:schemeClr val="bg1"/>
                </a:solidFill>
              </a:rPr>
              <a:t> – приадть значение количества минут, на которые отстанут часы за сутки, если за 1 час они отстают на 2,5 с.</a:t>
            </a:r>
            <a:endParaRPr lang="ru-RU" sz="1350" dirty="0"/>
          </a:p>
        </p:txBody>
      </p:sp>
      <p:sp>
        <p:nvSpPr>
          <p:cNvPr id="29" name="Блок-схема: процесс 28"/>
          <p:cNvSpPr/>
          <p:nvPr/>
        </p:nvSpPr>
        <p:spPr>
          <a:xfrm>
            <a:off x="6281356" y="3549762"/>
            <a:ext cx="1500426" cy="6281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 :=</a:t>
            </a:r>
            <a:r>
              <a:rPr lang="ru-RU" sz="1350" dirty="0"/>
              <a:t> </a:t>
            </a:r>
            <a:r>
              <a:rPr lang="en-US" sz="1350" dirty="0"/>
              <a:t> </a:t>
            </a:r>
            <a:r>
              <a:rPr lang="ru-RU" sz="1350" dirty="0" smtClean="0"/>
              <a:t>В+</a:t>
            </a:r>
            <a:r>
              <a:rPr lang="ru-RU" sz="13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1350" dirty="0" smtClean="0"/>
              <a:t>,4</a:t>
            </a:r>
            <a:endParaRPr lang="ru-RU" sz="1350" dirty="0">
              <a:solidFill>
                <a:srgbClr val="FF0000"/>
              </a:solidFill>
            </a:endParaRPr>
          </a:p>
        </p:txBody>
      </p:sp>
      <p:cxnSp>
        <p:nvCxnSpPr>
          <p:cNvPr id="31" name="Соединительная линия уступом 30"/>
          <p:cNvCxnSpPr>
            <a:stCxn id="10" idx="1"/>
            <a:endCxn id="76" idx="0"/>
          </p:cNvCxnSpPr>
          <p:nvPr/>
        </p:nvCxnSpPr>
        <p:spPr>
          <a:xfrm rot="10800000" flipV="1">
            <a:off x="2584981" y="1683094"/>
            <a:ext cx="199980" cy="26953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stCxn id="10" idx="3"/>
            <a:endCxn id="106" idx="0"/>
          </p:cNvCxnSpPr>
          <p:nvPr/>
        </p:nvCxnSpPr>
        <p:spPr>
          <a:xfrm>
            <a:off x="6334501" y="1683095"/>
            <a:ext cx="697068" cy="41825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Блок-схема: альтернативный процесс 45"/>
          <p:cNvSpPr/>
          <p:nvPr/>
        </p:nvSpPr>
        <p:spPr>
          <a:xfrm>
            <a:off x="6892028" y="5690759"/>
            <a:ext cx="1485900" cy="381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Конец</a:t>
            </a:r>
          </a:p>
        </p:txBody>
      </p:sp>
      <p:sp>
        <p:nvSpPr>
          <p:cNvPr id="47" name="Блок-схема: данные 46"/>
          <p:cNvSpPr/>
          <p:nvPr/>
        </p:nvSpPr>
        <p:spPr>
          <a:xfrm>
            <a:off x="4759671" y="5690759"/>
            <a:ext cx="1851557" cy="414337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Вывод </a:t>
            </a:r>
            <a:r>
              <a:rPr lang="en-US" sz="13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ru-RU" sz="13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</a:t>
            </a:r>
            <a:endParaRPr lang="ru-RU" sz="13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477779" y="1311620"/>
            <a:ext cx="614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724388" y="1437721"/>
            <a:ext cx="614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</a:p>
        </p:txBody>
      </p:sp>
      <p:cxnSp>
        <p:nvCxnSpPr>
          <p:cNvPr id="15" name="Соединительная линия уступом 14"/>
          <p:cNvCxnSpPr>
            <a:stCxn id="3" idx="5"/>
            <a:endCxn id="10" idx="0"/>
          </p:cNvCxnSpPr>
          <p:nvPr/>
        </p:nvCxnSpPr>
        <p:spPr>
          <a:xfrm>
            <a:off x="3476625" y="1023937"/>
            <a:ext cx="1083106" cy="28768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338327" y="4177886"/>
            <a:ext cx="1343939" cy="656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</a:t>
            </a:r>
            <a:r>
              <a:rPr lang="en-US" sz="1350" dirty="0" smtClean="0"/>
              <a:t>:=</a:t>
            </a:r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15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В+1</a:t>
            </a:r>
            <a:endParaRPr lang="ru-RU" sz="13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>
            <a:stCxn id="28" idx="2"/>
            <a:endCxn id="21" idx="0"/>
          </p:cNvCxnSpPr>
          <p:nvPr/>
        </p:nvCxnSpPr>
        <p:spPr>
          <a:xfrm flipH="1">
            <a:off x="4010297" y="3863824"/>
            <a:ext cx="1" cy="314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>
            <a:stCxn id="21" idx="2"/>
            <a:endCxn id="126" idx="0"/>
          </p:cNvCxnSpPr>
          <p:nvPr/>
        </p:nvCxnSpPr>
        <p:spPr>
          <a:xfrm rot="5400000">
            <a:off x="3928866" y="4907759"/>
            <a:ext cx="154824" cy="80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Блок-схема: решение 75"/>
          <p:cNvSpPr/>
          <p:nvPr/>
        </p:nvSpPr>
        <p:spPr>
          <a:xfrm>
            <a:off x="938962" y="1952628"/>
            <a:ext cx="3292038" cy="72567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-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составное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83" name="Соединительная линия уступом 82"/>
          <p:cNvCxnSpPr>
            <a:stCxn id="76" idx="1"/>
          </p:cNvCxnSpPr>
          <p:nvPr/>
        </p:nvCxnSpPr>
        <p:spPr>
          <a:xfrm rot="10800000" flipV="1">
            <a:off x="725800" y="2315468"/>
            <a:ext cx="213162" cy="44822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Соединительная линия уступом 84"/>
          <p:cNvCxnSpPr>
            <a:stCxn id="76" idx="3"/>
          </p:cNvCxnSpPr>
          <p:nvPr/>
        </p:nvCxnSpPr>
        <p:spPr>
          <a:xfrm>
            <a:off x="4231000" y="2315468"/>
            <a:ext cx="247650" cy="44822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Блок-схема: процесс 99"/>
              <p:cNvSpPr/>
              <p:nvPr/>
            </p:nvSpPr>
            <p:spPr>
              <a:xfrm>
                <a:off x="633781" y="2792263"/>
                <a:ext cx="1500426" cy="628124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 smtClean="0"/>
                  <a:t>N </a:t>
                </a:r>
                <a:r>
                  <a:rPr lang="en-US" sz="135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35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en-US" sz="135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e>
                      <m:sup>
                        <m:sSup>
                          <m:sSupPr>
                            <m:ctrlPr>
                              <a:rPr lang="en-US" sz="135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135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𝟐</m:t>
                            </m:r>
                          </m:e>
                          <m:sup>
                            <m:r>
                              <a:rPr lang="en-US" sz="135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sup>
                    </m:sSup>
                    <m:r>
                      <a:rPr lang="ru-RU" sz="135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−</m:t>
                    </m:r>
                    <m:r>
                      <a:rPr lang="ru-RU" sz="135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𝟏</m:t>
                    </m:r>
                  </m:oMath>
                </a14:m>
                <a:endParaRPr lang="ru-RU" sz="135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100" name="Блок-схема: процесс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81" y="2792263"/>
                <a:ext cx="1500426" cy="628124"/>
              </a:xfrm>
              <a:prstGeom prst="flowChartProcess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Блок-схема: процесс 105"/>
          <p:cNvSpPr/>
          <p:nvPr/>
        </p:nvSpPr>
        <p:spPr>
          <a:xfrm>
            <a:off x="5606254" y="2101348"/>
            <a:ext cx="2850629" cy="115391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</a:rPr>
              <a:t>В</a:t>
            </a:r>
            <a:r>
              <a:rPr lang="ru-RU" sz="1500" dirty="0" smtClean="0">
                <a:solidFill>
                  <a:schemeClr val="bg1"/>
                </a:solidFill>
              </a:rPr>
              <a:t> – приадть значение суммы двух чисел, если известно, что их разность равна 0,8, а при увеличении большего из них в 2 раза разность будет равна 5,5</a:t>
            </a:r>
            <a:endParaRPr lang="ru-RU" sz="1350" dirty="0"/>
          </a:p>
        </p:txBody>
      </p:sp>
      <p:sp>
        <p:nvSpPr>
          <p:cNvPr id="109" name="TextBox 108"/>
          <p:cNvSpPr txBox="1"/>
          <p:nvPr/>
        </p:nvSpPr>
        <p:spPr>
          <a:xfrm>
            <a:off x="725800" y="1892986"/>
            <a:ext cx="614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864287" y="2024601"/>
            <a:ext cx="614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</a:p>
        </p:txBody>
      </p:sp>
      <p:cxnSp>
        <p:nvCxnSpPr>
          <p:cNvPr id="117" name="Соединительная линия уступом 116"/>
          <p:cNvCxnSpPr>
            <a:stCxn id="100" idx="2"/>
            <a:endCxn id="126" idx="1"/>
          </p:cNvCxnSpPr>
          <p:nvPr/>
        </p:nvCxnSpPr>
        <p:spPr>
          <a:xfrm rot="16200000" flipH="1">
            <a:off x="1411691" y="3392690"/>
            <a:ext cx="1882865" cy="193825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Соединительная линия уступом 122"/>
          <p:cNvCxnSpPr>
            <a:stCxn id="106" idx="2"/>
            <a:endCxn id="29" idx="0"/>
          </p:cNvCxnSpPr>
          <p:nvPr/>
        </p:nvCxnSpPr>
        <p:spPr>
          <a:xfrm rot="5400000">
            <a:off x="6884321" y="3402514"/>
            <a:ext cx="294496" cy="127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Блок-схема: процесс 125"/>
          <p:cNvSpPr/>
          <p:nvPr/>
        </p:nvSpPr>
        <p:spPr>
          <a:xfrm>
            <a:off x="3322252" y="4989190"/>
            <a:ext cx="1360014" cy="6281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 smtClean="0"/>
              <a:t>М</a:t>
            </a:r>
            <a:r>
              <a:rPr lang="en-US" sz="1350" dirty="0" smtClean="0"/>
              <a:t> :=</a:t>
            </a:r>
            <a:r>
              <a:rPr lang="en-US" sz="1350" dirty="0" smtClean="0"/>
              <a:t>N- </a:t>
            </a:r>
            <a:r>
              <a:rPr lang="en-US" sz="13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2*A</a:t>
            </a:r>
            <a:endParaRPr lang="ru-RU" sz="13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9" name="Соединительная линия уступом 138"/>
          <p:cNvCxnSpPr>
            <a:stCxn id="29" idx="2"/>
            <a:endCxn id="126" idx="3"/>
          </p:cNvCxnSpPr>
          <p:nvPr/>
        </p:nvCxnSpPr>
        <p:spPr>
          <a:xfrm rot="5400000">
            <a:off x="5294235" y="3565918"/>
            <a:ext cx="1125366" cy="234930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Соединительная линия уступом 164"/>
          <p:cNvCxnSpPr>
            <a:stCxn id="126" idx="2"/>
            <a:endCxn id="47" idx="2"/>
          </p:cNvCxnSpPr>
          <p:nvPr/>
        </p:nvCxnSpPr>
        <p:spPr>
          <a:xfrm rot="16200000" flipH="1">
            <a:off x="4333236" y="5286337"/>
            <a:ext cx="280614" cy="94256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 стрелкой 168"/>
          <p:cNvCxnSpPr>
            <a:stCxn id="47" idx="5"/>
            <a:endCxn id="46" idx="1"/>
          </p:cNvCxnSpPr>
          <p:nvPr/>
        </p:nvCxnSpPr>
        <p:spPr>
          <a:xfrm flipV="1">
            <a:off x="6426072" y="5881259"/>
            <a:ext cx="465956" cy="166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00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Трассировочная таблица «Определить птицу и её гнездо по названию» </a:t>
            </a:r>
            <a:endParaRPr lang="ru-RU" sz="28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Объект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28666406"/>
                  </p:ext>
                </p:extLst>
              </p:nvPr>
            </p:nvGraphicFramePr>
            <p:xfrm>
              <a:off x="771896" y="1901875"/>
              <a:ext cx="7635834" cy="429686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43785"/>
                    <a:gridCol w="1808174"/>
                    <a:gridCol w="953843"/>
                    <a:gridCol w="1187140"/>
                    <a:gridCol w="1210277"/>
                    <a:gridCol w="1232615"/>
                  </a:tblGrid>
                  <a:tr h="2786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Ввод А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Значение В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N</a:t>
                          </a:r>
                          <a:r>
                            <a:rPr lang="ru-RU" sz="1400" dirty="0">
                              <a:effectLst/>
                            </a:rPr>
                            <a:t>=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M</a:t>
                          </a:r>
                          <a:r>
                            <a:rPr lang="ru-RU" sz="1400" dirty="0">
                              <a:effectLst/>
                            </a:rPr>
                            <a:t>=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Условие 1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Условие 2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786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1.Ремез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 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2*2*2-1=15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15-2*1=13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1-простое, нет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1-составное - нет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18899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 smtClean="0">
                              <a:effectLst/>
                            </a:rPr>
                            <a:t>2.Грач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Надо решить систему уравнений: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ru-RU" sz="1400">
                                        <a:effectLst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ru-RU" sz="1400">
                                            <a:effectLst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ru-RU" sz="1400">
                                            <a:effectLst/>
                                          </a:rPr>
                                          <m:t>х1−х2=0,8,</m:t>
                                        </m:r>
                                      </m:e>
                                      <m:e>
                                        <m:r>
                                          <a:rPr lang="ru-RU" sz="1400">
                                            <a:effectLst/>
                                          </a:rPr>
                                          <m:t>2х1−х2=5,5.</m:t>
                                        </m:r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ru-RU" sz="14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Откуда: х1=4,7 и х2=3,9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Тогда В=4,7+3,9=8,6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8,6+2,4=11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11-2*2=7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2-простое, да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 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111448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4.Ласточка городская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Часы отстанут за сутки: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24*2,5с=60с=1 мин.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В=1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1400">
                                        <a:effectLst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400">
                                        <a:effectLst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ru-RU" sz="1400">
                                        <a:effectLst/>
                                      </a:rPr>
                                      <m:t>1+1</m:t>
                                    </m:r>
                                  </m:sup>
                                </m:sSup>
                                <m:r>
                                  <a:rPr lang="ru-RU" sz="1400">
                                    <a:effectLst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ru-RU" sz="1400">
                                        <a:effectLst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400">
                                        <a:effectLst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ru-RU" sz="1400">
                                        <a:effectLst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1400">
                                    <a:effectLst/>
                                  </a:rPr>
                                  <m:t>=16</m:t>
                                </m:r>
                              </m:oMath>
                            </m:oMathPara>
                          </a14:m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16-2*4=8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4-простое, нет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4-составное, да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55724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5.Зяблик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См.строку 2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В=8,6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8,6+5,4=14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14-2*5=4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5-простое, да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 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Объект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28666406"/>
                  </p:ext>
                </p:extLst>
              </p:nvPr>
            </p:nvGraphicFramePr>
            <p:xfrm>
              <a:off x="771896" y="1901875"/>
              <a:ext cx="7635834" cy="429686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43785"/>
                    <a:gridCol w="1808174"/>
                    <a:gridCol w="953843"/>
                    <a:gridCol w="1187140"/>
                    <a:gridCol w="1210277"/>
                    <a:gridCol w="1232615"/>
                  </a:tblGrid>
                  <a:tr h="2786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Ввод А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Значение В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N</a:t>
                          </a:r>
                          <a:r>
                            <a:rPr lang="ru-RU" sz="1400" dirty="0">
                              <a:effectLst/>
                            </a:rPr>
                            <a:t>=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M</a:t>
                          </a:r>
                          <a:r>
                            <a:rPr lang="ru-RU" sz="1400" dirty="0">
                              <a:effectLst/>
                            </a:rPr>
                            <a:t>=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Условие 1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Условие 2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4565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1.Ремез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 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2*2*2-1=15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15-2*1=13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1-простое, нет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1-составное - нет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18899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 smtClean="0">
                              <a:effectLst/>
                            </a:rPr>
                            <a:t>2.Грач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69257" t="-41613" r="-254392" b="-88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8,6+2,4=11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11-2*2=7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2-простое, да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 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111448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4.Ласточка городская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Часы отстанут за сутки: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24*2,5с=60с=1 мин.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В=1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319108" t="-239891" r="-379618" b="-49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16-2*4=8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4-простое, нет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4-составное, да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55724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5.Зяблик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См.строку 2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В=8,6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8,6+5,4=14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14-2*5=4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5-простое, да</a:t>
                          </a:r>
                          <a:endParaRPr lang="ru-RU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 </a:t>
                          </a:r>
                          <a:endParaRPr lang="ru-RU" sz="1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5580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Из жизни птиц. Все «самые»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7321" y="1982504"/>
            <a:ext cx="2432759" cy="203530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1. Ремез</a:t>
            </a:r>
            <a:r>
              <a:rPr lang="en-US" dirty="0" smtClean="0"/>
              <a:t> – 15 - 13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2. Грач</a:t>
            </a:r>
            <a:r>
              <a:rPr lang="en-US" dirty="0" smtClean="0"/>
              <a:t> – 11 - 7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4. Ласточка</a:t>
            </a:r>
            <a:r>
              <a:rPr lang="en-US" dirty="0" smtClean="0"/>
              <a:t> 16 – 8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5. Зяблик</a:t>
            </a:r>
            <a:r>
              <a:rPr lang="en-US" dirty="0" smtClean="0"/>
              <a:t> 14 – 4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4985" y="1875173"/>
            <a:ext cx="1356688" cy="1346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180" y="1837869"/>
            <a:ext cx="1645749" cy="147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343" y="3311047"/>
            <a:ext cx="1649301" cy="1385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8549" y="3311046"/>
            <a:ext cx="1601884" cy="1463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956" y="4430270"/>
            <a:ext cx="1839967" cy="16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13" y="4486275"/>
            <a:ext cx="1975145" cy="1481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666" y="4823933"/>
            <a:ext cx="2025568" cy="1332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827" y="4766725"/>
            <a:ext cx="1851644" cy="1389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235066" y="712866"/>
            <a:ext cx="6773817" cy="10772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Определите птицу и её гнездо по названию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1" name="Двойная стрелка влево/вправо 20"/>
          <p:cNvSpPr/>
          <p:nvPr/>
        </p:nvSpPr>
        <p:spPr>
          <a:xfrm>
            <a:off x="4962604" y="2590800"/>
            <a:ext cx="824650" cy="304800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2" name="Двойная стрелка влево/вправо 21"/>
          <p:cNvSpPr/>
          <p:nvPr/>
        </p:nvSpPr>
        <p:spPr>
          <a:xfrm>
            <a:off x="6379348" y="3890632"/>
            <a:ext cx="824650" cy="304800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3" name="Двойная стрелка влево/вправо 22"/>
          <p:cNvSpPr/>
          <p:nvPr/>
        </p:nvSpPr>
        <p:spPr>
          <a:xfrm>
            <a:off x="6113329" y="5337719"/>
            <a:ext cx="824650" cy="304800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4" name="Двойная стрелка влево/вправо 23"/>
          <p:cNvSpPr/>
          <p:nvPr/>
        </p:nvSpPr>
        <p:spPr>
          <a:xfrm>
            <a:off x="2100631" y="5141413"/>
            <a:ext cx="824650" cy="304800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648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712519"/>
            <a:ext cx="6798734" cy="903631"/>
          </a:xfrm>
        </p:spPr>
        <p:txBody>
          <a:bodyPr>
            <a:noAutofit/>
          </a:bodyPr>
          <a:lstStyle/>
          <a:p>
            <a:r>
              <a:rPr lang="ru-RU" sz="2800" b="1" dirty="0"/>
              <a:t>Топ-10 </a:t>
            </a:r>
            <a:r>
              <a:rPr lang="ru-RU" sz="2800" b="1" dirty="0" smtClean="0"/>
              <a:t>«Самые </a:t>
            </a:r>
            <a:r>
              <a:rPr lang="ru-RU" sz="2800" b="1" dirty="0"/>
              <a:t>редкие и удивительные птицы в </a:t>
            </a:r>
            <a:r>
              <a:rPr lang="ru-RU" sz="2800" b="1" dirty="0" smtClean="0"/>
              <a:t>мире»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/>
              <a:t>№ 10. Дивный </a:t>
            </a:r>
            <a:r>
              <a:rPr lang="ru-RU" b="1" dirty="0" err="1" smtClean="0"/>
              <a:t>Шпательтэил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/>
              <a:t>№ 9. Великий индийский </a:t>
            </a:r>
            <a:r>
              <a:rPr lang="ru-RU" b="1" dirty="0" smtClean="0"/>
              <a:t>Дрофа</a:t>
            </a:r>
          </a:p>
          <a:p>
            <a:pPr marL="0" indent="0">
              <a:buNone/>
            </a:pPr>
            <a:r>
              <a:rPr lang="ru-RU" b="1" dirty="0"/>
              <a:t>№ 8. Бразильский </a:t>
            </a:r>
            <a:r>
              <a:rPr lang="ru-RU" b="1" dirty="0" smtClean="0"/>
              <a:t>Крохаль</a:t>
            </a:r>
          </a:p>
          <a:p>
            <a:pPr marL="0" indent="0">
              <a:buNone/>
            </a:pPr>
            <a:r>
              <a:rPr lang="ru-RU" b="1" dirty="0"/>
              <a:t>№ 7. Птицы фрегаты с острова </a:t>
            </a:r>
            <a:r>
              <a:rPr lang="ru-RU" b="1" dirty="0" smtClean="0"/>
              <a:t>Рождества</a:t>
            </a:r>
          </a:p>
          <a:p>
            <a:pPr marL="0" indent="0">
              <a:buNone/>
            </a:pPr>
            <a:r>
              <a:rPr lang="ru-RU" b="1" dirty="0"/>
              <a:t>№ 6. </a:t>
            </a:r>
            <a:r>
              <a:rPr lang="ru-RU" b="1" dirty="0" smtClean="0"/>
              <a:t>Палила</a:t>
            </a:r>
          </a:p>
          <a:p>
            <a:pPr marL="0" indent="0">
              <a:buNone/>
            </a:pPr>
            <a:r>
              <a:rPr lang="ru-RU" b="1" dirty="0"/>
              <a:t>№ 5. Гондурасский </a:t>
            </a:r>
            <a:r>
              <a:rPr lang="ru-RU" b="1" dirty="0" smtClean="0"/>
              <a:t>изумруд</a:t>
            </a:r>
          </a:p>
          <a:p>
            <a:pPr marL="0" indent="0">
              <a:buNone/>
            </a:pPr>
            <a:r>
              <a:rPr lang="ru-RU" b="1" dirty="0"/>
              <a:t>№ 4. </a:t>
            </a:r>
            <a:r>
              <a:rPr lang="ru-RU" b="1" dirty="0" smtClean="0"/>
              <a:t>Какапо</a:t>
            </a:r>
          </a:p>
          <a:p>
            <a:pPr marL="0" indent="0">
              <a:buNone/>
            </a:pPr>
            <a:r>
              <a:rPr lang="ru-RU" b="1" dirty="0"/>
              <a:t>№ 3. Оранжево-пузатый </a:t>
            </a:r>
            <a:r>
              <a:rPr lang="ru-RU" b="1" dirty="0" smtClean="0"/>
              <a:t>попугай</a:t>
            </a:r>
          </a:p>
          <a:p>
            <a:pPr marL="0" indent="0">
              <a:buNone/>
            </a:pPr>
            <a:r>
              <a:rPr lang="ru-RU" b="1" dirty="0"/>
              <a:t>№ 2. Японский </a:t>
            </a:r>
            <a:r>
              <a:rPr lang="ru-RU" b="1" dirty="0" smtClean="0"/>
              <a:t>журавль</a:t>
            </a:r>
          </a:p>
          <a:p>
            <a:pPr marL="0" indent="0">
              <a:buNone/>
            </a:pPr>
            <a:r>
              <a:rPr lang="ru-RU" b="1" dirty="0"/>
              <a:t>№ 1. Азиатский </a:t>
            </a:r>
            <a:r>
              <a:rPr lang="ru-RU" b="1" dirty="0" smtClean="0"/>
              <a:t>ибис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051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1676400" y="683186"/>
            <a:ext cx="914400" cy="3524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Начало</a:t>
            </a:r>
          </a:p>
        </p:txBody>
      </p:sp>
      <p:sp>
        <p:nvSpPr>
          <p:cNvPr id="3" name="Блок-схема: данные 2"/>
          <p:cNvSpPr/>
          <p:nvPr/>
        </p:nvSpPr>
        <p:spPr>
          <a:xfrm>
            <a:off x="3841963" y="708155"/>
            <a:ext cx="1381124" cy="314325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Ввод </a:t>
            </a:r>
            <a:r>
              <a:rPr lang="ru-RU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1350" dirty="0" smtClean="0"/>
              <a:t>  </a:t>
            </a:r>
            <a:endParaRPr lang="ru-RU" sz="1350" dirty="0"/>
          </a:p>
        </p:txBody>
      </p:sp>
      <p:cxnSp>
        <p:nvCxnSpPr>
          <p:cNvPr id="5" name="Прямая со стрелкой 4"/>
          <p:cNvCxnSpPr>
            <a:stCxn id="2" idx="3"/>
            <a:endCxn id="3" idx="2"/>
          </p:cNvCxnSpPr>
          <p:nvPr/>
        </p:nvCxnSpPr>
        <p:spPr>
          <a:xfrm>
            <a:off x="2590800" y="859399"/>
            <a:ext cx="1389275" cy="5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Блок-схема: процесс 6"/>
          <p:cNvSpPr/>
          <p:nvPr/>
        </p:nvSpPr>
        <p:spPr>
          <a:xfrm>
            <a:off x="1739557" y="1300112"/>
            <a:ext cx="5612714" cy="70681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/>
              <a:t>– придать значение среднего арифметического </a:t>
            </a:r>
            <a:r>
              <a:rPr lang="en-US" sz="1400" dirty="0" smtClean="0"/>
              <a:t>II </a:t>
            </a:r>
            <a:r>
              <a:rPr lang="ru-RU" sz="1400" dirty="0" smtClean="0"/>
              <a:t>и </a:t>
            </a:r>
            <a:r>
              <a:rPr lang="en-US" sz="1400" dirty="0" smtClean="0"/>
              <a:t>III</a:t>
            </a:r>
            <a:r>
              <a:rPr lang="ru-RU" sz="1400" dirty="0" smtClean="0"/>
              <a:t> чисел, если </a:t>
            </a:r>
            <a:r>
              <a:rPr lang="en-US" sz="1400" dirty="0" smtClean="0"/>
              <a:t> I</a:t>
            </a:r>
            <a:r>
              <a:rPr lang="ru-RU" sz="1400" dirty="0" smtClean="0"/>
              <a:t>=3,75; </a:t>
            </a:r>
            <a:r>
              <a:rPr lang="en-US" sz="1400" dirty="0" smtClean="0"/>
              <a:t>II – 2</a:t>
            </a:r>
            <a:r>
              <a:rPr lang="ru-RU" sz="1400" dirty="0" smtClean="0"/>
              <a:t>,5, а среднее арифметическое трех чисел = 3 ¾ 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Прямая со стрелкой 8"/>
          <p:cNvCxnSpPr>
            <a:stCxn id="3" idx="4"/>
            <a:endCxn id="7" idx="0"/>
          </p:cNvCxnSpPr>
          <p:nvPr/>
        </p:nvCxnSpPr>
        <p:spPr>
          <a:xfrm>
            <a:off x="4532525" y="1022480"/>
            <a:ext cx="13389" cy="277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Блок-схема: решение 9"/>
          <p:cNvSpPr/>
          <p:nvPr/>
        </p:nvSpPr>
        <p:spPr>
          <a:xfrm>
            <a:off x="3626167" y="2397434"/>
            <a:ext cx="1785937" cy="485775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ru-RU" sz="13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809623" y="2864031"/>
            <a:ext cx="2816543" cy="9818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 – придать значение части, которую разность чисел составляет от их суммы, если одно число состтавляет 7/11 другого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Блок-схема: процесс 28"/>
          <p:cNvSpPr/>
          <p:nvPr/>
        </p:nvSpPr>
        <p:spPr>
          <a:xfrm>
            <a:off x="5412105" y="2864032"/>
            <a:ext cx="3007502" cy="9818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 – придать значение выражения 2х+7у, в котором х-наименьшее общее кратное чисел 6 и 14, а у- наибольший общий делитель этих же чисел</a:t>
            </a:r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31" name="Соединительная линия уступом 30"/>
          <p:cNvCxnSpPr>
            <a:stCxn id="10" idx="1"/>
            <a:endCxn id="28" idx="0"/>
          </p:cNvCxnSpPr>
          <p:nvPr/>
        </p:nvCxnSpPr>
        <p:spPr>
          <a:xfrm rot="10800000" flipV="1">
            <a:off x="2217895" y="2640321"/>
            <a:ext cx="1408272" cy="22370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stCxn id="10" idx="3"/>
            <a:endCxn id="29" idx="0"/>
          </p:cNvCxnSpPr>
          <p:nvPr/>
        </p:nvCxnSpPr>
        <p:spPr>
          <a:xfrm>
            <a:off x="5412104" y="2640322"/>
            <a:ext cx="1503752" cy="22371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Блок-схема: процесс 36"/>
              <p:cNvSpPr/>
              <p:nvPr/>
            </p:nvSpPr>
            <p:spPr>
              <a:xfrm>
                <a:off x="1379694" y="4168340"/>
                <a:ext cx="1676400" cy="523874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𝐍</m:t>
                      </m:r>
                      <m:r>
                        <a:rPr lang="en-US" sz="1350" b="1" i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≔</m:t>
                      </m:r>
                      <m:f>
                        <m:fPr>
                          <m:ctrlPr>
                            <a:rPr lang="en-US" sz="135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35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  <m:r>
                            <a:rPr lang="en-US" sz="135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∗</m:t>
                          </m:r>
                          <m:r>
                            <a:rPr lang="en-US" sz="135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𝑨</m:t>
                          </m:r>
                        </m:num>
                        <m:den>
                          <m:r>
                            <a:rPr lang="ru-RU" sz="135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С</m:t>
                          </m:r>
                        </m:den>
                      </m:f>
                      <m:r>
                        <a:rPr lang="en-US" sz="135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−</m:t>
                      </m:r>
                      <m:r>
                        <a:rPr lang="en-US" sz="135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𝟑</m:t>
                      </m:r>
                      <m:r>
                        <a:rPr lang="en-US" sz="135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∗</m:t>
                      </m:r>
                      <m:r>
                        <a:rPr lang="en-US" sz="135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𝑨</m:t>
                      </m:r>
                    </m:oMath>
                  </m:oMathPara>
                </a14:m>
                <a:endParaRPr lang="ru-RU" sz="135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37" name="Блок-схема: процесс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694" y="4168340"/>
                <a:ext cx="1676400" cy="523874"/>
              </a:xfrm>
              <a:prstGeom prst="flowChartProcess">
                <a:avLst/>
              </a:prstGeom>
              <a:blipFill rotWithShape="1">
                <a:blip r:embed="rId2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Блок-схема: процесс 37"/>
              <p:cNvSpPr/>
              <p:nvPr/>
            </p:nvSpPr>
            <p:spPr>
              <a:xfrm>
                <a:off x="4845126" y="5022469"/>
                <a:ext cx="1676400" cy="523874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N</a:t>
                </a:r>
                <a:r>
                  <a:rPr lang="en-US" sz="1350" dirty="0" smtClean="0"/>
                  <a:t>:</a:t>
                </a:r>
                <a:r>
                  <a:rPr lang="en-US" sz="1350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5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350" b="0" i="1" smtClean="0">
                            <a:latin typeface="Cambria Math"/>
                          </a:rPr>
                          <m:t>𝐶</m:t>
                        </m:r>
                      </m:num>
                      <m:den>
                        <m:r>
                          <a:rPr lang="en-US" sz="1350" b="0" i="1" smtClean="0">
                            <a:latin typeface="Cambria Math"/>
                          </a:rPr>
                          <m:t>𝐴</m:t>
                        </m:r>
                      </m:den>
                    </m:f>
                    <m:r>
                      <a:rPr lang="en-US" sz="1350" b="0" i="1" smtClean="0">
                        <a:latin typeface="Cambria Math"/>
                      </a:rPr>
                      <m:t>+</m:t>
                    </m:r>
                    <m:r>
                      <a:rPr lang="en-US" sz="1350" b="0" i="1" smtClean="0">
                        <a:latin typeface="Cambria Math"/>
                      </a:rPr>
                      <m:t>𝐴</m:t>
                    </m:r>
                  </m:oMath>
                </a14:m>
                <a:endParaRPr lang="ru-RU" sz="1350" dirty="0"/>
              </a:p>
            </p:txBody>
          </p:sp>
        </mc:Choice>
        <mc:Fallback>
          <p:sp>
            <p:nvSpPr>
              <p:cNvPr id="38" name="Блок-схема: процесс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126" y="5022469"/>
                <a:ext cx="1676400" cy="523874"/>
              </a:xfrm>
              <a:prstGeom prst="flowChartProcess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Блок-схема: альтернативный процесс 45"/>
          <p:cNvSpPr/>
          <p:nvPr/>
        </p:nvSpPr>
        <p:spPr>
          <a:xfrm>
            <a:off x="6776549" y="5751660"/>
            <a:ext cx="1485900" cy="381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Конец</a:t>
            </a:r>
          </a:p>
        </p:txBody>
      </p:sp>
      <p:sp>
        <p:nvSpPr>
          <p:cNvPr id="47" name="Блок-схема: данные 46"/>
          <p:cNvSpPr/>
          <p:nvPr/>
        </p:nvSpPr>
        <p:spPr>
          <a:xfrm>
            <a:off x="4949901" y="5751660"/>
            <a:ext cx="1466850" cy="414337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Вывод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1" name="Прямая со стрелкой 50"/>
          <p:cNvCxnSpPr>
            <a:stCxn id="28" idx="2"/>
            <a:endCxn id="37" idx="0"/>
          </p:cNvCxnSpPr>
          <p:nvPr/>
        </p:nvCxnSpPr>
        <p:spPr>
          <a:xfrm flipH="1">
            <a:off x="2217894" y="3845908"/>
            <a:ext cx="1" cy="322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Соединительная линия уступом 56"/>
          <p:cNvCxnSpPr>
            <a:stCxn id="37" idx="2"/>
            <a:endCxn id="47" idx="2"/>
          </p:cNvCxnSpPr>
          <p:nvPr/>
        </p:nvCxnSpPr>
        <p:spPr>
          <a:xfrm rot="16200000" flipH="1">
            <a:off x="3023933" y="3886175"/>
            <a:ext cx="1266615" cy="287869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2516745" y="2270076"/>
            <a:ext cx="614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907163" y="2297980"/>
            <a:ext cx="614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</a:p>
        </p:txBody>
      </p:sp>
      <p:cxnSp>
        <p:nvCxnSpPr>
          <p:cNvPr id="95" name="Прямая со стрелкой 94"/>
          <p:cNvCxnSpPr>
            <a:stCxn id="7" idx="2"/>
            <a:endCxn id="10" idx="0"/>
          </p:cNvCxnSpPr>
          <p:nvPr/>
        </p:nvCxnSpPr>
        <p:spPr>
          <a:xfrm flipH="1">
            <a:off x="4519136" y="2006930"/>
            <a:ext cx="26778" cy="390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Блок-схема: решение 66"/>
          <p:cNvSpPr/>
          <p:nvPr/>
        </p:nvSpPr>
        <p:spPr>
          <a:xfrm>
            <a:off x="5788101" y="4168340"/>
            <a:ext cx="2248298" cy="569128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</a:t>
            </a: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кратно А</a:t>
            </a:r>
            <a:endParaRPr lang="ru-RU" sz="13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266006" y="4080302"/>
            <a:ext cx="614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900698" y="4168340"/>
            <a:ext cx="614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</a:p>
        </p:txBody>
      </p:sp>
      <p:sp>
        <p:nvSpPr>
          <p:cNvPr id="74" name="Блок-схема: процесс 73"/>
          <p:cNvSpPr/>
          <p:nvPr/>
        </p:nvSpPr>
        <p:spPr>
          <a:xfrm>
            <a:off x="3486096" y="4184249"/>
            <a:ext cx="1676400" cy="52387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/>
              <a:t>C</a:t>
            </a:r>
            <a:r>
              <a:rPr lang="ru-RU" sz="1350" dirty="0" smtClean="0"/>
              <a:t> </a:t>
            </a:r>
            <a:r>
              <a:rPr lang="en-US" sz="1350" dirty="0" smtClean="0"/>
              <a:t>:= C</a:t>
            </a:r>
            <a:r>
              <a:rPr lang="ru-RU" sz="1350" dirty="0" smtClean="0"/>
              <a:t> - </a:t>
            </a:r>
            <a:r>
              <a:rPr lang="ru-RU" sz="1350" dirty="0" smtClean="0"/>
              <a:t>7</a:t>
            </a:r>
            <a:endParaRPr lang="ru-RU" sz="1350" dirty="0"/>
          </a:p>
        </p:txBody>
      </p:sp>
      <p:cxnSp>
        <p:nvCxnSpPr>
          <p:cNvPr id="84" name="Прямая со стрелкой 83"/>
          <p:cNvCxnSpPr>
            <a:stCxn id="47" idx="5"/>
            <a:endCxn id="46" idx="1"/>
          </p:cNvCxnSpPr>
          <p:nvPr/>
        </p:nvCxnSpPr>
        <p:spPr>
          <a:xfrm flipV="1">
            <a:off x="6270066" y="5942160"/>
            <a:ext cx="506483" cy="166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>
            <a:stCxn id="38" idx="2"/>
            <a:endCxn id="47" idx="1"/>
          </p:cNvCxnSpPr>
          <p:nvPr/>
        </p:nvCxnSpPr>
        <p:spPr>
          <a:xfrm>
            <a:off x="5683326" y="5546343"/>
            <a:ext cx="0" cy="2053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Соединительная линия уступом 87"/>
          <p:cNvCxnSpPr>
            <a:stCxn id="67" idx="3"/>
            <a:endCxn id="38" idx="3"/>
          </p:cNvCxnSpPr>
          <p:nvPr/>
        </p:nvCxnSpPr>
        <p:spPr>
          <a:xfrm flipH="1">
            <a:off x="6521526" y="4452904"/>
            <a:ext cx="1514873" cy="831502"/>
          </a:xfrm>
          <a:prstGeom prst="bentConnector3">
            <a:avLst>
              <a:gd name="adj1" fmla="val -1509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>
            <a:stCxn id="29" idx="2"/>
            <a:endCxn id="67" idx="0"/>
          </p:cNvCxnSpPr>
          <p:nvPr/>
        </p:nvCxnSpPr>
        <p:spPr>
          <a:xfrm flipH="1">
            <a:off x="6912250" y="3845909"/>
            <a:ext cx="3606" cy="3224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>
            <a:stCxn id="67" idx="1"/>
            <a:endCxn id="74" idx="3"/>
          </p:cNvCxnSpPr>
          <p:nvPr/>
        </p:nvCxnSpPr>
        <p:spPr>
          <a:xfrm flipH="1" flipV="1">
            <a:off x="5162496" y="4446186"/>
            <a:ext cx="625605" cy="67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Соединительная линия уступом 106"/>
          <p:cNvCxnSpPr>
            <a:stCxn id="74" idx="0"/>
          </p:cNvCxnSpPr>
          <p:nvPr/>
        </p:nvCxnSpPr>
        <p:spPr>
          <a:xfrm rot="5400000" flipH="1" flipV="1">
            <a:off x="5531514" y="2799907"/>
            <a:ext cx="177125" cy="259156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88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769" y="736270"/>
            <a:ext cx="7730836" cy="855023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Трассировочная таблица «Топ-10 </a:t>
            </a:r>
            <a:r>
              <a:rPr lang="ru-RU" sz="2800" b="1" dirty="0"/>
              <a:t>«Самые редкие и удивительные птицы в мире»</a:t>
            </a:r>
            <a:endParaRPr lang="ru-RU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072076"/>
                  </p:ext>
                </p:extLst>
              </p:nvPr>
            </p:nvGraphicFramePr>
            <p:xfrm>
              <a:off x="665019" y="1642159"/>
              <a:ext cx="7754586" cy="33599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10184"/>
                    <a:gridCol w="1683633"/>
                    <a:gridCol w="1009403"/>
                    <a:gridCol w="1472540"/>
                    <a:gridCol w="1486395"/>
                    <a:gridCol w="1292431"/>
                  </a:tblGrid>
                  <a:tr h="4357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Ввод А</a:t>
                          </a:r>
                          <a:endParaRPr lang="ru-RU" sz="120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 smtClean="0"/>
                            <a:t>В</a:t>
                          </a:r>
                          <a:r>
                            <a:rPr lang="en-US" sz="1200" dirty="0" smtClean="0"/>
                            <a:t>=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200" dirty="0" smtClean="0"/>
                            <a:t>Усл</a:t>
                          </a:r>
                          <a:r>
                            <a:rPr lang="en-US" sz="1200" dirty="0" smtClean="0"/>
                            <a:t>.</a:t>
                          </a:r>
                          <a:r>
                            <a:rPr lang="ru-RU" sz="1200" dirty="0" smtClean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200" dirty="0" smtClean="0"/>
                            <a:t>С</a:t>
                          </a:r>
                          <a:r>
                            <a:rPr lang="en-US" sz="1200" dirty="0" smtClean="0"/>
                            <a:t>=</a:t>
                          </a:r>
                          <a:endParaRPr lang="ru-RU" sz="1200" dirty="0" smtClean="0"/>
                        </a:p>
                        <a:p>
                          <a:pPr algn="ctr"/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 smtClean="0"/>
                            <a:t>Усл</a:t>
                          </a:r>
                          <a:r>
                            <a:rPr lang="en-US" sz="1200" dirty="0" smtClean="0"/>
                            <a:t>.</a:t>
                          </a:r>
                          <a:r>
                            <a:rPr lang="ru-RU" sz="1200" dirty="0" smtClean="0"/>
                            <a:t> 2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aseline="0" dirty="0" smtClean="0"/>
                            <a:t>N=</a:t>
                          </a:r>
                          <a:endParaRPr lang="ru-RU" sz="1200" dirty="0"/>
                        </a:p>
                      </a:txBody>
                      <a:tcPr/>
                    </a:tc>
                  </a:tr>
                  <a:tr h="16761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3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  I-3,75; II-2,5;</a:t>
                          </a:r>
                        </a:p>
                        <a:p>
                          <a:r>
                            <a:rPr lang="en-US" sz="1200" dirty="0" smtClean="0"/>
                            <a:t>III-x,</a:t>
                          </a:r>
                        </a:p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1200" i="0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latin typeface="Cambria Math"/>
                                      </a:rPr>
                                      <m:t>I</m:t>
                                    </m:r>
                                    <m:r>
                                      <a:rPr lang="en-US" sz="1200" b="0" i="0" smtClean="0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latin typeface="Cambria Math"/>
                                      </a:rPr>
                                      <m:t>II</m:t>
                                    </m:r>
                                    <m:r>
                                      <a:rPr lang="en-US" sz="1200" b="0" i="0" smtClean="0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latin typeface="Cambria Math"/>
                                      </a:rPr>
                                      <m:t>III</m:t>
                                    </m:r>
                                  </m:num>
                                  <m:den>
                                    <m:r>
                                      <a:rPr lang="en-US" sz="1200" b="0" i="0" smtClean="0">
                                        <a:latin typeface="Cambria Math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1200" b="0" i="0" smtClean="0">
                                    <a:latin typeface="Cambria Math"/>
                                  </a:rPr>
                                  <m:t>=3,75</m:t>
                                </m:r>
                              </m:oMath>
                            </m:oMathPara>
                          </a14:m>
                          <a:endParaRPr lang="en-US" sz="1200" i="0" dirty="0" smtClean="0"/>
                        </a:p>
                        <a:p>
                          <a:r>
                            <a:rPr lang="en-US" sz="1200" i="0" dirty="0" smtClean="0"/>
                            <a:t>3,75+2,5+x=3,75*3</a:t>
                          </a:r>
                        </a:p>
                        <a:p>
                          <a:r>
                            <a:rPr lang="en-US" sz="1200" i="0" dirty="0" smtClean="0"/>
                            <a:t>6,25+x=11,25</a:t>
                          </a:r>
                        </a:p>
                        <a:p>
                          <a:r>
                            <a:rPr lang="en-US" sz="1200" i="0" dirty="0" smtClean="0"/>
                            <a:t>x=5-III</a:t>
                          </a:r>
                          <a:r>
                            <a:rPr lang="en-US" sz="1200" i="0" baseline="0" dirty="0" smtClean="0"/>
                            <a:t> </a:t>
                          </a:r>
                          <a:r>
                            <a:rPr lang="ru-RU" sz="1200" i="0" baseline="0" dirty="0" smtClean="0"/>
                            <a:t>число, тогда </a:t>
                          </a:r>
                          <a:r>
                            <a:rPr lang="en-US" sz="1200" i="0" baseline="0" dirty="0" smtClean="0"/>
                            <a:t>B=(II+III)/2=(2,5+5)/2=3,75</a:t>
                          </a:r>
                          <a:endParaRPr lang="ru-RU" sz="12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3&gt;</a:t>
                          </a:r>
                          <a:r>
                            <a:rPr lang="ru-RU" sz="1200" dirty="0" smtClean="0"/>
                            <a:t>3,75,</a:t>
                          </a:r>
                          <a:r>
                            <a:rPr lang="ru-RU" sz="1200" baseline="0" dirty="0" smtClean="0"/>
                            <a:t> нет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200" dirty="0" smtClean="0"/>
                            <a:t>11х=7у, х=7,</a:t>
                          </a:r>
                          <a:r>
                            <a:rPr lang="ru-RU" sz="1200" baseline="0" dirty="0" smtClean="0"/>
                            <a:t> у=11, тогда С:=(11-7)/(11+7)=2/9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N:=2*A/C-3*A=6/2/9-3*3=27-9=18</a:t>
                          </a:r>
                          <a:endParaRPr lang="ru-RU" sz="1200" dirty="0"/>
                        </a:p>
                      </a:txBody>
                      <a:tcPr/>
                    </a:tc>
                  </a:tr>
                  <a:tr h="11329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4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200" dirty="0" smtClean="0"/>
                            <a:t>См.стр.1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200" dirty="0" smtClean="0"/>
                            <a:t>4</a:t>
                          </a:r>
                          <a:r>
                            <a:rPr lang="en-US" sz="1200" dirty="0" smtClean="0"/>
                            <a:t>&gt;3,75</a:t>
                          </a:r>
                          <a:r>
                            <a:rPr lang="ru-RU" sz="1200" dirty="0" smtClean="0"/>
                            <a:t>,</a:t>
                          </a:r>
                          <a:r>
                            <a:rPr lang="ru-RU" sz="1200" baseline="0" dirty="0" smtClean="0"/>
                            <a:t> да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x=</a:t>
                          </a:r>
                          <a:r>
                            <a:rPr lang="ru-RU" sz="1200" dirty="0" smtClean="0"/>
                            <a:t>НОК(6,14)=42;</a:t>
                          </a:r>
                        </a:p>
                        <a:p>
                          <a:r>
                            <a:rPr lang="ru-RU" sz="1200" dirty="0" smtClean="0"/>
                            <a:t>у=НОД(6,14)=2.</a:t>
                          </a:r>
                        </a:p>
                        <a:p>
                          <a:r>
                            <a:rPr lang="ru-RU" sz="1200" dirty="0" smtClean="0"/>
                            <a:t>С:=2х+7у=2*42+7*2=98</a:t>
                          </a:r>
                        </a:p>
                        <a:p>
                          <a:r>
                            <a:rPr lang="ru-RU" sz="1200" dirty="0" smtClean="0"/>
                            <a:t>С:=</a:t>
                          </a:r>
                          <a:r>
                            <a:rPr lang="ru-RU" sz="1200" dirty="0" smtClean="0"/>
                            <a:t>98-7=91</a:t>
                          </a:r>
                        </a:p>
                        <a:p>
                          <a:r>
                            <a:rPr lang="ru-RU" sz="1200" dirty="0" smtClean="0"/>
                            <a:t>С:=91-7=84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200" dirty="0" smtClean="0"/>
                            <a:t>98 кратно 4, нет</a:t>
                          </a:r>
                        </a:p>
                        <a:p>
                          <a:r>
                            <a:rPr lang="ru-RU" sz="1200" dirty="0" smtClean="0"/>
                            <a:t>91 кратно 4, нет</a:t>
                          </a:r>
                        </a:p>
                        <a:p>
                          <a:r>
                            <a:rPr lang="ru-RU" sz="1200" dirty="0" smtClean="0"/>
                            <a:t>84 кратно 4, да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N=84/4+4=25</a:t>
                          </a:r>
                          <a:endParaRPr lang="ru-RU" sz="12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072076"/>
                  </p:ext>
                </p:extLst>
              </p:nvPr>
            </p:nvGraphicFramePr>
            <p:xfrm>
              <a:off x="665019" y="1642159"/>
              <a:ext cx="7754586" cy="33599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10184"/>
                    <a:gridCol w="1683633"/>
                    <a:gridCol w="1009403"/>
                    <a:gridCol w="1472540"/>
                    <a:gridCol w="1486395"/>
                    <a:gridCol w="1292431"/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Ввод А</a:t>
                          </a:r>
                          <a:endParaRPr lang="ru-RU" sz="120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 smtClean="0"/>
                            <a:t>В</a:t>
                          </a:r>
                          <a:r>
                            <a:rPr lang="en-US" sz="1200" dirty="0" smtClean="0"/>
                            <a:t>=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200" dirty="0" smtClean="0"/>
                            <a:t>Усл</a:t>
                          </a:r>
                          <a:r>
                            <a:rPr lang="en-US" sz="1200" dirty="0" smtClean="0"/>
                            <a:t>.</a:t>
                          </a:r>
                          <a:r>
                            <a:rPr lang="ru-RU" sz="1200" dirty="0" smtClean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200" dirty="0" smtClean="0"/>
                            <a:t>С</a:t>
                          </a:r>
                          <a:r>
                            <a:rPr lang="en-US" sz="1200" dirty="0" smtClean="0"/>
                            <a:t>=</a:t>
                          </a:r>
                          <a:endParaRPr lang="ru-RU" sz="1200" dirty="0" smtClean="0"/>
                        </a:p>
                        <a:p>
                          <a:pPr algn="ctr"/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 smtClean="0"/>
                            <a:t>Усл</a:t>
                          </a:r>
                          <a:r>
                            <a:rPr lang="en-US" sz="1200" dirty="0" smtClean="0"/>
                            <a:t>.</a:t>
                          </a:r>
                          <a:r>
                            <a:rPr lang="ru-RU" sz="1200" dirty="0" smtClean="0"/>
                            <a:t> 2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aseline="0" dirty="0" smtClean="0"/>
                            <a:t>N=</a:t>
                          </a:r>
                          <a:endParaRPr lang="ru-RU" sz="1200" dirty="0"/>
                        </a:p>
                      </a:txBody>
                      <a:tcPr/>
                    </a:tc>
                  </a:tr>
                  <a:tr h="17139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3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8188" t="-26596" r="-313043" b="-719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3&gt;</a:t>
                          </a:r>
                          <a:r>
                            <a:rPr lang="ru-RU" sz="1200" dirty="0" smtClean="0"/>
                            <a:t>3,75,</a:t>
                          </a:r>
                          <a:r>
                            <a:rPr lang="ru-RU" sz="1200" baseline="0" dirty="0" smtClean="0"/>
                            <a:t> нет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200" dirty="0" smtClean="0"/>
                            <a:t>11х=7у, х=7,</a:t>
                          </a:r>
                          <a:r>
                            <a:rPr lang="ru-RU" sz="1200" baseline="0" dirty="0" smtClean="0"/>
                            <a:t> у=11, тогда С:=(11-7)/(11+7)=2/9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N:=2*A/C-3*A=6/2/9-3*3=27-9=18</a:t>
                          </a:r>
                          <a:endParaRPr lang="ru-RU" sz="1200" dirty="0"/>
                        </a:p>
                      </a:txBody>
                      <a:tcPr/>
                    </a:tc>
                  </a:tr>
                  <a:tr h="1188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4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200" dirty="0" smtClean="0"/>
                            <a:t>См.стр.1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200" dirty="0" smtClean="0"/>
                            <a:t>4</a:t>
                          </a:r>
                          <a:r>
                            <a:rPr lang="en-US" sz="1200" dirty="0" smtClean="0"/>
                            <a:t>&gt;3,75</a:t>
                          </a:r>
                          <a:r>
                            <a:rPr lang="ru-RU" sz="1200" dirty="0" smtClean="0"/>
                            <a:t>,</a:t>
                          </a:r>
                          <a:r>
                            <a:rPr lang="ru-RU" sz="1200" baseline="0" dirty="0" smtClean="0"/>
                            <a:t> да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x=</a:t>
                          </a:r>
                          <a:r>
                            <a:rPr lang="ru-RU" sz="1200" dirty="0" smtClean="0"/>
                            <a:t>НОК(6,14)=42;</a:t>
                          </a:r>
                        </a:p>
                        <a:p>
                          <a:r>
                            <a:rPr lang="ru-RU" sz="1200" dirty="0" smtClean="0"/>
                            <a:t>у=НОД(6,14)=2.</a:t>
                          </a:r>
                        </a:p>
                        <a:p>
                          <a:r>
                            <a:rPr lang="ru-RU" sz="1200" dirty="0" smtClean="0"/>
                            <a:t>С:=2х+7у=2*42+7*2=98</a:t>
                          </a:r>
                        </a:p>
                        <a:p>
                          <a:r>
                            <a:rPr lang="ru-RU" sz="1200" dirty="0" smtClean="0"/>
                            <a:t>С:=</a:t>
                          </a:r>
                          <a:r>
                            <a:rPr lang="ru-RU" sz="1200" dirty="0" smtClean="0"/>
                            <a:t>98-7=91</a:t>
                          </a:r>
                        </a:p>
                        <a:p>
                          <a:r>
                            <a:rPr lang="ru-RU" sz="1200" dirty="0" smtClean="0"/>
                            <a:t>С:=91-7=84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200" dirty="0" smtClean="0"/>
                            <a:t>98 кратно 4, нет</a:t>
                          </a:r>
                        </a:p>
                        <a:p>
                          <a:r>
                            <a:rPr lang="ru-RU" sz="1200" dirty="0" smtClean="0"/>
                            <a:t>91 кратно 4, нет</a:t>
                          </a:r>
                        </a:p>
                        <a:p>
                          <a:r>
                            <a:rPr lang="ru-RU" sz="1200" dirty="0" smtClean="0"/>
                            <a:t>84 кратно 4, да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N=84/4+4=25</a:t>
                          </a:r>
                          <a:endParaRPr lang="ru-RU" sz="12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3659602"/>
                  </p:ext>
                </p:extLst>
              </p:nvPr>
            </p:nvGraphicFramePr>
            <p:xfrm>
              <a:off x="674915" y="1628305"/>
              <a:ext cx="7754586" cy="455873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10184"/>
                    <a:gridCol w="1683633"/>
                    <a:gridCol w="1009403"/>
                    <a:gridCol w="1472540"/>
                    <a:gridCol w="1486395"/>
                    <a:gridCol w="1292431"/>
                  </a:tblGrid>
                  <a:tr h="4357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Ввод А</a:t>
                          </a:r>
                          <a:endParaRPr lang="ru-RU" sz="120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 smtClean="0"/>
                            <a:t>В</a:t>
                          </a:r>
                          <a:r>
                            <a:rPr lang="en-US" sz="1200" dirty="0" smtClean="0"/>
                            <a:t>=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200" dirty="0" smtClean="0"/>
                            <a:t>Усл</a:t>
                          </a:r>
                          <a:r>
                            <a:rPr lang="en-US" sz="1200" dirty="0" smtClean="0"/>
                            <a:t>.</a:t>
                          </a:r>
                          <a:r>
                            <a:rPr lang="ru-RU" sz="1200" dirty="0" smtClean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200" dirty="0" smtClean="0"/>
                            <a:t>С</a:t>
                          </a:r>
                          <a:r>
                            <a:rPr lang="en-US" sz="1200" dirty="0" smtClean="0"/>
                            <a:t>=</a:t>
                          </a:r>
                          <a:endParaRPr lang="ru-RU" sz="1200" dirty="0" smtClean="0"/>
                        </a:p>
                        <a:p>
                          <a:pPr algn="ctr"/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 smtClean="0"/>
                            <a:t>Усл</a:t>
                          </a:r>
                          <a:r>
                            <a:rPr lang="en-US" sz="1200" dirty="0" smtClean="0"/>
                            <a:t>.</a:t>
                          </a:r>
                          <a:r>
                            <a:rPr lang="ru-RU" sz="1200" dirty="0" smtClean="0"/>
                            <a:t> 2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aseline="0" dirty="0" smtClean="0"/>
                            <a:t>N=</a:t>
                          </a:r>
                          <a:endParaRPr lang="ru-RU" sz="1200" dirty="0"/>
                        </a:p>
                      </a:txBody>
                      <a:tcPr/>
                    </a:tc>
                  </a:tr>
                  <a:tr h="16761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3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  I-3,75; II-2,5;</a:t>
                          </a:r>
                        </a:p>
                        <a:p>
                          <a:r>
                            <a:rPr lang="en-US" sz="1200" dirty="0" smtClean="0"/>
                            <a:t>III-x,</a:t>
                          </a:r>
                        </a:p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1200" i="0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latin typeface="Cambria Math"/>
                                      </a:rPr>
                                      <m:t>I</m:t>
                                    </m:r>
                                    <m:r>
                                      <a:rPr lang="en-US" sz="1200" b="0" i="0" smtClean="0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latin typeface="Cambria Math"/>
                                      </a:rPr>
                                      <m:t>II</m:t>
                                    </m:r>
                                    <m:r>
                                      <a:rPr lang="en-US" sz="1200" b="0" i="0" smtClean="0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latin typeface="Cambria Math"/>
                                      </a:rPr>
                                      <m:t>III</m:t>
                                    </m:r>
                                  </m:num>
                                  <m:den>
                                    <m:r>
                                      <a:rPr lang="en-US" sz="1200" b="0" i="0" smtClean="0">
                                        <a:latin typeface="Cambria Math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1200" b="0" i="0" smtClean="0">
                                    <a:latin typeface="Cambria Math"/>
                                  </a:rPr>
                                  <m:t>=3,75</m:t>
                                </m:r>
                              </m:oMath>
                            </m:oMathPara>
                          </a14:m>
                          <a:endParaRPr lang="en-US" sz="1200" i="0" dirty="0" smtClean="0"/>
                        </a:p>
                        <a:p>
                          <a:r>
                            <a:rPr lang="en-US" sz="1200" i="0" dirty="0" smtClean="0"/>
                            <a:t>3,75+2,5+x=3,75*3</a:t>
                          </a:r>
                        </a:p>
                        <a:p>
                          <a:r>
                            <a:rPr lang="en-US" sz="1200" i="0" dirty="0" smtClean="0"/>
                            <a:t>6,25+x=11,25</a:t>
                          </a:r>
                        </a:p>
                        <a:p>
                          <a:r>
                            <a:rPr lang="en-US" sz="1200" i="0" dirty="0" smtClean="0"/>
                            <a:t>x=5-III</a:t>
                          </a:r>
                          <a:r>
                            <a:rPr lang="en-US" sz="1200" i="0" baseline="0" dirty="0" smtClean="0"/>
                            <a:t> </a:t>
                          </a:r>
                          <a:r>
                            <a:rPr lang="ru-RU" sz="1200" i="0" baseline="0" dirty="0" smtClean="0"/>
                            <a:t>число, тогда </a:t>
                          </a:r>
                          <a:r>
                            <a:rPr lang="en-US" sz="1200" i="0" baseline="0" dirty="0" smtClean="0"/>
                            <a:t>B=(II+III)/2=(2,5+5)/2=3,75</a:t>
                          </a:r>
                          <a:endParaRPr lang="ru-RU" sz="12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3&gt;</a:t>
                          </a:r>
                          <a:r>
                            <a:rPr lang="ru-RU" sz="1200" dirty="0" smtClean="0"/>
                            <a:t>3,75,</a:t>
                          </a:r>
                          <a:r>
                            <a:rPr lang="ru-RU" sz="1200" baseline="0" dirty="0" smtClean="0"/>
                            <a:t> нет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200" dirty="0" smtClean="0"/>
                            <a:t>11х=7у, х=7,</a:t>
                          </a:r>
                          <a:r>
                            <a:rPr lang="ru-RU" sz="1200" baseline="0" dirty="0" smtClean="0"/>
                            <a:t> у=11, тогда С:=(11-7)/(11+7)=2/9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N:=2*A/C-3*A=6/2/9-3*3=27-9=18</a:t>
                          </a:r>
                          <a:endParaRPr lang="ru-RU" sz="1200" dirty="0"/>
                        </a:p>
                      </a:txBody>
                      <a:tcPr/>
                    </a:tc>
                  </a:tr>
                  <a:tr h="11329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4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200" dirty="0" smtClean="0"/>
                            <a:t>См.стр.1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200" dirty="0" smtClean="0"/>
                            <a:t>4</a:t>
                          </a:r>
                          <a:r>
                            <a:rPr lang="en-US" sz="1200" dirty="0" smtClean="0"/>
                            <a:t>&gt;3,75</a:t>
                          </a:r>
                          <a:r>
                            <a:rPr lang="ru-RU" sz="1200" dirty="0" smtClean="0"/>
                            <a:t>,</a:t>
                          </a:r>
                          <a:r>
                            <a:rPr lang="ru-RU" sz="1200" baseline="0" dirty="0" smtClean="0"/>
                            <a:t> да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x=</a:t>
                          </a:r>
                          <a:r>
                            <a:rPr lang="ru-RU" sz="1200" dirty="0" smtClean="0"/>
                            <a:t>НОК(6,14)=42;</a:t>
                          </a:r>
                        </a:p>
                        <a:p>
                          <a:r>
                            <a:rPr lang="ru-RU" sz="1200" dirty="0" smtClean="0"/>
                            <a:t>у=НОД(6,14)=2.</a:t>
                          </a:r>
                        </a:p>
                        <a:p>
                          <a:r>
                            <a:rPr lang="ru-RU" sz="1200" dirty="0" smtClean="0"/>
                            <a:t>С:=2х+7у=2*42+7*2=98</a:t>
                          </a:r>
                        </a:p>
                        <a:p>
                          <a:r>
                            <a:rPr lang="ru-RU" sz="1200" dirty="0" smtClean="0"/>
                            <a:t>С:=</a:t>
                          </a:r>
                          <a:r>
                            <a:rPr lang="ru-RU" sz="1200" dirty="0" smtClean="0"/>
                            <a:t>98-7=91</a:t>
                          </a:r>
                        </a:p>
                        <a:p>
                          <a:r>
                            <a:rPr lang="ru-RU" sz="1200" dirty="0" smtClean="0"/>
                            <a:t>С:=91-7=84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200" dirty="0" smtClean="0"/>
                            <a:t>98 кратно 4, нет</a:t>
                          </a:r>
                        </a:p>
                        <a:p>
                          <a:r>
                            <a:rPr lang="ru-RU" sz="1200" dirty="0" smtClean="0"/>
                            <a:t>91 кратно 4, нет</a:t>
                          </a:r>
                        </a:p>
                        <a:p>
                          <a:r>
                            <a:rPr lang="ru-RU" sz="1200" dirty="0" smtClean="0"/>
                            <a:t>84 кратно 4, да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N=84/4+4=25</a:t>
                          </a:r>
                          <a:endParaRPr lang="ru-RU" sz="1200" dirty="0"/>
                        </a:p>
                      </a:txBody>
                      <a:tcPr/>
                    </a:tc>
                  </a:tr>
                  <a:tr h="3913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5...10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</a:tr>
                  <a:tr h="4037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2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</a:tr>
                  <a:tr h="4037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3659602"/>
                  </p:ext>
                </p:extLst>
              </p:nvPr>
            </p:nvGraphicFramePr>
            <p:xfrm>
              <a:off x="674915" y="1628305"/>
              <a:ext cx="7754586" cy="455873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10184"/>
                    <a:gridCol w="1683633"/>
                    <a:gridCol w="1009403"/>
                    <a:gridCol w="1472540"/>
                    <a:gridCol w="1486395"/>
                    <a:gridCol w="1292431"/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Ввод А</a:t>
                          </a:r>
                          <a:endParaRPr lang="ru-RU" sz="120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 smtClean="0"/>
                            <a:t>В</a:t>
                          </a:r>
                          <a:r>
                            <a:rPr lang="en-US" sz="1200" dirty="0" smtClean="0"/>
                            <a:t>=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200" dirty="0" smtClean="0"/>
                            <a:t>Усл</a:t>
                          </a:r>
                          <a:r>
                            <a:rPr lang="en-US" sz="1200" dirty="0" smtClean="0"/>
                            <a:t>.</a:t>
                          </a:r>
                          <a:r>
                            <a:rPr lang="ru-RU" sz="1200" dirty="0" smtClean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200" dirty="0" smtClean="0"/>
                            <a:t>С</a:t>
                          </a:r>
                          <a:r>
                            <a:rPr lang="en-US" sz="1200" dirty="0" smtClean="0"/>
                            <a:t>=</a:t>
                          </a:r>
                          <a:endParaRPr lang="ru-RU" sz="1200" dirty="0" smtClean="0"/>
                        </a:p>
                        <a:p>
                          <a:pPr algn="ctr"/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 smtClean="0"/>
                            <a:t>Усл</a:t>
                          </a:r>
                          <a:r>
                            <a:rPr lang="en-US" sz="1200" dirty="0" smtClean="0"/>
                            <a:t>.</a:t>
                          </a:r>
                          <a:r>
                            <a:rPr lang="ru-RU" sz="1200" dirty="0" smtClean="0"/>
                            <a:t> 2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aseline="0" dirty="0" smtClean="0"/>
                            <a:t>N=</a:t>
                          </a:r>
                          <a:endParaRPr lang="ru-RU" sz="1200" dirty="0"/>
                        </a:p>
                      </a:txBody>
                      <a:tcPr/>
                    </a:tc>
                  </a:tr>
                  <a:tr h="17139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3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48551" t="-26690" r="-312681" b="-1419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3&gt;</a:t>
                          </a:r>
                          <a:r>
                            <a:rPr lang="ru-RU" sz="1200" dirty="0" smtClean="0"/>
                            <a:t>3,75,</a:t>
                          </a:r>
                          <a:r>
                            <a:rPr lang="ru-RU" sz="1200" baseline="0" dirty="0" smtClean="0"/>
                            <a:t> нет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200" dirty="0" smtClean="0"/>
                            <a:t>11х=7у, х=7,</a:t>
                          </a:r>
                          <a:r>
                            <a:rPr lang="ru-RU" sz="1200" baseline="0" dirty="0" smtClean="0"/>
                            <a:t> у=11, тогда С:=(11-7)/(11+7)=2/9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N:=2*A/C-3*A=6/2/9-3*3=27-9=18</a:t>
                          </a:r>
                          <a:endParaRPr lang="ru-RU" sz="1200" dirty="0"/>
                        </a:p>
                      </a:txBody>
                      <a:tcPr/>
                    </a:tc>
                  </a:tr>
                  <a:tr h="1188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4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200" dirty="0" smtClean="0"/>
                            <a:t>См.стр.1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200" dirty="0" smtClean="0"/>
                            <a:t>4</a:t>
                          </a:r>
                          <a:r>
                            <a:rPr lang="en-US" sz="1200" dirty="0" smtClean="0"/>
                            <a:t>&gt;3,75</a:t>
                          </a:r>
                          <a:r>
                            <a:rPr lang="ru-RU" sz="1200" dirty="0" smtClean="0"/>
                            <a:t>,</a:t>
                          </a:r>
                          <a:r>
                            <a:rPr lang="ru-RU" sz="1200" baseline="0" dirty="0" smtClean="0"/>
                            <a:t> да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x=</a:t>
                          </a:r>
                          <a:r>
                            <a:rPr lang="ru-RU" sz="1200" dirty="0" smtClean="0"/>
                            <a:t>НОК(6,14)=42;</a:t>
                          </a:r>
                        </a:p>
                        <a:p>
                          <a:r>
                            <a:rPr lang="ru-RU" sz="1200" dirty="0" smtClean="0"/>
                            <a:t>у=НОД(6,14)=2.</a:t>
                          </a:r>
                        </a:p>
                        <a:p>
                          <a:r>
                            <a:rPr lang="ru-RU" sz="1200" dirty="0" smtClean="0"/>
                            <a:t>С:=2х+7у=2*42+7*2=98</a:t>
                          </a:r>
                        </a:p>
                        <a:p>
                          <a:r>
                            <a:rPr lang="ru-RU" sz="1200" dirty="0" smtClean="0"/>
                            <a:t>С:=</a:t>
                          </a:r>
                          <a:r>
                            <a:rPr lang="ru-RU" sz="1200" dirty="0" smtClean="0"/>
                            <a:t>98-7=91</a:t>
                          </a:r>
                        </a:p>
                        <a:p>
                          <a:r>
                            <a:rPr lang="ru-RU" sz="1200" dirty="0" smtClean="0"/>
                            <a:t>С:=91-7=84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200" dirty="0" smtClean="0"/>
                            <a:t>98 кратно 4, нет</a:t>
                          </a:r>
                        </a:p>
                        <a:p>
                          <a:r>
                            <a:rPr lang="ru-RU" sz="1200" dirty="0" smtClean="0"/>
                            <a:t>91 кратно 4, нет</a:t>
                          </a:r>
                        </a:p>
                        <a:p>
                          <a:r>
                            <a:rPr lang="ru-RU" sz="1200" dirty="0" smtClean="0"/>
                            <a:t>84 кратно 4, да</a:t>
                          </a:r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N=84/4+4=25</a:t>
                          </a:r>
                          <a:endParaRPr lang="ru-RU" sz="1200" dirty="0"/>
                        </a:p>
                      </a:txBody>
                      <a:tcPr/>
                    </a:tc>
                  </a:tr>
                  <a:tr h="3913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5...10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</a:tr>
                  <a:tr h="4037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2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</a:tr>
                  <a:tr h="4037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2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9870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712519"/>
            <a:ext cx="6798734" cy="903631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Ответы: Топ-10 </a:t>
            </a:r>
            <a:r>
              <a:rPr lang="ru-RU" sz="2800" b="1" dirty="0" smtClean="0"/>
              <a:t>«Самые </a:t>
            </a:r>
            <a:r>
              <a:rPr lang="ru-RU" sz="2800" b="1" dirty="0"/>
              <a:t>редкие и удивительные птицы в </a:t>
            </a:r>
            <a:r>
              <a:rPr lang="ru-RU" sz="2800" b="1" dirty="0" smtClean="0"/>
              <a:t>мире»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hlinkClick r:id="rId2" action="ppaction://hlinksldjump"/>
              </a:rPr>
              <a:t>№ 10. Дивный </a:t>
            </a:r>
            <a:r>
              <a:rPr lang="ru-RU" b="1" dirty="0" smtClean="0">
                <a:hlinkClick r:id="rId2" action="ppaction://hlinksldjump"/>
              </a:rPr>
              <a:t>Шпательтэил </a:t>
            </a:r>
            <a:r>
              <a:rPr lang="ru-RU" b="1" dirty="0" smtClean="0"/>
              <a:t>- 12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>
                <a:hlinkClick r:id="rId3" action="ppaction://hlinksldjump"/>
              </a:rPr>
              <a:t>№ 9. Великий индийский </a:t>
            </a:r>
            <a:r>
              <a:rPr lang="ru-RU" b="1" dirty="0" smtClean="0">
                <a:hlinkClick r:id="rId3" action="ppaction://hlinksldjump"/>
              </a:rPr>
              <a:t>Дрофа </a:t>
            </a:r>
            <a:r>
              <a:rPr lang="ru-RU" b="1" dirty="0" smtClean="0"/>
              <a:t>- нельзя получить ответ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>
                <a:hlinkClick r:id="rId4" action="ppaction://hlinksldjump"/>
              </a:rPr>
              <a:t>№ 8. Бразильский </a:t>
            </a:r>
            <a:r>
              <a:rPr lang="ru-RU" b="1" dirty="0" smtClean="0">
                <a:hlinkClick r:id="rId4" action="ppaction://hlinksldjump"/>
              </a:rPr>
              <a:t>Крохаль </a:t>
            </a:r>
            <a:r>
              <a:rPr lang="ru-RU" b="1" dirty="0" smtClean="0"/>
              <a:t>- 15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>
                <a:hlinkClick r:id="rId5" action="ppaction://hlinksldjump"/>
              </a:rPr>
              <a:t>№ 7. Птицы фрегаты с острова </a:t>
            </a:r>
            <a:r>
              <a:rPr lang="ru-RU" b="1" dirty="0" smtClean="0">
                <a:hlinkClick r:id="rId5" action="ppaction://hlinksldjump"/>
              </a:rPr>
              <a:t>Рождества </a:t>
            </a:r>
            <a:r>
              <a:rPr lang="ru-RU" b="1" dirty="0" smtClean="0"/>
              <a:t>- 18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>
                <a:hlinkClick r:id="rId6" action="ppaction://hlinksldjump"/>
              </a:rPr>
              <a:t>№ 6. </a:t>
            </a:r>
            <a:r>
              <a:rPr lang="ru-RU" b="1" dirty="0" smtClean="0">
                <a:hlinkClick r:id="rId6" action="ppaction://hlinksldjump"/>
              </a:rPr>
              <a:t>Палила </a:t>
            </a:r>
            <a:r>
              <a:rPr lang="ru-RU" b="1" dirty="0" smtClean="0"/>
              <a:t>- 20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>
                <a:hlinkClick r:id="rId7" action="ppaction://hlinksldjump"/>
              </a:rPr>
              <a:t>№ 5. Гондурасский </a:t>
            </a:r>
            <a:r>
              <a:rPr lang="ru-RU" b="1" dirty="0" smtClean="0">
                <a:hlinkClick r:id="rId7" action="ppaction://hlinksldjump"/>
              </a:rPr>
              <a:t>изумруд </a:t>
            </a:r>
            <a:r>
              <a:rPr lang="ru-RU" b="1" dirty="0" smtClean="0"/>
              <a:t>- 19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>
                <a:hlinkClick r:id="rId8" action="ppaction://hlinksldjump"/>
              </a:rPr>
              <a:t>№ 4. </a:t>
            </a:r>
            <a:r>
              <a:rPr lang="ru-RU" b="1" dirty="0" smtClean="0">
                <a:hlinkClick r:id="rId8" action="ppaction://hlinksldjump"/>
              </a:rPr>
              <a:t>Какапо </a:t>
            </a:r>
            <a:r>
              <a:rPr lang="ru-RU" b="1" dirty="0" smtClean="0"/>
              <a:t>- 25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>
                <a:hlinkClick r:id="rId9" action="ppaction://hlinksldjump"/>
              </a:rPr>
              <a:t>№ 3. Оранжево-пузатый </a:t>
            </a:r>
            <a:r>
              <a:rPr lang="ru-RU" b="1" dirty="0" smtClean="0">
                <a:hlinkClick r:id="rId9" action="ppaction://hlinksldjump"/>
              </a:rPr>
              <a:t>попугай </a:t>
            </a:r>
            <a:r>
              <a:rPr lang="ru-RU" b="1" dirty="0" smtClean="0"/>
              <a:t>- 18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>
                <a:hlinkClick r:id="rId10" action="ppaction://hlinksldjump"/>
              </a:rPr>
              <a:t>№ 2. Японский </a:t>
            </a:r>
            <a:r>
              <a:rPr lang="ru-RU" b="1" dirty="0" smtClean="0">
                <a:hlinkClick r:id="rId10" action="ppaction://hlinksldjump"/>
              </a:rPr>
              <a:t>журавль </a:t>
            </a:r>
            <a:r>
              <a:rPr lang="ru-RU" b="1" dirty="0" smtClean="0"/>
              <a:t>- 12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>
                <a:hlinkClick r:id="rId11" action="ppaction://hlinksldjump"/>
              </a:rPr>
              <a:t>№ 1. Азиатский </a:t>
            </a:r>
            <a:r>
              <a:rPr lang="ru-RU" b="1" dirty="0" smtClean="0">
                <a:hlinkClick r:id="rId11" action="ppaction://hlinksldjump"/>
              </a:rPr>
              <a:t>ибис </a:t>
            </a:r>
            <a:r>
              <a:rPr lang="ru-RU" b="1" dirty="0" smtClean="0"/>
              <a:t>- 6</a:t>
            </a:r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79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0" y="915337"/>
            <a:ext cx="7762343" cy="605119"/>
          </a:xfrm>
        </p:spPr>
        <p:txBody>
          <a:bodyPr>
            <a:noAutofit/>
          </a:bodyPr>
          <a:lstStyle/>
          <a:p>
            <a:r>
              <a:rPr lang="ru-RU" sz="2400" dirty="0"/>
              <a:t>Слово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"экология" </a:t>
            </a:r>
            <a:r>
              <a:rPr lang="ru-RU" sz="2400" dirty="0"/>
              <a:t>происходит от греческого "</a:t>
            </a:r>
            <a:r>
              <a:rPr lang="ru-RU" sz="2400" dirty="0" err="1"/>
              <a:t>oikos</a:t>
            </a:r>
            <a:r>
              <a:rPr lang="ru-RU" sz="2400" dirty="0"/>
              <a:t>", что означает "жилище", "местопребывание", "убежище</a:t>
            </a:r>
          </a:p>
        </p:txBody>
      </p:sp>
      <p:pic>
        <p:nvPicPr>
          <p:cNvPr id="4100" name="Picture 4" descr="http://gala-teya.com.ua/wp-content/uploads/2014/04/Zemnojj-SHar-Mojj-Srednijj-KHrustalnyjj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0727" y="4157763"/>
            <a:ext cx="1881215" cy="188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3255" y="2605381"/>
            <a:ext cx="675255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1.Наука </a:t>
            </a:r>
            <a:r>
              <a:rPr lang="ru-RU" sz="2400" dirty="0"/>
              <a:t>об отношениях растительных и животных</a:t>
            </a:r>
          </a:p>
          <a:p>
            <a:r>
              <a:rPr lang="ru-RU" sz="2400" dirty="0"/>
              <a:t>организмов друг к другу и к окружающей их среде. </a:t>
            </a:r>
          </a:p>
          <a:p>
            <a:r>
              <a:rPr lang="ru-RU" sz="2400" dirty="0" smtClean="0"/>
              <a:t>2.Состояние </a:t>
            </a:r>
            <a:r>
              <a:rPr lang="ru-RU" sz="2400" dirty="0"/>
              <a:t>организмов, населяющих общую территорию, </a:t>
            </a:r>
            <a:r>
              <a:rPr lang="ru-RU" sz="2400" dirty="0" smtClean="0"/>
              <a:t>их отношения </a:t>
            </a:r>
            <a:r>
              <a:rPr lang="ru-RU" sz="2400" dirty="0"/>
              <a:t>друг к другу и к окружающей </a:t>
            </a:r>
            <a:r>
              <a:rPr lang="ru-RU" sz="2400" dirty="0" smtClean="0"/>
              <a:t>среде.</a:t>
            </a:r>
          </a:p>
          <a:p>
            <a:r>
              <a:rPr lang="ru-RU" dirty="0" smtClean="0"/>
              <a:t>С.И.Ожегов</a:t>
            </a:r>
            <a:r>
              <a:rPr lang="ru-RU" dirty="0"/>
              <a:t>, Н.Ю.Шведова. </a:t>
            </a:r>
          </a:p>
          <a:p>
            <a:r>
              <a:rPr lang="ru-RU" dirty="0" smtClean="0"/>
              <a:t>Толковый </a:t>
            </a:r>
            <a:r>
              <a:rPr lang="ru-RU" dirty="0"/>
              <a:t>словарь русского языка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83855" y="1897495"/>
            <a:ext cx="32800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4"/>
                </a:solidFill>
              </a:rPr>
              <a:t>ЭКОЛОГИЯ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559" y="3604452"/>
            <a:ext cx="2117768" cy="267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3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№ 10. Дивный </a:t>
            </a:r>
            <a:r>
              <a:rPr lang="ru-RU" b="1" dirty="0" err="1" smtClean="0"/>
              <a:t>Шпательтэил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660" y="1947863"/>
            <a:ext cx="5962618" cy="398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Управляющая кнопка: возврат 2">
            <a:hlinkClick r:id="rId3" action="ppaction://hlinksldjump" highlightClick="1"/>
          </p:cNvPr>
          <p:cNvSpPr/>
          <p:nvPr/>
        </p:nvSpPr>
        <p:spPr>
          <a:xfrm>
            <a:off x="8752114" y="6460177"/>
            <a:ext cx="273133" cy="24938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19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№ 9. Великий индийский </a:t>
            </a:r>
            <a:r>
              <a:rPr lang="ru-RU" sz="3200" b="1" dirty="0" smtClean="0"/>
              <a:t>Дрофа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994" y="2144676"/>
            <a:ext cx="5514475" cy="3679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Управляющая кнопка: возврат 3">
            <a:hlinkClick r:id="rId3" action="ppaction://hlinksldjump" highlightClick="1"/>
          </p:cNvPr>
          <p:cNvSpPr/>
          <p:nvPr/>
        </p:nvSpPr>
        <p:spPr>
          <a:xfrm>
            <a:off x="8752114" y="6460177"/>
            <a:ext cx="273133" cy="24938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22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№ 8. Бразильский Крохаль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725" y="1947863"/>
            <a:ext cx="5664488" cy="398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752114" y="6460177"/>
            <a:ext cx="273133" cy="24938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217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№ 7. Птицы фрегаты с острова Рождества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386" y="1987825"/>
            <a:ext cx="5505165" cy="3907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752114" y="6460177"/>
            <a:ext cx="273133" cy="24938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30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№ 6. Палила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922" y="1947863"/>
            <a:ext cx="5984093" cy="398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752114" y="6460177"/>
            <a:ext cx="273133" cy="24938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48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№ 5. Гондурасский изумруд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980" y="1947863"/>
            <a:ext cx="5451977" cy="398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752114" y="6460177"/>
            <a:ext cx="273133" cy="24938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49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№ 4. Какапо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705" y="2060984"/>
            <a:ext cx="6096528" cy="3761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752114" y="6460177"/>
            <a:ext cx="273133" cy="24938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31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№ 3. Оранжево-пузатый попугай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932" y="2368858"/>
            <a:ext cx="6194073" cy="3145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752114" y="6460177"/>
            <a:ext cx="273133" cy="24938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6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№ 2. </a:t>
            </a:r>
            <a:r>
              <a:rPr lang="ru-RU" dirty="0" smtClean="0"/>
              <a:t>Японский (уссурийский) </a:t>
            </a:r>
            <a:r>
              <a:rPr lang="ru-RU" dirty="0"/>
              <a:t>журавль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10" y="1947863"/>
            <a:ext cx="5976917" cy="398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752114" y="6460177"/>
            <a:ext cx="273133" cy="24938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67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№ 1. Азиатский ибис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986" y="1938902"/>
            <a:ext cx="5462244" cy="4094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752114" y="6460177"/>
            <a:ext cx="273133" cy="24938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313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ru-RU" b="1" dirty="0"/>
              <a:t>Международный день птиц</a:t>
            </a:r>
            <a:r>
              <a:rPr lang="ru-RU" dirty="0"/>
              <a:t>» —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tooltip="Экология"/>
              </a:rPr>
              <a:t>экологический</a:t>
            </a:r>
            <a:r>
              <a:rPr lang="ru-RU" dirty="0"/>
              <a:t> </a:t>
            </a:r>
            <a:r>
              <a:rPr lang="ru-RU" dirty="0">
                <a:hlinkClick r:id="rId3" tooltip="Праздник"/>
              </a:rPr>
              <a:t>праздник</a:t>
            </a:r>
            <a:r>
              <a:rPr lang="ru-RU" dirty="0"/>
              <a:t>, отмечающийся ежегодно в день </a:t>
            </a:r>
            <a:r>
              <a:rPr lang="ru-RU" dirty="0">
                <a:hlinkClick r:id="rId4" tooltip="1 апреля"/>
              </a:rPr>
              <a:t>1 апреля</a:t>
            </a:r>
            <a:r>
              <a:rPr lang="ru-RU" dirty="0"/>
              <a:t>. В СССР официально праздновался начиная с 1926 года (с перерывами), в России возродился в 1994 году; является наиболее известным праздником, посвящённым </a:t>
            </a:r>
            <a:r>
              <a:rPr lang="ru-RU" dirty="0">
                <a:hlinkClick r:id="rId5"/>
              </a:rPr>
              <a:t>птицам</a:t>
            </a:r>
            <a:r>
              <a:rPr lang="ru-RU" dirty="0"/>
              <a:t>, отмечаемым в </a:t>
            </a:r>
            <a:r>
              <a:rPr lang="ru-RU" dirty="0">
                <a:hlinkClick r:id="rId6" tooltip="Российская Федерация"/>
              </a:rPr>
              <a:t>Российской Федерации</a:t>
            </a:r>
            <a:r>
              <a:rPr lang="ru-RU" dirty="0"/>
              <a:t>. Проходит в рамках биологической программы ЮНЕСКО «</a:t>
            </a:r>
            <a:r>
              <a:rPr lang="ru-RU" dirty="0">
                <a:hlinkClick r:id="rId7" tooltip="Человек и биосфера"/>
              </a:rPr>
              <a:t>Человек и биосфера</a:t>
            </a:r>
            <a:r>
              <a:rPr lang="ru-RU" dirty="0" smtClean="0"/>
              <a:t>».</a:t>
            </a:r>
          </a:p>
          <a:p>
            <a:r>
              <a:rPr lang="ru-RU" dirty="0">
                <a:hlinkClick r:id="rId8"/>
              </a:rPr>
              <a:t>Международный день птиц — Википедия (wikipedia.org)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811369"/>
            <a:ext cx="7900987" cy="516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9824" y="2702886"/>
            <a:ext cx="67643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spc="-70" dirty="0"/>
              <a:t>1 </a:t>
            </a:r>
            <a:r>
              <a:rPr lang="ru-RU" sz="4000" b="1" spc="-70" dirty="0" smtClean="0"/>
              <a:t>апреля -</a:t>
            </a:r>
            <a:endParaRPr lang="ru-RU" sz="4000" b="1" spc="-70" dirty="0"/>
          </a:p>
          <a:p>
            <a:pPr algn="ctr"/>
            <a:r>
              <a:rPr lang="ru-RU" sz="4000" spc="-70" dirty="0" smtClean="0"/>
              <a:t>«</a:t>
            </a:r>
            <a:r>
              <a:rPr lang="ru-RU" sz="4000" b="1" spc="-70" dirty="0" smtClean="0"/>
              <a:t>Международный </a:t>
            </a:r>
            <a:r>
              <a:rPr lang="ru-RU" sz="4000" b="1" spc="-70" dirty="0"/>
              <a:t>день птиц</a:t>
            </a:r>
            <a:r>
              <a:rPr lang="ru-RU" sz="4000" spc="-70" dirty="0"/>
              <a:t>» </a:t>
            </a:r>
          </a:p>
        </p:txBody>
      </p:sp>
    </p:spTree>
    <p:extLst>
      <p:ext uri="{BB962C8B-B14F-4D97-AF65-F5344CB8AC3E}">
        <p14:creationId xmlns:p14="http://schemas.microsoft.com/office/powerpoint/2010/main" val="278872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10 птиц Республики Марий Эл, находящихся под угрозой </a:t>
            </a:r>
            <a:r>
              <a:rPr lang="ru-RU" sz="2800" b="1" dirty="0" smtClean="0"/>
              <a:t>исчезновения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6865" y="1948055"/>
            <a:ext cx="3395135" cy="2731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1.Чернозубая гагара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3.Беркут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4.Могильник 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5.Змееяд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7.Сокол-кречет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78774" y="658539"/>
            <a:ext cx="7588332" cy="9541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Определите какой из птиц соответствует данный рисунок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6097" y="4862166"/>
            <a:ext cx="2061009" cy="1384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3179" y="2079496"/>
            <a:ext cx="2103928" cy="1578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360" y="2060380"/>
            <a:ext cx="1911959" cy="1597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5819" y="3883026"/>
            <a:ext cx="1774763" cy="2363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9729" y="4559395"/>
            <a:ext cx="1784744" cy="1687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693340" y="5312965"/>
            <a:ext cx="62581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37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2940" y="5328320"/>
            <a:ext cx="62581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35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64940" y="2726860"/>
            <a:ext cx="625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40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19625" y="5403131"/>
            <a:ext cx="62581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33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722541" y="2875958"/>
            <a:ext cx="62581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39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420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771525" y="790575"/>
            <a:ext cx="914400" cy="3524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Начало</a:t>
            </a:r>
          </a:p>
        </p:txBody>
      </p:sp>
      <p:sp>
        <p:nvSpPr>
          <p:cNvPr id="3" name="Блок-схема: данные 2"/>
          <p:cNvSpPr/>
          <p:nvPr/>
        </p:nvSpPr>
        <p:spPr>
          <a:xfrm>
            <a:off x="2245043" y="828675"/>
            <a:ext cx="1381124" cy="314325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Ввод </a:t>
            </a:r>
            <a:r>
              <a:rPr lang="ru-RU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1350" dirty="0" smtClean="0"/>
              <a:t>  </a:t>
            </a:r>
            <a:endParaRPr lang="ru-RU" sz="1350" dirty="0"/>
          </a:p>
        </p:txBody>
      </p:sp>
      <p:cxnSp>
        <p:nvCxnSpPr>
          <p:cNvPr id="5" name="Прямая со стрелкой 4"/>
          <p:cNvCxnSpPr>
            <a:stCxn id="2" idx="3"/>
            <a:endCxn id="3" idx="2"/>
          </p:cNvCxnSpPr>
          <p:nvPr/>
        </p:nvCxnSpPr>
        <p:spPr>
          <a:xfrm>
            <a:off x="1685925" y="966788"/>
            <a:ext cx="697230" cy="19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Блок-схема: процесс 6"/>
          <p:cNvSpPr/>
          <p:nvPr/>
        </p:nvSpPr>
        <p:spPr>
          <a:xfrm>
            <a:off x="4029787" y="742949"/>
            <a:ext cx="3089197" cy="48577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В:= корень уравнения </a:t>
            </a:r>
            <a:r>
              <a:rPr lang="ru-RU" sz="1400" dirty="0" smtClean="0"/>
              <a:t>2х-у=7, если у на 3 меньше корня</a:t>
            </a:r>
            <a:endParaRPr lang="ru-RU" sz="1400" dirty="0"/>
          </a:p>
        </p:txBody>
      </p:sp>
      <p:cxnSp>
        <p:nvCxnSpPr>
          <p:cNvPr id="9" name="Прямая со стрелкой 8"/>
          <p:cNvCxnSpPr>
            <a:stCxn id="3" idx="5"/>
            <a:endCxn id="7" idx="1"/>
          </p:cNvCxnSpPr>
          <p:nvPr/>
        </p:nvCxnSpPr>
        <p:spPr>
          <a:xfrm flipV="1">
            <a:off x="3488055" y="985837"/>
            <a:ext cx="54173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Блок-схема: решение 9"/>
          <p:cNvSpPr/>
          <p:nvPr/>
        </p:nvSpPr>
        <p:spPr>
          <a:xfrm>
            <a:off x="3381375" y="2190751"/>
            <a:ext cx="1273492" cy="485775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В</a:t>
            </a:r>
            <a:r>
              <a:rPr lang="en-US" sz="1350" dirty="0" smtClean="0"/>
              <a:t>&lt;</a:t>
            </a:r>
            <a:r>
              <a:rPr lang="ru-RU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13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>
            <a:stCxn id="7" idx="1"/>
            <a:endCxn id="10" idx="0"/>
          </p:cNvCxnSpPr>
          <p:nvPr/>
        </p:nvCxnSpPr>
        <p:spPr>
          <a:xfrm flipH="1">
            <a:off x="4018121" y="985837"/>
            <a:ext cx="11666" cy="1204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Блок-схема: процесс 27"/>
          <p:cNvSpPr/>
          <p:nvPr/>
        </p:nvSpPr>
        <p:spPr>
          <a:xfrm>
            <a:off x="790575" y="2676526"/>
            <a:ext cx="2362200" cy="87392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 smtClean="0"/>
              <a:t>С-придать значение числа при вычитании из 5/12  </a:t>
            </a:r>
            <a:r>
              <a:rPr lang="ru-RU" sz="1350" dirty="0"/>
              <a:t>которого числа 82 </a:t>
            </a:r>
            <a:r>
              <a:rPr lang="ru-RU" sz="1350" dirty="0" smtClean="0"/>
              <a:t>получается 9/50 уменьшаемого</a:t>
            </a:r>
            <a:endParaRPr lang="ru-RU" sz="1350" dirty="0"/>
          </a:p>
        </p:txBody>
      </p:sp>
      <p:sp>
        <p:nvSpPr>
          <p:cNvPr id="29" name="Блок-схема: процесс 28"/>
          <p:cNvSpPr/>
          <p:nvPr/>
        </p:nvSpPr>
        <p:spPr>
          <a:xfrm>
            <a:off x="4762737" y="2613425"/>
            <a:ext cx="2444115" cy="104358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С</a:t>
            </a:r>
            <a:r>
              <a:rPr lang="en-US" sz="1350" dirty="0"/>
              <a:t>:=</a:t>
            </a:r>
            <a:r>
              <a:rPr lang="ru-RU" sz="1350" dirty="0"/>
              <a:t> времени в минутах, на которое будут спешить часы через 18 часов 45 минут, если каждые </a:t>
            </a:r>
            <a:r>
              <a:rPr lang="ru-RU" sz="1350" dirty="0" smtClean="0"/>
              <a:t>20 ¼  минуты </a:t>
            </a:r>
            <a:r>
              <a:rPr lang="ru-RU" sz="1350" dirty="0"/>
              <a:t>они спешат на 1 </a:t>
            </a:r>
            <a:r>
              <a:rPr lang="ru-RU" sz="1350" dirty="0" smtClean="0"/>
              <a:t>2/25 секунды</a:t>
            </a:r>
            <a:endParaRPr lang="ru-RU" sz="1350" dirty="0"/>
          </a:p>
        </p:txBody>
      </p:sp>
      <p:cxnSp>
        <p:nvCxnSpPr>
          <p:cNvPr id="31" name="Соединительная линия уступом 30"/>
          <p:cNvCxnSpPr>
            <a:stCxn id="10" idx="1"/>
            <a:endCxn id="28" idx="0"/>
          </p:cNvCxnSpPr>
          <p:nvPr/>
        </p:nvCxnSpPr>
        <p:spPr>
          <a:xfrm rot="10800000" flipV="1">
            <a:off x="1971675" y="2433638"/>
            <a:ext cx="1409700" cy="24288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stCxn id="10" idx="3"/>
            <a:endCxn id="29" idx="0"/>
          </p:cNvCxnSpPr>
          <p:nvPr/>
        </p:nvCxnSpPr>
        <p:spPr>
          <a:xfrm>
            <a:off x="4654867" y="2433639"/>
            <a:ext cx="1329928" cy="17978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Блок-схема: процесс 36"/>
          <p:cNvSpPr/>
          <p:nvPr/>
        </p:nvSpPr>
        <p:spPr>
          <a:xfrm>
            <a:off x="1133475" y="4207310"/>
            <a:ext cx="1676400" cy="52387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</a:t>
            </a:r>
            <a:r>
              <a:rPr lang="en-US" sz="1350" dirty="0" smtClean="0"/>
              <a:t>:=</a:t>
            </a:r>
            <a:r>
              <a:rPr lang="ru-RU" sz="1350" dirty="0" smtClean="0"/>
              <a:t>С</a:t>
            </a:r>
            <a:r>
              <a:rPr lang="en-US" sz="1350" dirty="0" smtClean="0"/>
              <a:t>/2B</a:t>
            </a:r>
            <a:r>
              <a:rPr lang="en-US" sz="1350" dirty="0"/>
              <a:t>+ </a:t>
            </a:r>
            <a:r>
              <a:rPr lang="ru-RU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13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3152775" y="4171357"/>
            <a:ext cx="1676400" cy="52387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N:= </a:t>
            </a:r>
            <a:r>
              <a:rPr lang="en-US" sz="1350" dirty="0" smtClean="0"/>
              <a:t>2</a:t>
            </a:r>
            <a:r>
              <a:rPr lang="ru-RU" sz="1350" dirty="0" smtClean="0"/>
              <a:t> </a:t>
            </a:r>
            <a:r>
              <a:rPr lang="ru-RU" sz="1350" baseline="30000" dirty="0" smtClean="0"/>
              <a:t>А</a:t>
            </a:r>
            <a:r>
              <a:rPr lang="en-US" sz="1350" baseline="30000" dirty="0" smtClean="0"/>
              <a:t>+B </a:t>
            </a:r>
            <a:r>
              <a:rPr lang="en-US" sz="1350" dirty="0"/>
              <a:t>+C</a:t>
            </a:r>
            <a:endParaRPr lang="ru-RU" sz="1350" dirty="0"/>
          </a:p>
        </p:txBody>
      </p:sp>
      <p:sp>
        <p:nvSpPr>
          <p:cNvPr id="39" name="Блок-схема: процесс 38"/>
          <p:cNvSpPr/>
          <p:nvPr/>
        </p:nvSpPr>
        <p:spPr>
          <a:xfrm>
            <a:off x="6811804" y="4239817"/>
            <a:ext cx="1276350" cy="52387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en-US" sz="1350" dirty="0" smtClean="0"/>
              <a:t>:= </a:t>
            </a:r>
            <a:r>
              <a:rPr lang="ru-RU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en-US" sz="1350" dirty="0" smtClean="0"/>
              <a:t> </a:t>
            </a:r>
            <a:r>
              <a:rPr lang="en-US" sz="1350" dirty="0"/>
              <a:t>+ 6</a:t>
            </a:r>
            <a:endParaRPr lang="ru-RU" sz="1350" dirty="0"/>
          </a:p>
        </p:txBody>
      </p:sp>
      <p:sp>
        <p:nvSpPr>
          <p:cNvPr id="45" name="Блок-схема: решение 44"/>
          <p:cNvSpPr/>
          <p:nvPr/>
        </p:nvSpPr>
        <p:spPr>
          <a:xfrm>
            <a:off x="5311139" y="3799290"/>
            <a:ext cx="1347312" cy="52387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C= </a:t>
            </a:r>
            <a:r>
              <a:rPr lang="ru-RU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13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Блок-схема: альтернативный процесс 45"/>
          <p:cNvSpPr/>
          <p:nvPr/>
        </p:nvSpPr>
        <p:spPr>
          <a:xfrm>
            <a:off x="5915501" y="5496952"/>
            <a:ext cx="1485900" cy="381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Конец</a:t>
            </a:r>
          </a:p>
        </p:txBody>
      </p:sp>
      <p:sp>
        <p:nvSpPr>
          <p:cNvPr id="47" name="Блок-схема: данные 46"/>
          <p:cNvSpPr/>
          <p:nvPr/>
        </p:nvSpPr>
        <p:spPr>
          <a:xfrm>
            <a:off x="3257549" y="5463615"/>
            <a:ext cx="1466850" cy="414337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Вывод </a:t>
            </a:r>
            <a:r>
              <a:rPr 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ru-RU" sz="13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1" name="Прямая со стрелкой 50"/>
          <p:cNvCxnSpPr>
            <a:stCxn id="28" idx="2"/>
            <a:endCxn id="37" idx="0"/>
          </p:cNvCxnSpPr>
          <p:nvPr/>
        </p:nvCxnSpPr>
        <p:spPr>
          <a:xfrm>
            <a:off x="1971675" y="3550446"/>
            <a:ext cx="0" cy="656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29" idx="2"/>
            <a:endCxn id="45" idx="0"/>
          </p:cNvCxnSpPr>
          <p:nvPr/>
        </p:nvCxnSpPr>
        <p:spPr>
          <a:xfrm>
            <a:off x="5984795" y="3657013"/>
            <a:ext cx="0" cy="142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Соединительная линия уступом 56"/>
          <p:cNvCxnSpPr>
            <a:stCxn id="37" idx="2"/>
            <a:endCxn id="47" idx="2"/>
          </p:cNvCxnSpPr>
          <p:nvPr/>
        </p:nvCxnSpPr>
        <p:spPr>
          <a:xfrm rot="16200000" flipH="1">
            <a:off x="2218154" y="4484704"/>
            <a:ext cx="939600" cy="143255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47" idx="5"/>
            <a:endCxn id="46" idx="1"/>
          </p:cNvCxnSpPr>
          <p:nvPr/>
        </p:nvCxnSpPr>
        <p:spPr>
          <a:xfrm>
            <a:off x="4577714" y="5670784"/>
            <a:ext cx="1337787" cy="16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Соединительная линия уступом 64"/>
          <p:cNvCxnSpPr>
            <a:stCxn id="45" idx="1"/>
            <a:endCxn id="38" idx="0"/>
          </p:cNvCxnSpPr>
          <p:nvPr/>
        </p:nvCxnSpPr>
        <p:spPr>
          <a:xfrm rot="10800000" flipV="1">
            <a:off x="3990975" y="4061227"/>
            <a:ext cx="1320164" cy="11013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Соединительная линия уступом 67"/>
          <p:cNvCxnSpPr>
            <a:stCxn id="45" idx="3"/>
            <a:endCxn id="39" idx="0"/>
          </p:cNvCxnSpPr>
          <p:nvPr/>
        </p:nvCxnSpPr>
        <p:spPr>
          <a:xfrm>
            <a:off x="6658451" y="4061227"/>
            <a:ext cx="791528" cy="17859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оединительная линия уступом 72"/>
          <p:cNvCxnSpPr>
            <a:stCxn id="39" idx="3"/>
            <a:endCxn id="10" idx="0"/>
          </p:cNvCxnSpPr>
          <p:nvPr/>
        </p:nvCxnSpPr>
        <p:spPr>
          <a:xfrm flipH="1" flipV="1">
            <a:off x="4018121" y="2190751"/>
            <a:ext cx="4070033" cy="2311003"/>
          </a:xfrm>
          <a:prstGeom prst="bentConnector4">
            <a:avLst>
              <a:gd name="adj1" fmla="val -5617"/>
              <a:gd name="adj2" fmla="val 10989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5003957" y="2029168"/>
            <a:ext cx="614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707029" y="3695887"/>
            <a:ext cx="614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4770832" y="3726455"/>
            <a:ext cx="614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589482" y="2039531"/>
            <a:ext cx="614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</a:p>
        </p:txBody>
      </p:sp>
      <p:cxnSp>
        <p:nvCxnSpPr>
          <p:cNvPr id="33" name="Прямая со стрелкой 32"/>
          <p:cNvCxnSpPr>
            <a:stCxn id="38" idx="2"/>
            <a:endCxn id="47" idx="1"/>
          </p:cNvCxnSpPr>
          <p:nvPr/>
        </p:nvCxnSpPr>
        <p:spPr>
          <a:xfrm flipH="1">
            <a:off x="3990974" y="4695231"/>
            <a:ext cx="1" cy="76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1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269" y="748145"/>
            <a:ext cx="7647709" cy="868005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Трассировочная таблица «Птицы Республики Марий </a:t>
            </a:r>
            <a:r>
              <a:rPr lang="ru-RU" sz="2400" b="1" dirty="0"/>
              <a:t>Эл, </a:t>
            </a:r>
            <a:r>
              <a:rPr lang="ru-RU" sz="2400" b="1" dirty="0" smtClean="0"/>
              <a:t>находящиеся </a:t>
            </a:r>
            <a:r>
              <a:rPr lang="ru-RU" sz="2400" b="1" dirty="0"/>
              <a:t>под угрозой исчезновения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Объект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62991819"/>
                  </p:ext>
                </p:extLst>
              </p:nvPr>
            </p:nvGraphicFramePr>
            <p:xfrm>
              <a:off x="795646" y="1947863"/>
              <a:ext cx="7659584" cy="416934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49066"/>
                    <a:gridCol w="1188493"/>
                    <a:gridCol w="1092530"/>
                    <a:gridCol w="1994017"/>
                    <a:gridCol w="901127"/>
                    <a:gridCol w="1534351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Ввод А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В=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Усл.1</a:t>
                          </a:r>
                        </a:p>
                        <a:p>
                          <a:pPr algn="ctr"/>
                          <a:r>
                            <a:rPr lang="ru-RU" sz="1600" dirty="0" smtClean="0"/>
                            <a:t>В</a:t>
                          </a:r>
                          <a:r>
                            <a:rPr lang="en-US" sz="1600" dirty="0" smtClean="0"/>
                            <a:t>&lt;A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С=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Усл.2 </a:t>
                          </a:r>
                        </a:p>
                        <a:p>
                          <a:pPr algn="ctr"/>
                          <a:r>
                            <a:rPr lang="ru-RU" sz="1600" dirty="0" smtClean="0"/>
                            <a:t>С=А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N=</a:t>
                          </a:r>
                          <a:endParaRPr lang="ru-RU" sz="1600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2x-a=7,</a:t>
                          </a:r>
                        </a:p>
                        <a:p>
                          <a:pPr algn="ctr"/>
                          <a:r>
                            <a:rPr lang="en-US" sz="1600" dirty="0" smtClean="0"/>
                            <a:t>2x-(x-3)=7,</a:t>
                          </a:r>
                        </a:p>
                        <a:p>
                          <a:pPr algn="ctr"/>
                          <a:r>
                            <a:rPr lang="en-US" sz="1600" dirty="0" smtClean="0"/>
                            <a:t>x=4</a:t>
                          </a:r>
                          <a:r>
                            <a:rPr lang="ru-RU" sz="1600" dirty="0" smtClean="0"/>
                            <a:t>, </a:t>
                          </a:r>
                          <a:r>
                            <a:rPr lang="en-US" sz="1600" dirty="0" smtClean="0"/>
                            <a:t>B:=4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4&lt;1</a:t>
                          </a:r>
                          <a:r>
                            <a:rPr lang="ru-RU" sz="1600" dirty="0" smtClean="0"/>
                            <a:t>,</a:t>
                          </a:r>
                          <a:r>
                            <a:rPr lang="ru-RU" sz="1600" baseline="0" dirty="0" smtClean="0"/>
                            <a:t> нет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120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1200" b="0" i="1" smtClean="0">
                                        <a:latin typeface="Cambria Math"/>
                                      </a:rPr>
                                      <m:t>1125∗4∗27</m:t>
                                    </m:r>
                                  </m:num>
                                  <m:den>
                                    <m:r>
                                      <a:rPr lang="ru-RU" sz="1200" b="0" i="1" smtClean="0">
                                        <a:latin typeface="Cambria Math"/>
                                      </a:rPr>
                                      <m:t>81∗25</m:t>
                                    </m:r>
                                  </m:den>
                                </m:f>
                                <m:r>
                                  <a:rPr lang="ru-RU" sz="1200" b="0" i="1" smtClean="0">
                                    <a:latin typeface="Cambria Math"/>
                                  </a:rPr>
                                  <m:t>=15∗4=60с=1мин</m:t>
                                </m:r>
                              </m:oMath>
                            </m:oMathPara>
                          </a14:m>
                          <a:endParaRPr lang="ru-RU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1=1,да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6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ru-RU" sz="1600" b="0" i="1" smtClean="0">
                                      <a:latin typeface="Cambria Math"/>
                                    </a:rPr>
                                    <m:t>1+4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1600" dirty="0" smtClean="0"/>
                            <a:t>+1 =33</a:t>
                          </a:r>
                          <a:endParaRPr lang="ru-RU" sz="1600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3</a:t>
                          </a:r>
                          <a:endParaRPr lang="ru-RU" sz="1600" b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  <a:p>
                          <a:pPr algn="ctr"/>
                          <a:r>
                            <a:rPr lang="ru-RU" sz="1200" b="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А:=3+6 =9</a:t>
                          </a:r>
                          <a:endParaRPr lang="ru-RU" sz="1200" b="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См.стр.1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/>
                            <a:t>4</a:t>
                          </a:r>
                          <a:r>
                            <a:rPr lang="en-US" sz="1600" dirty="0" smtClean="0"/>
                            <a:t>&lt;</a:t>
                          </a:r>
                          <a:r>
                            <a:rPr lang="ru-RU" sz="1600" dirty="0" smtClean="0"/>
                            <a:t>3,</a:t>
                          </a:r>
                          <a:r>
                            <a:rPr lang="ru-RU" sz="1600" baseline="0" dirty="0" smtClean="0"/>
                            <a:t> нет</a:t>
                          </a:r>
                        </a:p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aseline="0" dirty="0" smtClean="0"/>
                            <a:t>4</a:t>
                          </a:r>
                          <a:r>
                            <a:rPr lang="en-US" sz="1600" baseline="0" dirty="0" smtClean="0"/>
                            <a:t>&lt;9</a:t>
                          </a:r>
                          <a:r>
                            <a:rPr lang="ru-RU" sz="1600" baseline="0" dirty="0" smtClean="0"/>
                            <a:t>, да</a:t>
                          </a:r>
                          <a:endParaRPr lang="ru-RU" sz="1600" dirty="0" smtClean="0"/>
                        </a:p>
                        <a:p>
                          <a:pPr algn="ctr"/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См.стр.1</a:t>
                          </a: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16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600" b="0" i="1" smtClean="0">
                                      <a:latin typeface="Cambria Math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ru-RU" sz="1600" b="0" i="1" smtClean="0">
                                      <a:latin typeface="Cambria Math"/>
                                    </a:rPr>
                                    <m:t>12</m:t>
                                  </m:r>
                                </m:den>
                              </m:f>
                              <m:r>
                                <a:rPr lang="ru-RU" sz="1600" b="0" i="1" smtClean="0">
                                  <a:latin typeface="Cambria Math"/>
                                </a:rPr>
                                <m:t>с−82=</m:t>
                              </m:r>
                              <m:f>
                                <m:fPr>
                                  <m:ctrlPr>
                                    <a:rPr lang="ru-RU" sz="16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600" b="0" i="1" smtClean="0">
                                      <a:latin typeface="Cambria Math"/>
                                    </a:rPr>
                                    <m:t>9</m:t>
                                  </m:r>
                                </m:num>
                                <m:den>
                                  <m:r>
                                    <a:rPr lang="ru-RU" sz="1600" b="0" i="1" smtClean="0">
                                      <a:latin typeface="Cambria Math"/>
                                    </a:rPr>
                                    <m:t>50</m:t>
                                  </m:r>
                                </m:den>
                              </m:f>
                              <m:r>
                                <a:rPr lang="ru-RU" sz="1600" b="0" i="1" smtClean="0">
                                  <a:latin typeface="Cambria Math"/>
                                </a:rPr>
                                <m:t>∗</m:t>
                              </m:r>
                              <m:f>
                                <m:fPr>
                                  <m:ctrlPr>
                                    <a:rPr lang="ru-RU" sz="16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600" b="0" i="1" smtClean="0">
                                      <a:latin typeface="Cambria Math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ru-RU" sz="1600" b="0" i="1" smtClean="0">
                                      <a:latin typeface="Cambria Math"/>
                                    </a:rPr>
                                    <m:t>12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1600" dirty="0" smtClean="0"/>
                            <a:t>с,</a:t>
                          </a:r>
                        </a:p>
                        <a:p>
                          <a:pPr algn="ctr"/>
                          <a:r>
                            <a:rPr lang="ru-RU" sz="1600" dirty="0" smtClean="0"/>
                            <a:t>с=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16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600" b="0" i="1" smtClean="0">
                                      <a:latin typeface="Cambria Math"/>
                                    </a:rPr>
                                    <m:t>82∗120</m:t>
                                  </m:r>
                                </m:num>
                                <m:den>
                                  <m:r>
                                    <a:rPr lang="ru-RU" sz="1600" b="0" i="1" smtClean="0">
                                      <a:latin typeface="Cambria Math"/>
                                    </a:rPr>
                                    <m:t>41</m:t>
                                  </m:r>
                                </m:den>
                              </m:f>
                              <m:r>
                                <a:rPr lang="ru-RU" sz="1600" b="0" i="1" smtClean="0">
                                  <a:latin typeface="Cambria Math"/>
                                </a:rPr>
                                <m:t>=240</m:t>
                              </m:r>
                            </m:oMath>
                          </a14:m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1=3, нет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240/2*4+9=39</a:t>
                          </a:r>
                          <a:endParaRPr lang="ru-RU" sz="1600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4</a:t>
                          </a:r>
                          <a:endParaRPr lang="ru-RU" sz="1600" b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  <a:p>
                          <a:pPr algn="ctr"/>
                          <a:r>
                            <a:rPr lang="ru-RU" sz="1200" b="0" strike="noStrike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А:=4+6=10</a:t>
                          </a:r>
                          <a:endParaRPr lang="ru-RU" sz="1200" b="0" strike="noStrike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/>
                            <a:t>См.стр.1</a:t>
                          </a:r>
                        </a:p>
                        <a:p>
                          <a:pPr algn="ctr"/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/>
                            <a:t>4</a:t>
                          </a:r>
                          <a:r>
                            <a:rPr lang="en-US" sz="1600" dirty="0" smtClean="0"/>
                            <a:t>&lt;</a:t>
                          </a:r>
                          <a:r>
                            <a:rPr lang="ru-RU" sz="1600" dirty="0" smtClean="0"/>
                            <a:t>4,</a:t>
                          </a:r>
                          <a:r>
                            <a:rPr lang="ru-RU" sz="1600" baseline="0" dirty="0" smtClean="0"/>
                            <a:t> нет</a:t>
                          </a:r>
                          <a:endParaRPr lang="ru-RU" sz="1600" dirty="0" smtClean="0"/>
                        </a:p>
                        <a:p>
                          <a:pPr algn="ctr"/>
                          <a:r>
                            <a:rPr lang="ru-RU" sz="1600" dirty="0" smtClean="0"/>
                            <a:t>4</a:t>
                          </a:r>
                          <a:r>
                            <a:rPr lang="en-US" sz="1600" dirty="0" smtClean="0"/>
                            <a:t>&lt;10</a:t>
                          </a:r>
                          <a:r>
                            <a:rPr lang="ru-RU" sz="1600" dirty="0" smtClean="0"/>
                            <a:t>,</a:t>
                          </a:r>
                          <a:r>
                            <a:rPr lang="ru-RU" sz="1600" baseline="0" dirty="0" smtClean="0"/>
                            <a:t> да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См.стр.1</a:t>
                          </a:r>
                        </a:p>
                        <a:p>
                          <a:pPr algn="ctr"/>
                          <a:r>
                            <a:rPr lang="ru-RU" sz="1600" dirty="0" smtClean="0"/>
                            <a:t>См.стр.2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1=4, нет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240/2*4+10=40</a:t>
                          </a:r>
                          <a:endParaRPr lang="ru-RU" sz="1600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5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/>
                            <a:t>См.стр.1</a:t>
                          </a:r>
                        </a:p>
                        <a:p>
                          <a:pPr algn="ctr"/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/>
                            <a:t>4</a:t>
                          </a:r>
                          <a:r>
                            <a:rPr lang="en-US" sz="1600" dirty="0" smtClean="0"/>
                            <a:t>&lt;</a:t>
                          </a:r>
                          <a:r>
                            <a:rPr lang="ru-RU" sz="1600" dirty="0" smtClean="0"/>
                            <a:t>5, да</a:t>
                          </a:r>
                        </a:p>
                        <a:p>
                          <a:pPr algn="ctr"/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См.стр.2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6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240/2*4+5=35</a:t>
                          </a:r>
                          <a:endParaRPr lang="ru-RU" sz="1600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7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/>
                            <a:t>См.стр.1</a:t>
                          </a:r>
                        </a:p>
                        <a:p>
                          <a:pPr algn="ctr"/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/>
                            <a:t>4</a:t>
                          </a:r>
                          <a:r>
                            <a:rPr lang="en-US" sz="1600" dirty="0" smtClean="0"/>
                            <a:t>&lt;</a:t>
                          </a:r>
                          <a:r>
                            <a:rPr lang="ru-RU" sz="1600" dirty="0" smtClean="0"/>
                            <a:t>7, да</a:t>
                          </a:r>
                        </a:p>
                        <a:p>
                          <a:pPr algn="ctr"/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См.стр.2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6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240/2*4+7=37</a:t>
                          </a:r>
                          <a:endParaRPr lang="ru-RU" sz="1600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Объект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62991819"/>
                  </p:ext>
                </p:extLst>
              </p:nvPr>
            </p:nvGraphicFramePr>
            <p:xfrm>
              <a:off x="795646" y="1947863"/>
              <a:ext cx="7659584" cy="416934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49066"/>
                    <a:gridCol w="1188493"/>
                    <a:gridCol w="1092530"/>
                    <a:gridCol w="1994017"/>
                    <a:gridCol w="901127"/>
                    <a:gridCol w="1534351"/>
                  </a:tblGrid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Ввод А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В=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Усл.1</a:t>
                          </a:r>
                        </a:p>
                        <a:p>
                          <a:pPr algn="ctr"/>
                          <a:r>
                            <a:rPr lang="ru-RU" sz="1600" dirty="0" smtClean="0"/>
                            <a:t>В</a:t>
                          </a:r>
                          <a:r>
                            <a:rPr lang="en-US" sz="1600" dirty="0" smtClean="0"/>
                            <a:t>&lt;A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С=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Усл.2 </a:t>
                          </a:r>
                        </a:p>
                        <a:p>
                          <a:pPr algn="ctr"/>
                          <a:r>
                            <a:rPr lang="ru-RU" sz="1600" dirty="0" smtClean="0"/>
                            <a:t>С=А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N=</a:t>
                          </a:r>
                          <a:endParaRPr lang="ru-RU" sz="1600" dirty="0"/>
                        </a:p>
                      </a:txBody>
                      <a:tcPr anchor="ctr"/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2x-a=7,</a:t>
                          </a:r>
                        </a:p>
                        <a:p>
                          <a:pPr algn="ctr"/>
                          <a:r>
                            <a:rPr lang="en-US" sz="1600" dirty="0" smtClean="0"/>
                            <a:t>2x-(x-3)=7,</a:t>
                          </a:r>
                        </a:p>
                        <a:p>
                          <a:pPr algn="ctr"/>
                          <a:r>
                            <a:rPr lang="en-US" sz="1600" dirty="0" smtClean="0"/>
                            <a:t>x=4</a:t>
                          </a:r>
                          <a:r>
                            <a:rPr lang="ru-RU" sz="1600" dirty="0" smtClean="0"/>
                            <a:t>, </a:t>
                          </a:r>
                          <a:r>
                            <a:rPr lang="en-US" sz="1600" dirty="0" smtClean="0"/>
                            <a:t>B:=4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4&lt;1</a:t>
                          </a:r>
                          <a:r>
                            <a:rPr lang="ru-RU" sz="1600" dirty="0" smtClean="0"/>
                            <a:t>,</a:t>
                          </a:r>
                          <a:r>
                            <a:rPr lang="ru-RU" sz="1600" baseline="0" dirty="0" smtClean="0"/>
                            <a:t> нет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162385" t="-71852" r="-122324" b="-33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1=1,да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398810" t="-71852" r="-397" b="-336296"/>
                          </a:stretch>
                        </a:blipFill>
                      </a:tcPr>
                    </a:tc>
                  </a:tr>
                  <a:tr h="10299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3</a:t>
                          </a:r>
                          <a:endParaRPr lang="ru-RU" sz="1600" b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  <a:p>
                          <a:pPr algn="ctr"/>
                          <a:r>
                            <a:rPr lang="ru-RU" sz="1200" b="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А:=3+6 =9</a:t>
                          </a:r>
                          <a:endParaRPr lang="ru-RU" sz="1200" b="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См.стр.1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/>
                            <a:t>4</a:t>
                          </a:r>
                          <a:r>
                            <a:rPr lang="en-US" sz="1600" dirty="0" smtClean="0"/>
                            <a:t>&lt;</a:t>
                          </a:r>
                          <a:r>
                            <a:rPr lang="ru-RU" sz="1600" dirty="0" smtClean="0"/>
                            <a:t>3,</a:t>
                          </a:r>
                          <a:r>
                            <a:rPr lang="ru-RU" sz="1600" baseline="0" dirty="0" smtClean="0"/>
                            <a:t> нет</a:t>
                          </a:r>
                        </a:p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aseline="0" dirty="0" smtClean="0"/>
                            <a:t>4</a:t>
                          </a:r>
                          <a:r>
                            <a:rPr lang="en-US" sz="1600" baseline="0" dirty="0" smtClean="0"/>
                            <a:t>&lt;9</a:t>
                          </a:r>
                          <a:r>
                            <a:rPr lang="ru-RU" sz="1600" baseline="0" dirty="0" smtClean="0"/>
                            <a:t>, да</a:t>
                          </a:r>
                          <a:endParaRPr lang="ru-RU" sz="1600" dirty="0" smtClean="0"/>
                        </a:p>
                        <a:p>
                          <a:pPr algn="ctr"/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162385" t="-138095" r="-122324" b="-170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1=3, нет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240/2*4+9=39</a:t>
                          </a:r>
                          <a:endParaRPr lang="ru-RU" sz="1600" dirty="0"/>
                        </a:p>
                      </a:txBody>
                      <a:tcPr anchor="ctr"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4</a:t>
                          </a:r>
                          <a:endParaRPr lang="ru-RU" sz="1600" b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  <a:p>
                          <a:pPr algn="ctr"/>
                          <a:r>
                            <a:rPr lang="ru-RU" sz="1200" b="0" strike="noStrike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А:=4+6=10</a:t>
                          </a:r>
                          <a:endParaRPr lang="ru-RU" sz="1200" b="0" strike="noStrike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/>
                            <a:t>См.стр.1</a:t>
                          </a:r>
                        </a:p>
                        <a:p>
                          <a:pPr algn="ctr"/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/>
                            <a:t>4</a:t>
                          </a:r>
                          <a:r>
                            <a:rPr lang="en-US" sz="1600" dirty="0" smtClean="0"/>
                            <a:t>&lt;</a:t>
                          </a:r>
                          <a:r>
                            <a:rPr lang="ru-RU" sz="1600" dirty="0" smtClean="0"/>
                            <a:t>4,</a:t>
                          </a:r>
                          <a:r>
                            <a:rPr lang="ru-RU" sz="1600" baseline="0" dirty="0" smtClean="0"/>
                            <a:t> нет</a:t>
                          </a:r>
                          <a:endParaRPr lang="ru-RU" sz="1600" dirty="0" smtClean="0"/>
                        </a:p>
                        <a:p>
                          <a:pPr algn="ctr"/>
                          <a:r>
                            <a:rPr lang="ru-RU" sz="1600" dirty="0" smtClean="0"/>
                            <a:t>4</a:t>
                          </a:r>
                          <a:r>
                            <a:rPr lang="en-US" sz="1600" dirty="0" smtClean="0"/>
                            <a:t>&lt;10</a:t>
                          </a:r>
                          <a:r>
                            <a:rPr lang="ru-RU" sz="1600" dirty="0" smtClean="0"/>
                            <a:t>,</a:t>
                          </a:r>
                          <a:r>
                            <a:rPr lang="ru-RU" sz="1600" baseline="0" dirty="0" smtClean="0"/>
                            <a:t> да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См.стр.1</a:t>
                          </a:r>
                        </a:p>
                        <a:p>
                          <a:pPr algn="ctr"/>
                          <a:r>
                            <a:rPr lang="ru-RU" sz="1600" dirty="0" smtClean="0"/>
                            <a:t>См.стр.2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1=4, нет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240/2*4+10=40</a:t>
                          </a:r>
                          <a:endParaRPr lang="ru-RU" sz="1600" dirty="0"/>
                        </a:p>
                      </a:txBody>
                      <a:tcPr anchor="ctr"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5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/>
                            <a:t>См.стр.1</a:t>
                          </a:r>
                        </a:p>
                        <a:p>
                          <a:pPr algn="ctr"/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/>
                            <a:t>4</a:t>
                          </a:r>
                          <a:r>
                            <a:rPr lang="en-US" sz="1600" dirty="0" smtClean="0"/>
                            <a:t>&lt;</a:t>
                          </a:r>
                          <a:r>
                            <a:rPr lang="ru-RU" sz="1600" dirty="0" smtClean="0"/>
                            <a:t>5, да</a:t>
                          </a:r>
                        </a:p>
                        <a:p>
                          <a:pPr algn="ctr"/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См.стр.2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6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240/2*4+5=35</a:t>
                          </a:r>
                          <a:endParaRPr lang="ru-RU" sz="1600" dirty="0"/>
                        </a:p>
                      </a:txBody>
                      <a:tcPr anchor="ctr"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7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/>
                            <a:t>См.стр.1</a:t>
                          </a:r>
                        </a:p>
                        <a:p>
                          <a:pPr algn="ctr"/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/>
                            <a:t>4</a:t>
                          </a:r>
                          <a:r>
                            <a:rPr lang="en-US" sz="1600" dirty="0" smtClean="0"/>
                            <a:t>&lt;</a:t>
                          </a:r>
                          <a:r>
                            <a:rPr lang="ru-RU" sz="1600" dirty="0" smtClean="0"/>
                            <a:t>7, да</a:t>
                          </a:r>
                        </a:p>
                        <a:p>
                          <a:pPr algn="ctr"/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См.стр.2</a:t>
                          </a:r>
                          <a:endParaRPr lang="ru-RU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6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240/2*4+7=37</a:t>
                          </a:r>
                          <a:endParaRPr lang="ru-RU" sz="1600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0471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10 птиц Республики Марий Эл, находящихся под угрозой </a:t>
            </a:r>
            <a:r>
              <a:rPr lang="ru-RU" sz="2800" b="1" dirty="0" smtClean="0"/>
              <a:t>исчезновения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1.Сокол-сапсан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2.Черный </a:t>
            </a:r>
            <a:r>
              <a:rPr lang="ru-RU" dirty="0"/>
              <a:t>аист</a:t>
            </a:r>
          </a:p>
          <a:p>
            <a:pPr marL="0" indent="0">
              <a:buNone/>
            </a:pPr>
            <a:r>
              <a:rPr lang="ru-RU" dirty="0" smtClean="0"/>
              <a:t>4.Малая </a:t>
            </a:r>
            <a:r>
              <a:rPr lang="ru-RU" dirty="0"/>
              <a:t>крачка</a:t>
            </a:r>
          </a:p>
          <a:p>
            <a:pPr marL="0" indent="0">
              <a:buNone/>
            </a:pPr>
            <a:r>
              <a:rPr lang="ru-RU" dirty="0" smtClean="0"/>
              <a:t>5.Филин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6.Овсянка-дубровник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78773" y="852626"/>
            <a:ext cx="7588332" cy="9541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Определите какой из птиц соответствует данный рисунок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1364" y="1806733"/>
            <a:ext cx="2579489" cy="1450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3948" y="4575108"/>
            <a:ext cx="2086905" cy="1564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7162" y="3156418"/>
            <a:ext cx="2857330" cy="1451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201" y="4563136"/>
            <a:ext cx="1855666" cy="1576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2981" y="4575107"/>
            <a:ext cx="2345349" cy="1564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334173" y="5265706"/>
            <a:ext cx="38215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7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29262" y="5261501"/>
            <a:ext cx="38215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6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90783" y="3769901"/>
            <a:ext cx="38215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8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0035" y="5254874"/>
            <a:ext cx="58734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12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69271" y="2463921"/>
            <a:ext cx="38215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4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836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704850" y="847725"/>
            <a:ext cx="914400" cy="3524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Начало</a:t>
            </a:r>
          </a:p>
        </p:txBody>
      </p:sp>
      <p:sp>
        <p:nvSpPr>
          <p:cNvPr id="3" name="Блок-схема: данные 2"/>
          <p:cNvSpPr/>
          <p:nvPr/>
        </p:nvSpPr>
        <p:spPr>
          <a:xfrm>
            <a:off x="2276475" y="866774"/>
            <a:ext cx="1333500" cy="314325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Ввод </a:t>
            </a:r>
            <a:r>
              <a:rPr lang="ru-RU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1350" dirty="0" smtClean="0"/>
              <a:t>  </a:t>
            </a:r>
            <a:endParaRPr lang="ru-RU" sz="1350" dirty="0"/>
          </a:p>
        </p:txBody>
      </p:sp>
      <p:cxnSp>
        <p:nvCxnSpPr>
          <p:cNvPr id="5" name="Прямая со стрелкой 4"/>
          <p:cNvCxnSpPr>
            <a:stCxn id="2" idx="3"/>
            <a:endCxn id="3" idx="2"/>
          </p:cNvCxnSpPr>
          <p:nvPr/>
        </p:nvCxnSpPr>
        <p:spPr>
          <a:xfrm flipV="1">
            <a:off x="1619250" y="1023937"/>
            <a:ext cx="79057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Блок-схема: решение 9"/>
          <p:cNvSpPr/>
          <p:nvPr/>
        </p:nvSpPr>
        <p:spPr>
          <a:xfrm>
            <a:off x="4380549" y="2757032"/>
            <a:ext cx="1543050" cy="74294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en-US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</a:t>
            </a:r>
            <a:r>
              <a:rPr lang="ru-RU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1159668" y="3233586"/>
            <a:ext cx="2850629" cy="146794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</a:rPr>
              <a:t>С – приадть значение числа рублей, находящихся во </a:t>
            </a:r>
            <a:r>
              <a:rPr lang="en-US" sz="1500" dirty="0" smtClean="0">
                <a:solidFill>
                  <a:schemeClr val="bg1"/>
                </a:solidFill>
              </a:rPr>
              <a:t>II </a:t>
            </a:r>
            <a:r>
              <a:rPr lang="ru-RU" sz="1500" dirty="0" smtClean="0">
                <a:solidFill>
                  <a:schemeClr val="bg1"/>
                </a:solidFill>
              </a:rPr>
              <a:t>кошельке, если в нём  ¾ денег, имевшихся в </a:t>
            </a:r>
            <a:r>
              <a:rPr lang="en-US" sz="1500" dirty="0" smtClean="0">
                <a:solidFill>
                  <a:schemeClr val="bg1"/>
                </a:solidFill>
              </a:rPr>
              <a:t>I</a:t>
            </a:r>
            <a:r>
              <a:rPr lang="ru-RU" sz="1500" dirty="0" smtClean="0">
                <a:solidFill>
                  <a:schemeClr val="bg1"/>
                </a:solidFill>
              </a:rPr>
              <a:t>, а в </a:t>
            </a:r>
            <a:r>
              <a:rPr lang="en-US" sz="1500" dirty="0" smtClean="0">
                <a:solidFill>
                  <a:schemeClr val="bg1"/>
                </a:solidFill>
              </a:rPr>
              <a:t>III</a:t>
            </a:r>
            <a:r>
              <a:rPr lang="ru-RU" sz="1500" dirty="0" smtClean="0">
                <a:solidFill>
                  <a:schemeClr val="bg1"/>
                </a:solidFill>
              </a:rPr>
              <a:t> ¾ денег, имевшихся во </a:t>
            </a:r>
            <a:r>
              <a:rPr lang="en-US" sz="1500" dirty="0" smtClean="0">
                <a:solidFill>
                  <a:schemeClr val="bg1"/>
                </a:solidFill>
              </a:rPr>
              <a:t>II</a:t>
            </a:r>
            <a:r>
              <a:rPr lang="ru-RU" sz="1500" dirty="0" smtClean="0">
                <a:solidFill>
                  <a:schemeClr val="bg1"/>
                </a:solidFill>
              </a:rPr>
              <a:t> кошельке, а во всех трёх всего находилось 18,5р.</a:t>
            </a:r>
            <a:endParaRPr lang="ru-RU" sz="1350" dirty="0"/>
          </a:p>
        </p:txBody>
      </p:sp>
      <p:sp>
        <p:nvSpPr>
          <p:cNvPr id="29" name="Блок-схема: процесс 28"/>
          <p:cNvSpPr/>
          <p:nvPr/>
        </p:nvSpPr>
        <p:spPr>
          <a:xfrm>
            <a:off x="6716725" y="3442983"/>
            <a:ext cx="1500426" cy="6281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 :=</a:t>
            </a:r>
            <a:r>
              <a:rPr lang="ru-RU" sz="1350" dirty="0"/>
              <a:t> </a:t>
            </a:r>
            <a:r>
              <a:rPr lang="en-US" sz="1350" dirty="0"/>
              <a:t> </a:t>
            </a:r>
            <a:r>
              <a:rPr lang="ru-RU" sz="1350" dirty="0" smtClean="0"/>
              <a:t>В</a:t>
            </a:r>
            <a:r>
              <a:rPr lang="en-US" sz="1350" dirty="0" smtClean="0"/>
              <a:t> (</a:t>
            </a:r>
            <a:r>
              <a:rPr lang="ru-RU" sz="1350" dirty="0" smtClean="0"/>
              <a:t>А</a:t>
            </a:r>
            <a:r>
              <a:rPr lang="en-US" sz="1350" dirty="0" smtClean="0"/>
              <a:t> </a:t>
            </a:r>
            <a:r>
              <a:rPr lang="en-US" sz="1350" dirty="0"/>
              <a:t>+ </a:t>
            </a:r>
            <a:r>
              <a:rPr lang="en-US" sz="1350" dirty="0" smtClean="0"/>
              <a:t>1)</a:t>
            </a:r>
            <a:r>
              <a:rPr lang="ru-RU" sz="1350" baseline="30000" dirty="0" smtClean="0">
                <a:solidFill>
                  <a:srgbClr val="FF0000"/>
                </a:solidFill>
              </a:rPr>
              <a:t>А-1</a:t>
            </a:r>
            <a:endParaRPr lang="ru-RU" sz="1350" dirty="0">
              <a:solidFill>
                <a:srgbClr val="FF0000"/>
              </a:solidFill>
            </a:endParaRPr>
          </a:p>
        </p:txBody>
      </p:sp>
      <p:cxnSp>
        <p:nvCxnSpPr>
          <p:cNvPr id="31" name="Соединительная линия уступом 30"/>
          <p:cNvCxnSpPr>
            <a:stCxn id="10" idx="1"/>
            <a:endCxn id="28" idx="0"/>
          </p:cNvCxnSpPr>
          <p:nvPr/>
        </p:nvCxnSpPr>
        <p:spPr>
          <a:xfrm rot="10800000" flipV="1">
            <a:off x="2584983" y="3128506"/>
            <a:ext cx="1795566" cy="10507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stCxn id="10" idx="3"/>
            <a:endCxn id="29" idx="0"/>
          </p:cNvCxnSpPr>
          <p:nvPr/>
        </p:nvCxnSpPr>
        <p:spPr>
          <a:xfrm>
            <a:off x="5923599" y="3128507"/>
            <a:ext cx="1543339" cy="31447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Блок-схема: альтернативный процесс 45"/>
          <p:cNvSpPr/>
          <p:nvPr/>
        </p:nvSpPr>
        <p:spPr>
          <a:xfrm>
            <a:off x="6558653" y="5707428"/>
            <a:ext cx="1485900" cy="381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Конец</a:t>
            </a:r>
          </a:p>
        </p:txBody>
      </p:sp>
      <p:sp>
        <p:nvSpPr>
          <p:cNvPr id="47" name="Блок-схема: данные 46"/>
          <p:cNvSpPr/>
          <p:nvPr/>
        </p:nvSpPr>
        <p:spPr>
          <a:xfrm>
            <a:off x="6577703" y="4935386"/>
            <a:ext cx="1466850" cy="414337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Вывод </a:t>
            </a:r>
            <a:r>
              <a:rPr 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ru-RU" sz="13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0" name="Прямая со стрелкой 59"/>
          <p:cNvCxnSpPr>
            <a:stCxn id="47" idx="4"/>
            <a:endCxn id="46" idx="0"/>
          </p:cNvCxnSpPr>
          <p:nvPr/>
        </p:nvCxnSpPr>
        <p:spPr>
          <a:xfrm flipH="1">
            <a:off x="7301603" y="5349723"/>
            <a:ext cx="9525" cy="357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584392" y="2740108"/>
            <a:ext cx="614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923599" y="2731341"/>
            <a:ext cx="614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</a:p>
        </p:txBody>
      </p:sp>
      <p:cxnSp>
        <p:nvCxnSpPr>
          <p:cNvPr id="79" name="Прямая со стрелкой 78"/>
          <p:cNvCxnSpPr>
            <a:stCxn id="29" idx="2"/>
            <a:endCxn id="47" idx="0"/>
          </p:cNvCxnSpPr>
          <p:nvPr/>
        </p:nvCxnSpPr>
        <p:spPr>
          <a:xfrm flipH="1">
            <a:off x="7457813" y="4071107"/>
            <a:ext cx="9125" cy="864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494962" y="1599304"/>
            <a:ext cx="3314700" cy="693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 smtClean="0"/>
              <a:t>В</a:t>
            </a:r>
            <a:r>
              <a:rPr lang="en-US" sz="1350" dirty="0" smtClean="0"/>
              <a:t>:= </a:t>
            </a:r>
            <a:r>
              <a:rPr lang="ru-RU" sz="1350" dirty="0"/>
              <a:t>корень уравнения </a:t>
            </a:r>
            <a:r>
              <a:rPr lang="en-US" sz="1350" dirty="0"/>
              <a:t>ax</a:t>
            </a:r>
            <a:r>
              <a:rPr lang="ru-RU" sz="1350" dirty="0"/>
              <a:t>-7=1,</a:t>
            </a:r>
            <a:r>
              <a:rPr lang="en-US" sz="1350" dirty="0"/>
              <a:t> </a:t>
            </a:r>
            <a:r>
              <a:rPr lang="ru-RU" sz="1350" dirty="0"/>
              <a:t>а – наименьшее простое число</a:t>
            </a:r>
            <a:r>
              <a:rPr lang="en-US" sz="1350" dirty="0"/>
              <a:t> </a:t>
            </a:r>
            <a:r>
              <a:rPr lang="ru-RU" sz="1350" dirty="0"/>
              <a:t> </a:t>
            </a:r>
          </a:p>
        </p:txBody>
      </p:sp>
      <p:cxnSp>
        <p:nvCxnSpPr>
          <p:cNvPr id="15" name="Соединительная линия уступом 14"/>
          <p:cNvCxnSpPr>
            <a:stCxn id="3" idx="5"/>
            <a:endCxn id="13" idx="0"/>
          </p:cNvCxnSpPr>
          <p:nvPr/>
        </p:nvCxnSpPr>
        <p:spPr>
          <a:xfrm>
            <a:off x="3476625" y="1023937"/>
            <a:ext cx="1675687" cy="57536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3" idx="2"/>
            <a:endCxn id="10" idx="0"/>
          </p:cNvCxnSpPr>
          <p:nvPr/>
        </p:nvCxnSpPr>
        <p:spPr>
          <a:xfrm flipH="1">
            <a:off x="5152074" y="2293287"/>
            <a:ext cx="238" cy="463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585571" y="5200335"/>
            <a:ext cx="1998821" cy="656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N:= </a:t>
            </a:r>
            <a:r>
              <a:rPr lang="en-US" sz="1350" dirty="0" smtClean="0"/>
              <a:t>2</a:t>
            </a:r>
            <a:r>
              <a:rPr lang="ru-RU" sz="1350" dirty="0" smtClean="0"/>
              <a:t>*С</a:t>
            </a:r>
            <a:r>
              <a:rPr lang="en-US" sz="1350" dirty="0" smtClean="0"/>
              <a:t> </a:t>
            </a:r>
            <a:r>
              <a:rPr lang="en-US" sz="1350" dirty="0"/>
              <a:t>- </a:t>
            </a:r>
            <a:r>
              <a:rPr lang="ru-RU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13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>
            <a:stCxn id="28" idx="2"/>
            <a:endCxn id="21" idx="0"/>
          </p:cNvCxnSpPr>
          <p:nvPr/>
        </p:nvCxnSpPr>
        <p:spPr>
          <a:xfrm flipH="1">
            <a:off x="2584982" y="4701526"/>
            <a:ext cx="1" cy="498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>
            <a:stCxn id="21" idx="2"/>
            <a:endCxn id="47" idx="2"/>
          </p:cNvCxnSpPr>
          <p:nvPr/>
        </p:nvCxnSpPr>
        <p:spPr>
          <a:xfrm rot="5400000" flipH="1" flipV="1">
            <a:off x="4297555" y="3429982"/>
            <a:ext cx="714260" cy="4139406"/>
          </a:xfrm>
          <a:prstGeom prst="bentConnector4">
            <a:avLst>
              <a:gd name="adj1" fmla="val -32005"/>
              <a:gd name="adj2" fmla="val 603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60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269" y="748145"/>
            <a:ext cx="7647709" cy="868005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Трассировочная таблица «Птицы Республики Марий </a:t>
            </a:r>
            <a:r>
              <a:rPr lang="ru-RU" sz="2400" b="1" dirty="0"/>
              <a:t>Эл, </a:t>
            </a:r>
            <a:r>
              <a:rPr lang="ru-RU" sz="2400" b="1" dirty="0" smtClean="0"/>
              <a:t>находящиеся </a:t>
            </a:r>
            <a:r>
              <a:rPr lang="ru-RU" sz="2400" b="1" dirty="0"/>
              <a:t>под угрозой исчезновения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5108127"/>
              </p:ext>
            </p:extLst>
          </p:nvPr>
        </p:nvGraphicFramePr>
        <p:xfrm>
          <a:off x="843148" y="1947863"/>
          <a:ext cx="7493330" cy="413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218"/>
                <a:gridCol w="1439631"/>
                <a:gridCol w="1866149"/>
                <a:gridCol w="1719843"/>
                <a:gridCol w="127748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Ввод 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В=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Условие 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С=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N=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ax-7=1,</a:t>
                      </a:r>
                    </a:p>
                    <a:p>
                      <a:pPr algn="ctr"/>
                      <a:r>
                        <a:rPr lang="en-US" dirty="0" smtClean="0"/>
                        <a:t>2x-7=1,</a:t>
                      </a:r>
                    </a:p>
                    <a:p>
                      <a:pPr algn="ctr"/>
                      <a:r>
                        <a:rPr lang="en-US" dirty="0" smtClean="0"/>
                        <a:t>x=4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1&lt;4,</a:t>
                      </a:r>
                      <a:r>
                        <a:rPr lang="ru-RU" dirty="0" smtClean="0"/>
                        <a:t> да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4(1+1)</a:t>
                      </a:r>
                      <a:r>
                        <a:rPr lang="ru-RU" baseline="30000" dirty="0" smtClean="0"/>
                        <a:t>1-1 </a:t>
                      </a:r>
                      <a:r>
                        <a:rPr lang="ru-RU" baseline="0" dirty="0" smtClean="0"/>
                        <a:t>=4*2</a:t>
                      </a:r>
                      <a:r>
                        <a:rPr lang="ru-RU" baseline="30000" dirty="0" smtClean="0"/>
                        <a:t>0</a:t>
                      </a:r>
                      <a:r>
                        <a:rPr lang="ru-RU" baseline="0" dirty="0" smtClean="0"/>
                        <a:t>=4</a:t>
                      </a:r>
                      <a:r>
                        <a:rPr lang="ru-RU" baseline="30000" dirty="0" smtClean="0"/>
                        <a:t> </a:t>
                      </a:r>
                      <a:endParaRPr lang="ru-RU" baseline="30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См.стр.1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r>
                        <a:rPr lang="en-US" dirty="0" smtClean="0"/>
                        <a:t>&lt;4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да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4(2+1)</a:t>
                      </a:r>
                      <a:r>
                        <a:rPr lang="ru-RU" baseline="30000" dirty="0" smtClean="0"/>
                        <a:t> 2-1 </a:t>
                      </a:r>
                      <a:r>
                        <a:rPr lang="ru-RU" baseline="0" dirty="0" smtClean="0"/>
                        <a:t>=4*3=</a:t>
                      </a:r>
                      <a:r>
                        <a:rPr lang="ru-RU" baseline="0" dirty="0" smtClean="0"/>
                        <a:t>12</a:t>
                      </a:r>
                      <a:endParaRPr lang="ru-RU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См.стр.1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4</a:t>
                      </a:r>
                      <a:r>
                        <a:rPr lang="en-US" dirty="0" smtClean="0"/>
                        <a:t>&lt;4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нет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I-x,</a:t>
                      </a:r>
                      <a:r>
                        <a:rPr lang="en-US" baseline="0" dirty="0" smtClean="0"/>
                        <a:t> II-¾x,</a:t>
                      </a:r>
                      <a:r>
                        <a:rPr lang="ru-RU" baseline="0" dirty="0" smtClean="0"/>
                        <a:t> </a:t>
                      </a:r>
                      <a:endParaRPr lang="en-US" baseline="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 </a:t>
                      </a:r>
                      <a:r>
                        <a:rPr lang="ru-RU" baseline="0" smtClean="0"/>
                        <a:t>  </a:t>
                      </a:r>
                      <a:r>
                        <a:rPr lang="en-US" baseline="0" smtClean="0"/>
                        <a:t>III- </a:t>
                      </a:r>
                      <a:r>
                        <a:rPr lang="en-US" baseline="0" dirty="0" smtClean="0"/>
                        <a:t>¾* ¾x, I+II+III=18,5</a:t>
                      </a:r>
                      <a:r>
                        <a:rPr lang="ru-RU" baseline="0" dirty="0" smtClean="0"/>
                        <a:t>р, 37х=296, х=8, </a:t>
                      </a:r>
                      <a:r>
                        <a:rPr lang="en-US" baseline="0" dirty="0" smtClean="0"/>
                        <a:t>II-8*¾=6</a:t>
                      </a:r>
                      <a:endParaRPr lang="ru-RU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2*</a:t>
                      </a:r>
                      <a:r>
                        <a:rPr lang="en-US" dirty="0" smtClean="0"/>
                        <a:t>6</a:t>
                      </a:r>
                      <a:r>
                        <a:rPr lang="ru-RU" dirty="0" smtClean="0"/>
                        <a:t>-4=8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См.стр.1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5</a:t>
                      </a:r>
                      <a:r>
                        <a:rPr lang="en-US" dirty="0" smtClean="0"/>
                        <a:t>&lt;4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нет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См.стр.3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2*</a:t>
                      </a:r>
                      <a:r>
                        <a:rPr lang="en-US" dirty="0" smtClean="0"/>
                        <a:t>6</a:t>
                      </a:r>
                      <a:r>
                        <a:rPr lang="ru-RU" dirty="0" smtClean="0"/>
                        <a:t>-5=7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См.стр.1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6</a:t>
                      </a:r>
                      <a:r>
                        <a:rPr lang="en-US" dirty="0" smtClean="0"/>
                        <a:t>&lt;4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нет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См.стр.3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2*</a:t>
                      </a:r>
                      <a:r>
                        <a:rPr lang="en-US" dirty="0" smtClean="0"/>
                        <a:t>6</a:t>
                      </a:r>
                      <a:r>
                        <a:rPr lang="ru-RU" dirty="0" smtClean="0"/>
                        <a:t>-6=6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13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Самая маленькая птица мира - Колибри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91" y="1915965"/>
            <a:ext cx="3335998" cy="2507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25991" y="4632772"/>
            <a:ext cx="3040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чаще леса, в гуще мрака</a:t>
            </a:r>
          </a:p>
          <a:p>
            <a:r>
              <a:rPr lang="ru-RU" dirty="0"/>
              <a:t>Луч рассветный задрожал.</a:t>
            </a:r>
          </a:p>
          <a:p>
            <a:r>
              <a:rPr lang="ru-RU" dirty="0"/>
              <a:t>Там колибри, искра-птаха –</a:t>
            </a:r>
          </a:p>
          <a:p>
            <a:r>
              <a:rPr lang="ru-RU" dirty="0"/>
              <a:t>Словно маленький пожар.</a:t>
            </a:r>
          </a:p>
          <a:p>
            <a:pPr algn="r"/>
            <a:r>
              <a:rPr lang="ru-RU" dirty="0"/>
              <a:t>(</a:t>
            </a:r>
            <a:r>
              <a:rPr lang="ru-RU" dirty="0" err="1"/>
              <a:t>С.Погореловский</a:t>
            </a:r>
            <a:r>
              <a:rPr lang="ru-RU" dirty="0"/>
              <a:t>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82" y="1915965"/>
            <a:ext cx="3799114" cy="2507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338382" y="4722959"/>
            <a:ext cx="37991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Колибри - она единственная птица способная летать назад, машет крыльями почти 100 раз в секунду, а сердце бьется с частотой около 1000 ударов в минуту.</a:t>
            </a:r>
          </a:p>
        </p:txBody>
      </p:sp>
    </p:spTree>
    <p:extLst>
      <p:ext uri="{BB962C8B-B14F-4D97-AF65-F5344CB8AC3E}">
        <p14:creationId xmlns:p14="http://schemas.microsoft.com/office/powerpoint/2010/main" val="279565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Страус - самая </a:t>
            </a:r>
            <a:r>
              <a:rPr lang="ru-RU" sz="3200" dirty="0"/>
              <a:t>большая птица в мире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470" y="1870683"/>
            <a:ext cx="5871059" cy="4239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101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50605" y="1441023"/>
            <a:ext cx="4111920" cy="3663950"/>
          </a:xfrm>
        </p:spPr>
        <p:txBody>
          <a:bodyPr>
            <a:noAutofit/>
          </a:bodyPr>
          <a:lstStyle/>
          <a:p>
            <a:r>
              <a:rPr lang="ru-RU" sz="2000" dirty="0"/>
              <a:t>Берегите </a:t>
            </a:r>
            <a:r>
              <a:rPr lang="ru-RU" sz="2000" dirty="0" smtClean="0"/>
              <a:t>Землю! Берегите</a:t>
            </a:r>
            <a:r>
              <a:rPr lang="ru-RU" sz="2000" dirty="0"/>
              <a:t> </a:t>
            </a:r>
            <a:br>
              <a:rPr lang="ru-RU" sz="2000" dirty="0"/>
            </a:br>
            <a:r>
              <a:rPr lang="ru-RU" sz="2000" dirty="0"/>
              <a:t>Жаворонка в голубом зените, </a:t>
            </a:r>
            <a:br>
              <a:rPr lang="ru-RU" sz="2000" dirty="0"/>
            </a:br>
            <a:r>
              <a:rPr lang="ru-RU" sz="2000" dirty="0"/>
              <a:t>Бабочку на стебле повилики, </a:t>
            </a:r>
            <a:br>
              <a:rPr lang="ru-RU" sz="2000" dirty="0"/>
            </a:br>
            <a:r>
              <a:rPr lang="ru-RU" sz="2000" dirty="0"/>
              <a:t>На тропинке солнечные блики, </a:t>
            </a:r>
            <a:br>
              <a:rPr lang="ru-RU" sz="2000" dirty="0"/>
            </a:br>
            <a:r>
              <a:rPr lang="ru-RU" sz="2000" dirty="0"/>
              <a:t>На камнях играющего краба, </a:t>
            </a:r>
            <a:br>
              <a:rPr lang="ru-RU" sz="2000" dirty="0"/>
            </a:br>
            <a:r>
              <a:rPr lang="ru-RU" sz="2000" dirty="0"/>
              <a:t>Над пустыней тень от баобаба, </a:t>
            </a:r>
            <a:br>
              <a:rPr lang="ru-RU" sz="2000" dirty="0"/>
            </a:br>
            <a:r>
              <a:rPr lang="ru-RU" sz="2000" dirty="0"/>
              <a:t>Ястреба, парящего над полем, </a:t>
            </a:r>
            <a:br>
              <a:rPr lang="ru-RU" sz="2000" dirty="0"/>
            </a:br>
            <a:r>
              <a:rPr lang="ru-RU" sz="2000" dirty="0"/>
              <a:t>Ясный месяц над речным покоем, </a:t>
            </a:r>
            <a:br>
              <a:rPr lang="ru-RU" sz="2000" dirty="0"/>
            </a:br>
            <a:r>
              <a:rPr lang="ru-RU" sz="2000" dirty="0"/>
              <a:t>Ласточку, мелькающую в жите. </a:t>
            </a:r>
            <a:br>
              <a:rPr lang="ru-RU" sz="2000" dirty="0"/>
            </a:br>
            <a:r>
              <a:rPr lang="ru-RU" sz="2000" dirty="0"/>
              <a:t>Берегите Землю! Берегите</a:t>
            </a:r>
            <a:r>
              <a:rPr lang="ru-RU" sz="2000" dirty="0" smtClean="0"/>
              <a:t>!..</a:t>
            </a:r>
          </a:p>
          <a:p>
            <a:pPr marL="0" indent="0">
              <a:buNone/>
            </a:pPr>
            <a:r>
              <a:rPr lang="ru-RU" sz="2000" b="1" dirty="0" smtClean="0"/>
              <a:t>                                       </a:t>
            </a:r>
            <a:r>
              <a:rPr lang="ru-RU" sz="2000" b="1" dirty="0" err="1" smtClean="0"/>
              <a:t>М.А.Дудин</a:t>
            </a:r>
            <a:r>
              <a:rPr lang="ru-RU" sz="2000" dirty="0"/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525" y="1441023"/>
            <a:ext cx="3285898" cy="33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8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Страшные враги человека</a:t>
            </a:r>
            <a:endParaRPr lang="ru-RU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48929919"/>
              </p:ext>
            </p:extLst>
          </p:nvPr>
        </p:nvGraphicFramePr>
        <p:xfrm>
          <a:off x="888642" y="1860639"/>
          <a:ext cx="7418231" cy="416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707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Птицы на службе человека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907" y="3975728"/>
            <a:ext cx="2206498" cy="1942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689" y="1806277"/>
            <a:ext cx="2206497" cy="1853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045029" y="3652258"/>
            <a:ext cx="237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Чайка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471689" y="3643073"/>
            <a:ext cx="237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Грач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21866" y="3643073"/>
            <a:ext cx="237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Пеночка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925614" y="5860689"/>
            <a:ext cx="237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Королёк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486563" y="5887540"/>
            <a:ext cx="237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Ласточка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73031" y="5887540"/>
            <a:ext cx="237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Скворец</a:t>
            </a:r>
            <a:endParaRPr lang="ru-RU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73030" y="1813932"/>
            <a:ext cx="2511447" cy="18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030" y="4153198"/>
            <a:ext cx="2398299" cy="171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0782" y="1902797"/>
            <a:ext cx="2763399" cy="1842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845425" y="4008498"/>
            <a:ext cx="2573684" cy="1852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06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Птицы на службе человека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45029" y="3652258"/>
            <a:ext cx="237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Иволга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471689" y="3643073"/>
            <a:ext cx="237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Дятел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21866" y="3643073"/>
            <a:ext cx="237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Синица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925614" y="5860689"/>
            <a:ext cx="237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Поползень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486563" y="5887540"/>
            <a:ext cx="237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Пищуха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73031" y="5887540"/>
            <a:ext cx="237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Кукушка</a:t>
            </a:r>
            <a:endParaRPr lang="ru-RU" sz="20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7448" y="1970322"/>
            <a:ext cx="1549325" cy="1696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20512" y="4043183"/>
            <a:ext cx="2529967" cy="1817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0346" y="4137541"/>
            <a:ext cx="2576134" cy="1723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4426" y="4052368"/>
            <a:ext cx="1922333" cy="1837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992" y="1951233"/>
            <a:ext cx="25177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845425" y="1970322"/>
            <a:ext cx="2453925" cy="1872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86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Птицы на службе человека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45029" y="3652258"/>
            <a:ext cx="237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Сова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80231" y="3652258"/>
            <a:ext cx="2710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Кречет – Белый сокол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21866" y="3643073"/>
            <a:ext cx="237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Лунь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925614" y="5860689"/>
            <a:ext cx="237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Орёл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486563" y="5887540"/>
            <a:ext cx="237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Пустельга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73031" y="5887540"/>
            <a:ext cx="237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Ястреб</a:t>
            </a:r>
            <a:endParaRPr lang="ru-RU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270" y="1970136"/>
            <a:ext cx="2322210" cy="1547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5029" y="1970136"/>
            <a:ext cx="2129691" cy="1547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789" y="4186448"/>
            <a:ext cx="2092932" cy="1569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3037" y="4192640"/>
            <a:ext cx="2084676" cy="1563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9787" y="4192640"/>
            <a:ext cx="2274045" cy="1563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5023" y="1949277"/>
            <a:ext cx="2186789" cy="1568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35066" y="712866"/>
            <a:ext cx="6773817" cy="9233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Хищные птицы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317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734096"/>
            <a:ext cx="6798734" cy="88205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Устройство вычислительной машины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356059"/>
              </p:ext>
            </p:extLst>
          </p:nvPr>
        </p:nvGraphicFramePr>
        <p:xfrm>
          <a:off x="746975" y="2034383"/>
          <a:ext cx="7727323" cy="4384153"/>
        </p:xfrm>
        <a:graphic>
          <a:graphicData uri="http://schemas.openxmlformats.org/drawingml/2006/table">
            <a:tbl>
              <a:tblPr firstRow="1" firstCol="1" bandRow="1"/>
              <a:tblGrid>
                <a:gridCol w="1550905"/>
                <a:gridCol w="2680075"/>
                <a:gridCol w="3496343"/>
              </a:tblGrid>
              <a:tr h="152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Действие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Обозначение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Пояснение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0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Начало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Конец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Указывают на начало и конец работы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1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Ввод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Вывод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Означает, что начинать вычисления надо, используя данное числовое значение А.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Означает, что последнее значение С следует считать ответом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6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Устройство для выполнения операций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Означает, что надо решить уравнение х+3=7 и считать, что А равно найденному корню, т.е. А=4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Слова «придать значение» можно заменить знаком «:=»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73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Устройство для проверки условия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 блоке записано условие. Проверяем условие, т.е. </a:t>
                      </a: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отвечаем </a:t>
                      </a: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 вопрос </a:t>
                      </a: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«Верно </a:t>
                      </a: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ли что исходное значение А &gt; 50?». Условие выполняется, продолжаем по ветке «да»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Блок-схема: данные 5"/>
          <p:cNvSpPr/>
          <p:nvPr/>
        </p:nvSpPr>
        <p:spPr>
          <a:xfrm>
            <a:off x="2618014" y="2998564"/>
            <a:ext cx="1119187" cy="292100"/>
          </a:xfrm>
          <a:prstGeom prst="flowChartInputOutp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>
                <a:effectLst/>
                <a:ea typeface="Calibri"/>
                <a:cs typeface="Times New Roman"/>
              </a:rPr>
              <a:t>Ввод А</a:t>
            </a: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2618014" y="3923004"/>
            <a:ext cx="1868488" cy="52387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>
                <a:effectLst/>
                <a:ea typeface="Calibri"/>
                <a:cs typeface="Times New Roman"/>
              </a:rPr>
              <a:t>А – придать значение корня уравнения х + 3 = 7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3739081" y="2390484"/>
            <a:ext cx="946150" cy="279400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>
                <a:effectLst/>
                <a:ea typeface="Calibri"/>
                <a:cs typeface="Times New Roman"/>
              </a:rPr>
              <a:t>Конец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2624782" y="5646984"/>
            <a:ext cx="2074862" cy="517525"/>
            <a:chOff x="0" y="0"/>
            <a:chExt cx="2075290" cy="516834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0" y="55659"/>
              <a:ext cx="2011736" cy="461175"/>
              <a:chOff x="0" y="0"/>
              <a:chExt cx="2011736" cy="333955"/>
            </a:xfrm>
          </p:grpSpPr>
          <p:sp>
            <p:nvSpPr>
              <p:cNvPr id="14" name="Блок-схема: решение 13"/>
              <p:cNvSpPr/>
              <p:nvPr/>
            </p:nvSpPr>
            <p:spPr>
              <a:xfrm>
                <a:off x="238539" y="0"/>
                <a:ext cx="1502797" cy="333955"/>
              </a:xfrm>
              <a:prstGeom prst="flowChartDecision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100">
                    <a:effectLst/>
                    <a:ea typeface="Calibri"/>
                    <a:cs typeface="Times New Roman"/>
                  </a:rPr>
                  <a:t>А</a:t>
                </a:r>
                <a:r>
                  <a:rPr lang="en-US" sz="1100">
                    <a:effectLst/>
                    <a:ea typeface="Calibri"/>
                    <a:cs typeface="Times New Roman"/>
                  </a:rPr>
                  <a:t>&gt;50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cxnSp>
            <p:nvCxnSpPr>
              <p:cNvPr id="15" name="Прямая со стрелкой 14"/>
              <p:cNvCxnSpPr/>
              <p:nvPr/>
            </p:nvCxnSpPr>
            <p:spPr>
              <a:xfrm flipH="1">
                <a:off x="0" y="174929"/>
                <a:ext cx="238125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 стрелкой 15"/>
              <p:cNvCxnSpPr/>
              <p:nvPr/>
            </p:nvCxnSpPr>
            <p:spPr>
              <a:xfrm>
                <a:off x="1741335" y="174929"/>
                <a:ext cx="27040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12" name="Надпись 2"/>
            <p:cNvSpPr txBox="1">
              <a:spLocks noChangeArrowheads="1"/>
            </p:cNvSpPr>
            <p:nvPr/>
          </p:nvSpPr>
          <p:spPr bwMode="auto">
            <a:xfrm>
              <a:off x="0" y="0"/>
              <a:ext cx="484505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effectLst/>
                  <a:latin typeface="Calibri"/>
                  <a:ea typeface="Calibri"/>
                  <a:cs typeface="Times New Roman"/>
                </a:rPr>
                <a:t>нет</a:t>
              </a:r>
            </a:p>
          </p:txBody>
        </p:sp>
        <p:sp>
          <p:nvSpPr>
            <p:cNvPr id="13" name="Надпись 2"/>
            <p:cNvSpPr txBox="1">
              <a:spLocks noChangeArrowheads="1"/>
            </p:cNvSpPr>
            <p:nvPr/>
          </p:nvSpPr>
          <p:spPr bwMode="auto">
            <a:xfrm>
              <a:off x="1637968" y="0"/>
              <a:ext cx="437322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effectLst/>
                  <a:latin typeface="Calibri"/>
                  <a:ea typeface="Calibri"/>
                  <a:cs typeface="Times New Roman"/>
                </a:rPr>
                <a:t>да</a:t>
              </a:r>
            </a:p>
          </p:txBody>
        </p:sp>
      </p:grpSp>
      <p:sp>
        <p:nvSpPr>
          <p:cNvPr id="17" name="Блок-схема: альтернативный процесс 16"/>
          <p:cNvSpPr/>
          <p:nvPr/>
        </p:nvSpPr>
        <p:spPr>
          <a:xfrm>
            <a:off x="2461855" y="2419719"/>
            <a:ext cx="946150" cy="279400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effectLst/>
                <a:ea typeface="Calibri"/>
                <a:cs typeface="Times New Roman"/>
              </a:rPr>
              <a:t>Начало  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18" name="Блок-схема: данные 17"/>
          <p:cNvSpPr/>
          <p:nvPr/>
        </p:nvSpPr>
        <p:spPr>
          <a:xfrm>
            <a:off x="3528178" y="3290664"/>
            <a:ext cx="1292224" cy="292100"/>
          </a:xfrm>
          <a:prstGeom prst="flowChartInputOutp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effectLst/>
                <a:ea typeface="Calibri"/>
                <a:cs typeface="Times New Roman"/>
              </a:rPr>
              <a:t>Вывод  С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2839181" y="4695938"/>
            <a:ext cx="1868488" cy="52387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effectLst/>
                <a:ea typeface="Calibri"/>
                <a:cs typeface="Times New Roman"/>
              </a:rPr>
              <a:t>А : = В + С 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455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Штриховая стрелка вправо 19"/>
          <p:cNvSpPr/>
          <p:nvPr/>
        </p:nvSpPr>
        <p:spPr>
          <a:xfrm rot="1605360">
            <a:off x="2445383" y="3092323"/>
            <a:ext cx="3308547" cy="315057"/>
          </a:xfrm>
          <a:prstGeom prst="stripedRightArrow">
            <a:avLst>
              <a:gd name="adj1" fmla="val 50000"/>
              <a:gd name="adj2" fmla="val 186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триховая стрелка вправо 3"/>
          <p:cNvSpPr/>
          <p:nvPr/>
        </p:nvSpPr>
        <p:spPr>
          <a:xfrm rot="440793">
            <a:off x="2753948" y="2179249"/>
            <a:ext cx="3721372" cy="378819"/>
          </a:xfrm>
          <a:prstGeom prst="stripedRightArrow">
            <a:avLst>
              <a:gd name="adj1" fmla="val 50000"/>
              <a:gd name="adj2" fmla="val 1592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Из жизни птиц. Все «самые»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7321" y="1982503"/>
            <a:ext cx="2149659" cy="2636997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AutoNum type="arabicPeriod"/>
            </a:pPr>
            <a:r>
              <a:rPr lang="ru-RU" dirty="0" smtClean="0"/>
              <a:t>Беркут </a:t>
            </a:r>
          </a:p>
          <a:p>
            <a:pPr marL="457200" indent="-457200">
              <a:buAutoNum type="arabicPeriod"/>
            </a:pPr>
            <a:r>
              <a:rPr lang="ru-RU" dirty="0" smtClean="0"/>
              <a:t>Стерх </a:t>
            </a:r>
          </a:p>
          <a:p>
            <a:pPr marL="457200" indent="-457200">
              <a:buAutoNum type="arabicPeriod"/>
            </a:pPr>
            <a:r>
              <a:rPr lang="ru-RU" dirty="0" smtClean="0"/>
              <a:t>Дрофич</a:t>
            </a:r>
          </a:p>
          <a:p>
            <a:pPr marL="457200" indent="-457200">
              <a:buAutoNum type="arabicPeriod"/>
            </a:pPr>
            <a:r>
              <a:rPr lang="ru-RU" dirty="0" smtClean="0"/>
              <a:t>Орёл </a:t>
            </a:r>
          </a:p>
          <a:p>
            <a:pPr marL="457200" indent="-457200">
              <a:buAutoNum type="arabicPeriod"/>
            </a:pPr>
            <a:r>
              <a:rPr lang="ru-RU" dirty="0" smtClean="0"/>
              <a:t>Бородач </a:t>
            </a:r>
          </a:p>
          <a:p>
            <a:pPr marL="457200" indent="-457200">
              <a:buAutoNum type="arabicPeriod"/>
            </a:pPr>
            <a:r>
              <a:rPr lang="ru-RU" dirty="0" smtClean="0"/>
              <a:t>Лебедь-кликун</a:t>
            </a:r>
            <a:endParaRPr lang="ru-RU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1317360" y="658539"/>
            <a:ext cx="6773817" cy="138499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Определите какой из птиц соответствует данный рисунок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2142" y="2050267"/>
            <a:ext cx="2131628" cy="1492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1655" y="4765467"/>
            <a:ext cx="2128281" cy="1418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361" y="4731280"/>
            <a:ext cx="2148982" cy="1487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5892" y="3505039"/>
            <a:ext cx="2384259" cy="1260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8415" y="2291785"/>
            <a:ext cx="2055233" cy="1454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8547" y="4750007"/>
            <a:ext cx="2225910" cy="1449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385116" y="2475243"/>
            <a:ext cx="62581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50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57836" y="2781389"/>
            <a:ext cx="62581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48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17117" y="5539694"/>
            <a:ext cx="58734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41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52230" y="5491824"/>
            <a:ext cx="625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52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27611" y="5526010"/>
            <a:ext cx="625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46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98022" y="3979536"/>
            <a:ext cx="625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45</a:t>
            </a:r>
            <a:endParaRPr lang="ru-RU" sz="405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1" name="Штриховая стрелка вправо 20"/>
          <p:cNvSpPr/>
          <p:nvPr/>
        </p:nvSpPr>
        <p:spPr>
          <a:xfrm rot="21351780">
            <a:off x="2826759" y="2675186"/>
            <a:ext cx="1322830" cy="356282"/>
          </a:xfrm>
          <a:prstGeom prst="stripedRightArrow">
            <a:avLst>
              <a:gd name="adj1" fmla="val 50000"/>
              <a:gd name="adj2" fmla="val 138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60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39052e742794c8b874c095ff1951e63a387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21884</TotalTime>
  <Words>1770</Words>
  <Application>Microsoft Office PowerPoint</Application>
  <PresentationFormat>Экран (4:3)</PresentationFormat>
  <Paragraphs>450</Paragraphs>
  <Slides>38</Slides>
  <Notes>0</Notes>
  <HiddenSlides>10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Натуральные материалы</vt:lpstr>
      <vt:lpstr>Из жизни птиц</vt:lpstr>
      <vt:lpstr>Слово "экология" происходит от греческого "oikos", что означает "жилище", "местопребывание", "убежище</vt:lpstr>
      <vt:lpstr>«Международный день птиц» —</vt:lpstr>
      <vt:lpstr>Страшные враги человека</vt:lpstr>
      <vt:lpstr>Птицы на службе человека</vt:lpstr>
      <vt:lpstr>Птицы на службе человека</vt:lpstr>
      <vt:lpstr>Птицы на службе человека</vt:lpstr>
      <vt:lpstr>Устройство вычислительной машины</vt:lpstr>
      <vt:lpstr>Из жизни птиц. Все «самые»</vt:lpstr>
      <vt:lpstr>Презентация PowerPoint</vt:lpstr>
      <vt:lpstr>Трассировочная таблица «Определите какой из птиц соответствует данный рисунок»</vt:lpstr>
      <vt:lpstr>Из жизни птиц. Все «самые»</vt:lpstr>
      <vt:lpstr>Презентация PowerPoint</vt:lpstr>
      <vt:lpstr>Трассировочная таблица «Определить птицу и её гнездо по названию» </vt:lpstr>
      <vt:lpstr>Из жизни птиц. Все «самые»</vt:lpstr>
      <vt:lpstr>Топ-10 «Самые редкие и удивительные птицы в мире»</vt:lpstr>
      <vt:lpstr>Презентация PowerPoint</vt:lpstr>
      <vt:lpstr>Трассировочная таблица «Топ-10 «Самые редкие и удивительные птицы в мире»</vt:lpstr>
      <vt:lpstr>Ответы: Топ-10 «Самые редкие и удивительные птицы в мире»</vt:lpstr>
      <vt:lpstr>№ 10. Дивный Шпательтэил</vt:lpstr>
      <vt:lpstr>№ 9. Великий индийский Дрофа</vt:lpstr>
      <vt:lpstr>№ 8. Бразильский Крохаль</vt:lpstr>
      <vt:lpstr>№ 7. Птицы фрегаты с острова Рождества</vt:lpstr>
      <vt:lpstr>№ 6. Палила</vt:lpstr>
      <vt:lpstr>№ 5. Гондурасский изумруд</vt:lpstr>
      <vt:lpstr>№ 4. Какапо</vt:lpstr>
      <vt:lpstr>№ 3. Оранжево-пузатый попугай</vt:lpstr>
      <vt:lpstr>№ 2. Японский (уссурийский) журавль</vt:lpstr>
      <vt:lpstr>№ 1. Азиатский ибис</vt:lpstr>
      <vt:lpstr>10 птиц Республики Марий Эл, находящихся под угрозой исчезновения</vt:lpstr>
      <vt:lpstr>Презентация PowerPoint</vt:lpstr>
      <vt:lpstr>Трассировочная таблица «Птицы Республики Марий Эл, находящиеся под угрозой исчезновения </vt:lpstr>
      <vt:lpstr>10 птиц Республики Марий Эл, находящихся под угрозой исчезновения</vt:lpstr>
      <vt:lpstr>Презентация PowerPoint</vt:lpstr>
      <vt:lpstr>Трассировочная таблица «Птицы Республики Марий Эл, находящиеся под угрозой исчезновения </vt:lpstr>
      <vt:lpstr>Самая маленькая птица мира - Колибри</vt:lpstr>
      <vt:lpstr>Страус - самая большая птица в мире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User</cp:lastModifiedBy>
  <cp:revision>174</cp:revision>
  <dcterms:created xsi:type="dcterms:W3CDTF">2017-03-10T18:20:23Z</dcterms:created>
  <dcterms:modified xsi:type="dcterms:W3CDTF">2021-07-30T20:09:57Z</dcterms:modified>
</cp:coreProperties>
</file>