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67" r:id="rId3"/>
    <p:sldId id="256" r:id="rId4"/>
    <p:sldId id="258" r:id="rId5"/>
    <p:sldId id="269" r:id="rId6"/>
    <p:sldId id="270" r:id="rId7"/>
    <p:sldId id="271" r:id="rId8"/>
    <p:sldId id="272" r:id="rId9"/>
    <p:sldId id="273" r:id="rId10"/>
    <p:sldId id="276" r:id="rId11"/>
    <p:sldId id="277" r:id="rId12"/>
    <p:sldId id="278" r:id="rId13"/>
    <p:sldId id="279" r:id="rId14"/>
    <p:sldId id="280" r:id="rId15"/>
    <p:sldId id="266" r:id="rId16"/>
    <p:sldId id="281" r:id="rId17"/>
    <p:sldId id="284" r:id="rId18"/>
    <p:sldId id="285" r:id="rId19"/>
    <p:sldId id="286" r:id="rId20"/>
    <p:sldId id="288" r:id="rId21"/>
    <p:sldId id="25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A737A-2F7F-493F-A895-6BE2411D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" y="609599"/>
            <a:ext cx="4993001" cy="1889051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Тема Урока: Откуда в наш дом приходит электричество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506B53-F94B-49B4-A76A-E7A5C34043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27270" y="1119762"/>
            <a:ext cx="5947550" cy="4111316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DEEDBEB-F18C-455E-A840-1BEB3B340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1 класс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Автор: учитель начальных классов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Забродина Мария Валерьевна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ГБОУ Школа № 1466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3836578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55F82-C9F6-41D6-B152-8C7AED20AF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61056" y="1095153"/>
            <a:ext cx="6130770" cy="417839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8F8A727-FA78-4527-A78B-451CFE7C9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448" y="1095153"/>
            <a:ext cx="4573016" cy="469604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Из волокон растений, пропитанных смолой и покрытых воском люди стали делать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свечи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А еще свечи делали из сала. Ниточку(фитиль) опускали в растопленное сало и ждали, когда оно застынет. Такие свечи пахли не очень приятно. 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801563-679D-4BD6-B748-14E1640D18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38006" y="106326"/>
            <a:ext cx="4869330" cy="594930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DAFF28C-47E9-4F0C-BA45-B9EAF43CB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814" y="1711842"/>
            <a:ext cx="4583650" cy="407935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середине XIX века из нефти получают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керосин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начинают свое шествие 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керосиновые лампы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endParaRPr lang="ru-RU" sz="2800" dirty="0">
              <a:solidFill>
                <a:srgbClr val="000000"/>
              </a:solidFill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Керосин – это горючее вещество.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43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42E546-8EFB-40D3-A04B-49AFF72BB5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82720" y="1286540"/>
            <a:ext cx="6868727" cy="401556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F03E43D-42DB-4230-88F7-66ED0928C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730" y="1286540"/>
            <a:ext cx="4349733" cy="450466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однажды, после долгих и упорных опытов, ученый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Лодыгин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изобрел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электрическую лампочку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Она горит так ярко, долго и безопасно, что сегодня она является основным источником света в каждом доме.</a:t>
            </a:r>
            <a:endParaRPr lang="ru-RU" sz="28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16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7F4F6-00E2-46A4-A3A8-1A9DEA6A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599"/>
            <a:ext cx="3935688" cy="233561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31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же такое электричество и откуда оно приходит к нам в дом, заставляя работать электроприборы?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A45244-A0AD-4291-BD4D-16E061CCAA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23561" y="1179216"/>
            <a:ext cx="6286968" cy="3532004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AA841D8E-9F36-44B2-AD6F-9B8FD4319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0874" y="2604977"/>
            <a:ext cx="4625163" cy="410416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Электричество </a:t>
            </a:r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– это чрезвычайно полезная форма энергии. Оно легко превращается в свет, в тепло и легко передается по проводам.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Электрический ток</a:t>
            </a:r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бегущий по проводам, очень похож на речку, но в реке течет вода, а в проводах –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электроны (заряженные частицы)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Их нельзя увидеть, но зато можно почувствовать. Электричество вырабатывается на электростанциях и приходи в наш дом по проводам.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9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02CA6-84D4-4331-992B-D70C1182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63" y="610773"/>
            <a:ext cx="9760688" cy="676992"/>
          </a:xfrm>
        </p:spPr>
        <p:txBody>
          <a:bodyPr/>
          <a:lstStyle/>
          <a:p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Bahnschrift SemiBold SemiConden" panose="020B0502040204020203" pitchFamily="34" charset="0"/>
              </a:rPr>
              <a:t>Виды электростанций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7B0933-993D-4A4C-94B0-ABAEDF2DC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855" y="3682319"/>
            <a:ext cx="4167964" cy="547642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гидроэлектростанции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CC915D-31B9-494D-B2DB-B2D2BE27A14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5318" b="15318"/>
          <a:stretch>
            <a:fillRect/>
          </a:stretch>
        </p:blipFill>
        <p:spPr>
          <a:xfrm>
            <a:off x="148855" y="1615500"/>
            <a:ext cx="4242392" cy="1961348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A1A06930-19F4-43ED-9ABB-C88F595E1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36335" y="3952862"/>
            <a:ext cx="4332717" cy="2745650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теплоэлектростанции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0B965A-A4C5-4A06-BBE1-9E0AB640B2B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5362" b="15362"/>
          <a:stretch>
            <a:fillRect/>
          </a:stretch>
        </p:blipFill>
        <p:spPr>
          <a:xfrm>
            <a:off x="3888052" y="4237373"/>
            <a:ext cx="4162328" cy="1920288"/>
          </a:xfr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60394EB1-9CC2-4918-A9AD-1261B7B4D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0379" y="3795824"/>
            <a:ext cx="3889983" cy="441550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ветряные станции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F8D0B6-3A4E-4F00-A431-95FA2C024BC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5440" b="15440"/>
          <a:stretch>
            <a:fillRect/>
          </a:stretch>
        </p:blipFill>
        <p:spPr>
          <a:xfrm>
            <a:off x="7283302" y="1567823"/>
            <a:ext cx="4564835" cy="2104980"/>
          </a:xfrm>
        </p:spPr>
      </p:pic>
    </p:spTree>
    <p:extLst>
      <p:ext uri="{BB962C8B-B14F-4D97-AF65-F5344CB8AC3E}">
        <p14:creationId xmlns:p14="http://schemas.microsoft.com/office/powerpoint/2010/main" val="227101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D3287-F9B3-4DDA-AB13-C7E5327F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84" y="217357"/>
            <a:ext cx="10922831" cy="166460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Электричество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очень полезно. Сегодня мы не можем представить свою жизнь без него. Но оно может быть и очень опасным. Используя электроприборы</a:t>
            </a:r>
            <a:b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помнить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28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7837E-1F95-4FF1-9F8C-FD619DD84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177" y="1693889"/>
            <a:ext cx="10781238" cy="3898837"/>
          </a:xfrm>
        </p:spPr>
        <p:txBody>
          <a:bodyPr>
            <a:normAutofit lnSpcReduction="10000"/>
          </a:bodyPr>
          <a:lstStyle/>
          <a:p>
            <a:pPr lvl="0" algn="l">
              <a:lnSpc>
                <a:spcPct val="107000"/>
              </a:lnSpc>
              <a:spcAft>
                <a:spcPts val="675"/>
              </a:spcAft>
            </a:pP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342900" lvl="0" indent="-342900" algn="l">
              <a:lnSpc>
                <a:spcPct val="107000"/>
              </a:lnSpc>
              <a:spcAft>
                <a:spcPts val="675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трогай выключатель и розетку мокрыми руками;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675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никогда не прикасайся к оголенным проводам;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675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забывай выключать электроприборы из розетки;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675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пользуйся неисправными электроприборами;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675"/>
              </a:spcAft>
              <a:buFont typeface="Symbol" panose="05050102010706020507" pitchFamily="18" charset="2"/>
              <a:buChar char="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нельзя пользоваться электроприборами находясь в воде.</a:t>
            </a:r>
          </a:p>
          <a:p>
            <a:pPr lvl="0" algn="l">
              <a:lnSpc>
                <a:spcPct val="107000"/>
              </a:lnSpc>
              <a:spcAft>
                <a:spcPts val="675"/>
              </a:spcAft>
            </a:pP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Bahnschrift SemiBold SemiConden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AD6D3-E79F-4EE1-87A4-3833B346DA48}"/>
              </a:ext>
            </a:extLst>
          </p:cNvPr>
          <p:cNvSpPr txBox="1"/>
          <p:nvPr/>
        </p:nvSpPr>
        <p:spPr>
          <a:xfrm>
            <a:off x="776177" y="5164110"/>
            <a:ext cx="10504967" cy="10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675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вы знаете, что электричество может быть опасно.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675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как вы думаете, есть ли безопасное электричество?</a:t>
            </a:r>
            <a:endParaRPr kumimoji="0" lang="ru-RU" sz="24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034C7-1E8E-428E-AA0F-A4DA1CB2D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Безопасное электричество (опыт)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874B1-6615-4EF9-9554-D21FE1F06E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7079" y="1775638"/>
            <a:ext cx="11621385" cy="401556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опыта нам понадобится: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1.чайная ложка молотого перца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2.чайная ложка соли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3.бумажное полотенце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воздушный шарик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675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4.Шерстяная варежка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4158F0-38E5-4844-ACDE-454348635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8" r="2524"/>
          <a:stretch/>
        </p:blipFill>
        <p:spPr>
          <a:xfrm>
            <a:off x="6352511" y="1683451"/>
            <a:ext cx="4014234" cy="48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A4B26-3C59-4C7A-ACD3-82DD6BCF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3" y="7528"/>
            <a:ext cx="10143461" cy="1326965"/>
          </a:xfrm>
        </p:spPr>
        <p:txBody>
          <a:bodyPr/>
          <a:lstStyle/>
          <a:p>
            <a:r>
              <a:rPr kumimoji="0" lang="ru-RU" sz="36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j-ea"/>
                <a:cs typeface="+mj-cs"/>
              </a:rPr>
              <a:t>опыт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9E3E3F-F90E-4727-ACB0-3FDBEC1C5AD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8365" b="18365"/>
          <a:stretch>
            <a:fillRect/>
          </a:stretch>
        </p:blipFill>
        <p:spPr>
          <a:xfrm>
            <a:off x="158750" y="1584251"/>
            <a:ext cx="3408480" cy="2668771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9BD032B2-2C78-4FCF-B3FF-C4B79417AFE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59491" y="4090414"/>
            <a:ext cx="3582862" cy="1700786"/>
          </a:xfrm>
        </p:spPr>
        <p:txBody>
          <a:bodyPr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lang="ru-RU" sz="2000" dirty="0">
              <a:solidFill>
                <a:srgbClr val="000000"/>
              </a:solidFill>
              <a:latin typeface="Bahnschrift SemiBold SemiConden" panose="020B0502040204020203" pitchFamily="34" charset="0"/>
              <a:ea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Times New Roman" panose="02020603050405020304" pitchFamily="18" charset="0"/>
                <a:cs typeface="+mn-cs"/>
              </a:rPr>
              <a:t>Расстелем на столе бумажное полотенце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13834F-7050-4087-9590-192ADA0A06A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7302" b="17302"/>
          <a:stretch>
            <a:fillRect/>
          </a:stretch>
        </p:blipFill>
        <p:spPr>
          <a:xfrm>
            <a:off x="4094163" y="1584252"/>
            <a:ext cx="3582987" cy="2668770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DE227C1-8403-4A6C-9E33-C0F7084D80E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898607" y="4090414"/>
            <a:ext cx="3873793" cy="1700786"/>
          </a:xfrm>
        </p:spPr>
        <p:txBody>
          <a:bodyPr>
            <a:normAutofit/>
          </a:bodyPr>
          <a:lstStyle/>
          <a:p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SemiBold SemiConden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endParaRPr lang="ru-RU" sz="2000" dirty="0">
              <a:solidFill>
                <a:srgbClr val="000000"/>
              </a:solidFill>
              <a:latin typeface="Bahnschrift SemiBold SemiConden" panose="020B0502040204020203" pitchFamily="34" charset="0"/>
              <a:ea typeface="Times New Roman" panose="02020603050405020304" pitchFamily="18" charset="0"/>
            </a:endParaRPr>
          </a:p>
          <a:p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Times New Roman" panose="02020603050405020304" pitchFamily="18" charset="0"/>
                <a:cs typeface="+mn-cs"/>
              </a:rPr>
              <a:t>Высыплем на него соль и перец</a:t>
            </a:r>
            <a:endParaRPr lang="ru-RU" sz="20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D01FCE-4EB5-435A-B8D2-EA10B3D4E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9333" y="3923413"/>
            <a:ext cx="3173196" cy="1700785"/>
          </a:xfrm>
        </p:spPr>
        <p:txBody>
          <a:bodyPr/>
          <a:lstStyle/>
          <a:p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Times New Roman" panose="02020603050405020304" pitchFamily="18" charset="0"/>
                <a:cs typeface="+mn-cs"/>
              </a:rPr>
              <a:t>все перемешиваем</a:t>
            </a:r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2E90D3-CAE0-41FC-9C30-7641CB0D974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6515" b="16515"/>
          <a:stretch>
            <a:fillRect/>
          </a:stretch>
        </p:blipFill>
        <p:spPr>
          <a:xfrm>
            <a:off x="7974013" y="1584252"/>
            <a:ext cx="3498850" cy="2668770"/>
          </a:xfrm>
        </p:spPr>
      </p:pic>
    </p:spTree>
    <p:extLst>
      <p:ext uri="{BB962C8B-B14F-4D97-AF65-F5344CB8AC3E}">
        <p14:creationId xmlns:p14="http://schemas.microsoft.com/office/powerpoint/2010/main" val="16812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A4B26-3C59-4C7A-ACD3-82DD6BCF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744" y="499731"/>
            <a:ext cx="9973340" cy="648586"/>
          </a:xfrm>
        </p:spPr>
        <p:txBody>
          <a:bodyPr/>
          <a:lstStyle/>
          <a:p>
            <a:r>
              <a:rPr kumimoji="0" lang="ru-RU" sz="3600" b="0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j-ea"/>
                <a:cs typeface="+mj-cs"/>
              </a:rPr>
              <a:t>опыт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4EFE20-3366-4718-9E63-7EE648F4864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8365" b="18365"/>
          <a:stretch>
            <a:fillRect/>
          </a:stretch>
        </p:blipFill>
        <p:spPr>
          <a:xfrm>
            <a:off x="158750" y="1307805"/>
            <a:ext cx="3499232" cy="271756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9BD032B2-2C78-4FCF-B3FF-C4B79417AFE0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59491" y="4090414"/>
            <a:ext cx="3827719" cy="1700786"/>
          </a:xfrm>
        </p:spPr>
        <p:txBody>
          <a:bodyPr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kumimoji="0" lang="ru-RU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lang="ru-RU" sz="2000" dirty="0">
              <a:solidFill>
                <a:prstClr val="black"/>
              </a:solidFill>
              <a:latin typeface="Bahnschrift SemiBold SemiConden" panose="020B050204020402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Надуем небольшой воздушный шарик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81BE3F-F303-4E55-9D84-F73177C57844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7302" b="17302"/>
          <a:stretch>
            <a:fillRect/>
          </a:stretch>
        </p:blipFill>
        <p:spPr>
          <a:xfrm>
            <a:off x="4061208" y="1298424"/>
            <a:ext cx="3582987" cy="2706929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id="{0DE227C1-8403-4A6C-9E33-C0F7084D80E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987210" y="4090414"/>
            <a:ext cx="3582862" cy="170078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    </a:t>
            </a:r>
          </a:p>
          <a:p>
            <a:endParaRPr lang="ru-RU" sz="2000" dirty="0">
              <a:solidFill>
                <a:srgbClr val="00000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Потрём шарик о шерстяную варежку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D01FCE-4EB5-435A-B8D2-EA10B3D4E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3298" y="4090413"/>
            <a:ext cx="3499232" cy="1342824"/>
          </a:xfrm>
        </p:spPr>
        <p:txBody>
          <a:bodyPr/>
          <a:lstStyle/>
          <a:p>
            <a:endParaRPr lang="ru-RU" sz="2000" dirty="0">
              <a:solidFill>
                <a:srgbClr val="000000"/>
              </a:solidFill>
              <a:effectLst/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Bahnschrift SemiBold 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поднесём его к смеси соли и перца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C9F5B-2A6A-4C63-A5C1-32F13FB5DCE0}"/>
              </a:ext>
            </a:extLst>
          </p:cNvPr>
          <p:cNvSpPr txBox="1"/>
          <p:nvPr/>
        </p:nvSpPr>
        <p:spPr>
          <a:xfrm>
            <a:off x="297712" y="5603358"/>
            <a:ext cx="11174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Что произошло?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3C1D991-617C-4B50-8932-D86262525E9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9246" b="19246"/>
          <a:stretch>
            <a:fillRect/>
          </a:stretch>
        </p:blipFill>
        <p:spPr>
          <a:xfrm>
            <a:off x="7973297" y="1318438"/>
            <a:ext cx="3642189" cy="2686915"/>
          </a:xfrm>
        </p:spPr>
      </p:pic>
    </p:spTree>
    <p:extLst>
      <p:ext uri="{BB962C8B-B14F-4D97-AF65-F5344CB8AC3E}">
        <p14:creationId xmlns:p14="http://schemas.microsoft.com/office/powerpoint/2010/main" val="17036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9" grpId="0" build="p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FABFA-A5F7-4B50-BD46-29B3B038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" y="609600"/>
            <a:ext cx="4732505" cy="202325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Перец прилип 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к шарику,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а соль осталась на столе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Это один из примеров того, как действует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статическое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электричество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Когда мы потерли шарик о шерстяную варежку, он приобрёл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отрицательный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заряд. 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5FBC40A-3B30-4398-918D-BB67EF2950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85705" y="811618"/>
            <a:ext cx="4183058" cy="4132263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B84F441-DDF3-4D84-9654-A34875D52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958" y="2632852"/>
            <a:ext cx="4961104" cy="339580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Следовательно часть перчинок, ближайшая к шарику, приобрела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положительный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заряд и притянулась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отрицательным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зарядом шарика. 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Перец прилип к шарику</a:t>
            </a:r>
            <a:r>
              <a:rPr lang="ru-RU" sz="1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Частицы соли не притягиваются к шарику, так как в этом веществе электроны перемещаются плохо. Когда мы подносим к соли заряженный шарик, ее электроны все равно остаются на своих местах. Соль со стороны шарика не приобретает заряд, она остается незаряженной. Поэтому соль не прилипает к отрицательно заряженному шарику.</a:t>
            </a:r>
            <a:endParaRPr lang="ru-RU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85ED9-B33F-4722-A22A-222DED7501BA}"/>
              </a:ext>
            </a:extLst>
          </p:cNvPr>
          <p:cNvSpPr txBox="1"/>
          <p:nvPr/>
        </p:nvSpPr>
        <p:spPr>
          <a:xfrm>
            <a:off x="5794744" y="5188688"/>
            <a:ext cx="5720316" cy="1242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результате контакта не во всех предметах возможно разделение статических электрических разрядов.</a:t>
            </a:r>
            <a:endParaRPr lang="ru-RU" sz="24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FB1EB-62CE-4F33-8A56-A0693A8C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1" y="744279"/>
            <a:ext cx="11217009" cy="56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77B68-8C28-47E2-AA2C-0E85AE358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386" y="1300785"/>
            <a:ext cx="7963602" cy="751299"/>
          </a:xfrm>
        </p:spPr>
        <p:txBody>
          <a:bodyPr/>
          <a:lstStyle/>
          <a:p>
            <a:r>
              <a:rPr lang="ru-RU" sz="4800" dirty="0">
                <a:solidFill>
                  <a:schemeClr val="accent6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Что мы узнали и чему научились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87BB5-CD15-474F-AA47-333F3CB79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381" y="2477386"/>
            <a:ext cx="10271052" cy="3646967"/>
          </a:xfrm>
        </p:spPr>
        <p:txBody>
          <a:bodyPr>
            <a:normAutofit fontScale="25000" lnSpcReduction="20000"/>
          </a:bodyPr>
          <a:lstStyle/>
          <a:p>
            <a:pPr marL="1371600" indent="-1371600" algn="l">
              <a:lnSpc>
                <a:spcPct val="107000"/>
              </a:lnSpc>
              <a:spcAft>
                <a:spcPts val="675"/>
              </a:spcAft>
              <a:buFont typeface="+mj-lt"/>
              <a:buAutoNum type="arabicPeriod"/>
            </a:pPr>
            <a:r>
              <a:rPr lang="ru-RU" sz="112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приходит и куда уходит электричество?</a:t>
            </a:r>
            <a:endParaRPr lang="ru-RU" sz="112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-1371600" algn="l">
              <a:lnSpc>
                <a:spcPct val="107000"/>
              </a:lnSpc>
              <a:spcAft>
                <a:spcPts val="675"/>
              </a:spcAft>
              <a:buFont typeface="+mj-lt"/>
              <a:buAutoNum type="arabicPeriod"/>
            </a:pPr>
            <a:r>
              <a:rPr lang="ru-RU" sz="112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электроприборы из друзей могут стать опасными?</a:t>
            </a:r>
            <a:endParaRPr lang="ru-RU" sz="112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-1371600" algn="l">
              <a:lnSpc>
                <a:spcPct val="107000"/>
              </a:lnSpc>
              <a:spcAft>
                <a:spcPts val="675"/>
              </a:spcAft>
              <a:buFont typeface="+mj-lt"/>
              <a:buAutoNum type="arabicPeriod"/>
            </a:pPr>
            <a:r>
              <a:rPr lang="ru-RU" sz="112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правила безопасного обращения с электроприборами, вы знаете? </a:t>
            </a:r>
            <a:endParaRPr lang="ru-RU" sz="112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-1371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12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ли электричество быть безопасным?</a:t>
            </a:r>
            <a:endParaRPr lang="ru-RU" sz="112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7D10B-E14A-4126-8F96-50FAB1FF5D9F}"/>
              </a:ext>
            </a:extLst>
          </p:cNvPr>
          <p:cNvSpPr txBox="1"/>
          <p:nvPr/>
        </p:nvSpPr>
        <p:spPr>
          <a:xfrm>
            <a:off x="1169581" y="5369442"/>
            <a:ext cx="103100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solidFill>
                  <a:srgbClr val="FF0000"/>
                </a:solidFill>
                <a:latin typeface="Monotype Corsiva" panose="03010101010201010101" pitchFamily="66" charset="0"/>
              </a:rPr>
              <a:t>МОЛОДЦЫ! </a:t>
            </a:r>
          </a:p>
        </p:txBody>
      </p:sp>
    </p:spTree>
    <p:extLst>
      <p:ext uri="{BB962C8B-B14F-4D97-AF65-F5344CB8AC3E}">
        <p14:creationId xmlns:p14="http://schemas.microsoft.com/office/powerpoint/2010/main" val="99194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A3861D-86F0-4F9E-9B50-6A156FE2D509}"/>
              </a:ext>
            </a:extLst>
          </p:cNvPr>
          <p:cNvSpPr txBox="1"/>
          <p:nvPr/>
        </p:nvSpPr>
        <p:spPr>
          <a:xfrm>
            <a:off x="179882" y="117692"/>
            <a:ext cx="1201211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Ссылки на источники картинок:</a:t>
            </a: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text=%D0%BA%D0%B0%D1%80%D1%82%D0%B8%D0%BD%D0%BA%D0%B0%20%D1%8D%D0%BB%D0%B5%D0%BA%D1%82%D1%80%D0%B8%D1%87%D0%B5%D1%81%D1%82%D0%B2%D0%BE&amp;stype=image&amp;lr=213&amp;source=wiz&amp;pos=4&amp;img_url=https%3A%2F%2Fmiasskiy.ru%2Fwp-content%2Fup://yandex.ru/images/search?pos=3&amp;img_url=http%3A%2F%2F900igr.net%2Fup%2Fdatai%2F193427%2F0010-014-.jpg&amp;text=%D0%BAloads%2F2018%2F10%2Fsvet.jpg&amp;rpt=simage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%D0%B0%D1%80%D1%82%D0%B8%D0%BD%D0%BA%D0%B0%20%D0%BE%D1%82%D0%BA%D1%83%D0%B4%D0%B0%20%D0%B2%20%D0%BD%D0%B0%D1%88%20%D0%B4%D0%BE%D0%BC%20%D0%BF%D1%80%D0%B8%D1%85%D0%BE%D0%B4%D0%B8%D1%82%20%D1%8D%D0%BB%D0%B5%D0%BA%D1%82%D1%80%D0%B8%D1%87%D0%B5%D1%81%D1%82%D0%B2%D0%BE%20%D0%B4%D0%BB%D1%8F%20%D0%B4%D0%B5%D1%82%D0%B5%D0%B9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https://yandex.ru/images/search?pos=4&amp;img_url=https%3A%2F%2F40a.media%2Fwp-content%2Fuploads%2F171.jpg&amp;text=%D0%BA%D0%B0%D1%80%D1%82%D0%B8%D0%BD%D0%BA%D0%B0%20%D0%BA%D0%BE%D1%81%D1%82%D0%B5%D1%80&amp;lr=213&amp;rpt=simage&amp;source=wiz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pos=4&amp;img_url=https%3A%2F%2Fcdn.wallpapersafari.com%2F39%2F17%2FQhnl8b.jpg&amp;text=%D0%BF%D0%B5%D1%80%D0%B2%D1%8B%D0%B5%20%D1%84%D0%B0%D0%BA%D0%B5%D0%BB%D1%8B%20%D1%84%D0%BE%D1%82%D0%BE%20%D0%B4%D0%BB%D1%8F%20%D0%B4%D0%B5%D1%82%D0%B5%D0%B9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from=tabbar&amp;text=%D0%BB%D1%83%D1%87%D0%B8%D0%BD%D0%B0%20%D1%84%D0%BE%D1%82%D0%BE%20%D0%B4%D0%BB%D1%8F%20%D0%B4%D0%B5%D1%82%D0%B5%D0%B9&amp;pos=20&amp;img_url=https%3A%2F%2Ffs.znanio.ru%2Fmethodology%2Fimages%2F1b%2F14%2F1b14ecbf84a2becfab05eaa240864bc01409ea72.jpg&amp;rpt=simage&amp;rlt_url=https%3A%2F%2Fds04.infourok.ru%2Fuploads%2Fex%2F120c%2F0003947b-6bd95971%2Fimg13.jpg&amp;ogl_url=https%3A%2F%2Ffs.znanio.ru%2Fmethodology%2Fimages%2F1b%2F14%2F1b14ecbf84a2becfab05eaa240864bc01409ea72.jpg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from=tabbar&amp;text=%D0%BB%D1%83%D1%87%D0%B8%D0%BD%D0%B0%20%D1%84%D0%BE%D1%82%D0%BE%20%D0%B4%D0%BB%D1%8F%20%D0%B4%D0%B5%D1%82%D0%B5%D0%B9&amp;pos=20&amp;img_url=https%3A%2F%2Ffs.znanio.ru%2Fmethodology%2Fimages%2F1b%2F14%2F1b14ecbf84a2becfab05eaa240864bc01409ea72.jpg&amp;rpt=simage&amp;rlt_url=https%3A%2F%2Fds04.infourok.ru%2Fuploads%2Fex%2F120c%2F0003947b-6bd95971%2Fimg13.jpg&amp;ogl_url=https%3A%2F%2Ffs.znanio.ru%2Fmethodology%2Fimages%2F1b%2F14%2F1b14ecbf84a2becfab05eaa240864bc01409ea72.jpg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ttps://yandex.ru/images/search?pos=0&amp;img_url=https%3A%2F%2Fsun9-26.userapi.com%2Fc844521%2Fv844521470%2Fb6ac%2F0Ed_BNRjeRM.jpg&amp;text=%D1%81%D0%B2%D0%B5%D1%87%D0%B8%20%D1%84%D0%BE%D1%82%D0%BE%20%D0%BF%D0%B5%D1%80%D0%B2%D1%8B%D1%85%20%D1%81%D0%B2%D0%B5%D1%87%D0%B5%D0%B9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yandex.ru/images/search?pos=5&amp;img_url=https%3A%2F%2Fdevotionaryblog.com%2Fwp-content%2Fuploads%2F2018%2F10%2Folive-oil-clay-ancient-lantern-lamp_n1srlxqq__F0000.png&amp;text=%D1%84%D0%BE%D1%82%D0%BE%20%D0%BC%D0%B0%D1%81%D0%BB%D1%8F%D0%BD%D1%8B%D1%85%20%D0%BB%D0%B0%D0%BC%D0%BF%20%D0%B2%20%D1%81%D1%82%D0%B0%D1%80%D0%B8%D0%BD%D1%83&amp;lr=213&amp;rpt=simage&amp;source=wiz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ttps://yandex.ru/images/search?pos=19&amp;img_url=https%3A%2F%2Fsun9-43.userapi.com%2FopuAVG3Be1aalINKU8krvbvILTbKKfXGGiBGgg%2Fb2hMtWoIFug.jpg&amp;text=%D1%84%D0%BE%D1%82%D0%BE%20%D1%81%D1%82%D0%B0%D1%80%D1%8B%D1%85%20%D0%BA%D0%B5%D1%80%D0%BE%D1%81%D0%B8%D0%BD%D0%BE%D0%B2%D1%8B%D1%85%20%D0%BB%D0%B0%D0%BC%D0%BF&amp;lr=213&amp;rpt=simage&amp;source=wiz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ttps://yandex.ru/images/search?pos=5&amp;img_url=https%3A%2F%2Fsun9-25.userapi.com%2Fimpf%2Fc837221%2Fv837221869%2F63b69%2F5zwI6CgGGOY.jpg%3Fsize%3D604x353%26quality%3D96%26sign%3D772b17594edfde3e1f9e3715286ce0e5&amp;text=%D0%BB%D0%B0%D0%BC%D0%BF%D0%B0%20%D0%BD%D0%B0%D0%BA%D0%B0%D0%BB%D0%B8%D0%B2%D0%B0%D0%BD%D0%B8%D1%8F%20%D0%BB%D0%BE%D0%B4%D1%8B%D0%B3%D0%B8%D0%BD%D0%B0%20%D1%84%D0%BE%D1%82%D0%BE&amp;lr=213&amp;rpt=simage&amp;source=wiz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yandex.ru/images/search?pos=9&amp;img_url=https%3A%2F%2Fic.pics.livejournal.com%2Fmaklakov%2F3060784%2F624384%2F624384_original.jpg&amp;text=%D0%B3%D0%B8%D0%B4%D1%80%D0%BE%D1%8D%D0%BB%D0%B5%D0%BA%D1%82%D1%80%D0%BE%D1%81%D1%82%D0%B0%D0%BD%D1%86%D0%B8%D1%8F%20%D1%84%D0%BE%D1%82%D0%BE&amp;lr=213&amp;rpt=simage&amp;source=wiz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ttps://yandex.ru/images/search?pos=6&amp;img_url=https%3A%2F%2Fw7.pngwing.com%2Fpngs%2F722%2F928%2Fpng-transparent-cut-cable-illustration-electricity-electrical-energy-ampere-electrical-wiring-wire-natural-energy-element-map-electronics-computer-wallpaper-electrical-contractor.png&amp;text=%D0%BA%D0%B0%D1%80%D1%82%D0%B8%D0%BD%D0%BA%D0%B0%20%D1%82%D0%BE%D0%BA%20%D0%B2%20%D0%BF%D1%80%D0%BE%D0%B2%D0%BE%D0%B4%D0%B0%D1%85%20%D1%82%D0%BE%D0%BA%20%D0%B4%D0%BB%D1%8F%20%D0%B4%D0%B5%D1%82%D0%B5%D0%B9&amp;lr=213&amp;rpt=simage&amp;source=wiz&amp;rlt_url=https%3A%2F%2Fkartinkinaden.ru%2Fuploads%2Fposts%2F2021-01%2F1611099907_11-p-fon-provoda-20.jpg&amp;ogl_url=https%3A%2F%2Fw7.pngwing.com%2Fpngs%2F722%2F928%2Fpng-transparent-cut-cable-illustration-electricity-electrical-energy-ampere-electrical-wiring-wire-natural-energy-element-map-electronics-computer-wallpaper-electrical-contractor.png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s://yandex.ru/images/search?pos=5&amp;img_url=https%3A%2F%2Fi.obozrevatel.com%2Fnews%2F2020%2F3%2F22%2Fphoto1771650x4101650x4101650x4102.jpg%3Fsize%3D1944x924&amp;text=%D1%82%D0%B5%D0%BF%D0%BB%D0%BE%D1%8D%D0%BB%D0%B5%D0%BA%D1%82%D1%80%D0%BE%D1%81%D1%82%D0%B0%D0%BD%D1%86%D0%B8%D1%8F%20%D1%84%D0%BE%D1%82%D0%BE%20%D0%BA%D0%B0%D1%80%D1%82%D0%B8%D0%BD%D0%BA%D0%B8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https://yandex.ru/images/search?pos=13&amp;img_url=https%3A%2F%2Fsun9-55.userapi.com%2Fimpg%2FaXmKTtKkpKO-CXlbwfvkZ3doKOKTw2j2MASJaQ%2FtNdtO9vqO9Y.jpg%3Fsize%3D604x403%26quality%3D96%26sign%3D417e4f82f7acd235851a9f6dde736f70%26type%3Dalbum&amp;text=%D0%B2%D0%B5%D1%82%D1%80%D1%8F%D0%BD%D1%8B%D0%B5%20%D1%81%D1%82%D0%B0%D0%BD%D1%86%D0%B8%D0%B8%20%D1%84%D0%BE%D1%82%D0%BE%20%D0%BA%D0%B0%D1%80%D1%82%D0%B8%D0%BD%D0%BA%D0%B8%20%D0%B4%D0%BB%D1%8F%20%D0%B4%D0%B5%D1%82%D0%B5%D0%B9&amp;lr=213&amp;rpt=simage&amp;source=wiz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8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82ED3-7F50-4F49-9CF8-208D8128C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303" y="719529"/>
            <a:ext cx="9792586" cy="1343187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Отгадайте загадку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60FE7D-C350-45D5-AB3B-0BF42FC4B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255" y="2413592"/>
            <a:ext cx="6439633" cy="3464980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 тропинкам я бегу,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Без тропинки не могу.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Где меня, ребята, нет,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Не зажжется в доме свет. </a:t>
            </a:r>
          </a:p>
          <a:p>
            <a:r>
              <a:rPr lang="ru-RU" sz="3200" dirty="0">
                <a:solidFill>
                  <a:srgbClr val="00B050"/>
                </a:solidFill>
                <a:latin typeface="Bookman Old Style" panose="02050604050505020204" pitchFamily="18" charset="0"/>
              </a:rPr>
              <a:t>Электричество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42CE1-63A5-457D-927E-5CE3B7253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2" t="9302" r="3275" b="3565"/>
          <a:stretch/>
        </p:blipFill>
        <p:spPr>
          <a:xfrm>
            <a:off x="8112642" y="2241431"/>
            <a:ext cx="3636335" cy="355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B0953-040E-43E4-B84B-08A567FE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0" y="318977"/>
            <a:ext cx="10105812" cy="2274321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Тема Урока: Откуда в наш дом приходит электричество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C42CEE-2F2B-4794-8171-E9824E841C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70012" y="2361474"/>
            <a:ext cx="6279647" cy="4338083"/>
          </a:xfrm>
        </p:spPr>
      </p:pic>
    </p:spTree>
    <p:extLst>
      <p:ext uri="{BB962C8B-B14F-4D97-AF65-F5344CB8AC3E}">
        <p14:creationId xmlns:p14="http://schemas.microsoft.com/office/powerpoint/2010/main" val="55491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9C2C8-75F7-46C4-91A1-E9A50252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827" y="609600"/>
            <a:ext cx="3860635" cy="1495647"/>
          </a:xfrm>
        </p:spPr>
        <p:txBody>
          <a:bodyPr>
            <a:normAutofit/>
          </a:bodyPr>
          <a:lstStyle/>
          <a:p>
            <a:r>
              <a:rPr kumimoji="0" lang="ru-RU" sz="4800" b="0" i="0" u="none" strike="noStrike" kern="1200" cap="all" spc="0" normalizeH="0" baseline="0" noProof="0" dirty="0">
                <a:ln>
                  <a:noFill/>
                </a:ln>
                <a:solidFill>
                  <a:srgbClr val="A35DD1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Как появилось электричество?</a:t>
            </a:r>
            <a:endParaRPr lang="ru-RU" sz="4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0483B9-907C-457D-9230-32F66A0B61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79096" y="1302488"/>
            <a:ext cx="6371324" cy="425302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FE2367A-C7CC-4705-B717-9C074DDC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6178" y="2254102"/>
            <a:ext cx="4073286" cy="353709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Давным-давно человек не знал об электричестве, но мог увидеть его в природе. Ярким примером электричества в природе служат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молнии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4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BE538F-B96B-41B6-8F1F-3E32BA5D8C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29841" y="962108"/>
            <a:ext cx="6455609" cy="430100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B3820E1-70D4-4B6A-AF01-592BAF5BC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406" y="1765004"/>
            <a:ext cx="3976575" cy="402619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SemiConden" panose="020B0502040204020203" pitchFamily="34" charset="0"/>
                <a:ea typeface="Times New Roman" panose="02020603050405020304" pitchFamily="18" charset="0"/>
              </a:rPr>
              <a:t>Постепенно человек научился самостоятельно добывать красивые язычки пламени.</a:t>
            </a:r>
            <a:endParaRPr lang="ru-RU" sz="2800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4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D700F0-22FD-4C52-9691-E55BEC57FC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100173" y="1143076"/>
            <a:ext cx="6170340" cy="400754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83CCC57-4138-4ED2-BAEB-A4F772FF6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82" y="1488558"/>
            <a:ext cx="4594282" cy="430264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Люди догадались, что если в костер опустить палку, то она загорится. Таким образом можно было освещать темное пространство, отгонять диких животных. Появляются </a:t>
            </a:r>
            <a:r>
              <a:rPr lang="ru-RU" sz="2800" b="1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факелы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2800" i="1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Факел </a:t>
            </a:r>
            <a:r>
              <a:rPr lang="ru-RU" sz="2800" i="1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- палка с углублением для заливки смолы.</a:t>
            </a:r>
            <a:endParaRPr lang="ru-RU" sz="2800" i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4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9723476-D586-437B-A5E3-5432D9F9F6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23080" y="1190848"/>
            <a:ext cx="6632396" cy="4343042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210D986-06A4-4ED3-A9C4-A8311E0FF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934" y="1190847"/>
            <a:ext cx="4391247" cy="4600354"/>
          </a:xfrm>
        </p:spPr>
        <p:txBody>
          <a:bodyPr>
            <a:normAutofit fontScale="92500"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На смену факелам приходят </a:t>
            </a:r>
            <a:r>
              <a:rPr lang="ru-RU" sz="2800" b="1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лучины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Лучина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 – это тонкая длинная щепка сухого дерева. Ее ставили на специальную металлическую подставку –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светец</a:t>
            </a:r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, а под светец ставили сосуд с водой.</a:t>
            </a:r>
          </a:p>
          <a:p>
            <a:r>
              <a:rPr lang="ru-RU" sz="2800" dirty="0">
                <a:solidFill>
                  <a:srgbClr val="000000"/>
                </a:solidFill>
                <a:latin typeface="Bahnschrift SemiBold Condensed" panose="020B0502040204020203" pitchFamily="34" charset="0"/>
              </a:rPr>
              <a:t>Как Вы думаете для чего это делали?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DBB2E-63B2-4D95-A48F-5C1E6D8E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6" y="138223"/>
            <a:ext cx="4658077" cy="206271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вы думаете, удобно ли было освещать жилище лучиной? А было ли это безопасно? </a:t>
            </a:r>
            <a:br>
              <a:rPr lang="ru-RU" sz="28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A0C45E-A913-45D1-832F-510C1700F4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5183" t="8064" r="9934" b="3420"/>
          <a:stretch/>
        </p:blipFill>
        <p:spPr>
          <a:xfrm>
            <a:off x="5841835" y="1125777"/>
            <a:ext cx="5790183" cy="444568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DFA47BF-AECD-4126-B95A-BE4955C08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03228"/>
            <a:ext cx="5188688" cy="388797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Люди стали искать новые пути освещения своих домов. Человек очень любознателен по своей природе. И вот однажды люди заметили, что если опустить кусочек нитки в масло и поджечь ее, то, благодаря маслу, огонь будет долго гореть. Так появились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масляные лампы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2852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183</TotalTime>
  <Words>2900</Words>
  <Application>Microsoft Office PowerPoint</Application>
  <PresentationFormat>Широкоэкранный</PresentationFormat>
  <Paragraphs>94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Bahnschrift SemiBold Condensed</vt:lpstr>
      <vt:lpstr>Bahnschrift SemiBold SemiConden</vt:lpstr>
      <vt:lpstr>Book Antiqua</vt:lpstr>
      <vt:lpstr>Bookman Old Style</vt:lpstr>
      <vt:lpstr>Calibri</vt:lpstr>
      <vt:lpstr>Monotype Corsiva</vt:lpstr>
      <vt:lpstr>Symbol</vt:lpstr>
      <vt:lpstr>Times New Roman</vt:lpstr>
      <vt:lpstr>Tw Cen MT</vt:lpstr>
      <vt:lpstr>Капля</vt:lpstr>
      <vt:lpstr>Тема Урока: Откуда в наш дом приходит электричество</vt:lpstr>
      <vt:lpstr>Презентация PowerPoint</vt:lpstr>
      <vt:lpstr>Отгадайте загадку</vt:lpstr>
      <vt:lpstr>Тема Урока: Откуда в наш дом приходит электричество</vt:lpstr>
      <vt:lpstr>Как появилось электричество?</vt:lpstr>
      <vt:lpstr>Презентация PowerPoint</vt:lpstr>
      <vt:lpstr>Презентация PowerPoint</vt:lpstr>
      <vt:lpstr>Презентация PowerPoint</vt:lpstr>
      <vt:lpstr>Как вы думаете, удобно ли было освещать жилище лучиной? А было ли это безопасно?  </vt:lpstr>
      <vt:lpstr>Презентация PowerPoint</vt:lpstr>
      <vt:lpstr>Презентация PowerPoint</vt:lpstr>
      <vt:lpstr>Презентация PowerPoint</vt:lpstr>
      <vt:lpstr>Что же такое электричество и откуда оно приходит к нам в дом, заставляя работать электроприборы?  </vt:lpstr>
      <vt:lpstr>Виды электростанций</vt:lpstr>
      <vt:lpstr>Электричество – очень полезно. Сегодня мы не можем представить свою жизнь без него. Но оно может быть и очень опасным. Используя электроприборы  нужно помнить:  </vt:lpstr>
      <vt:lpstr>Безопасное электричество (опыт)</vt:lpstr>
      <vt:lpstr>опыт</vt:lpstr>
      <vt:lpstr>опыт</vt:lpstr>
      <vt:lpstr>Перец прилип к шарику, а соль осталась на столе. Это один из примеров того, как действует статическое электричество. Когда мы потерли шарик о шерстяную варежку, он приобрёл отрицательный заряд. </vt:lpstr>
      <vt:lpstr>Что мы узнали и чему научились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Отгадайте загадку</dc:title>
  <dc:creator>Мария Забродина</dc:creator>
  <cp:lastModifiedBy>Василий</cp:lastModifiedBy>
  <cp:revision>21</cp:revision>
  <dcterms:created xsi:type="dcterms:W3CDTF">2021-06-06T15:21:12Z</dcterms:created>
  <dcterms:modified xsi:type="dcterms:W3CDTF">2021-06-08T07:43:45Z</dcterms:modified>
</cp:coreProperties>
</file>