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8" r:id="rId2"/>
    <p:sldId id="256" r:id="rId3"/>
    <p:sldId id="291" r:id="rId4"/>
    <p:sldId id="260" r:id="rId5"/>
    <p:sldId id="275" r:id="rId6"/>
    <p:sldId id="258" r:id="rId7"/>
    <p:sldId id="262" r:id="rId8"/>
    <p:sldId id="261" r:id="rId9"/>
    <p:sldId id="265" r:id="rId10"/>
    <p:sldId id="267" r:id="rId11"/>
    <p:sldId id="264" r:id="rId12"/>
    <p:sldId id="266" r:id="rId13"/>
    <p:sldId id="263" r:id="rId14"/>
    <p:sldId id="300" r:id="rId15"/>
    <p:sldId id="298" r:id="rId16"/>
    <p:sldId id="299" r:id="rId17"/>
    <p:sldId id="293" r:id="rId18"/>
    <p:sldId id="292" r:id="rId19"/>
    <p:sldId id="294" r:id="rId20"/>
    <p:sldId id="297" r:id="rId21"/>
    <p:sldId id="295" r:id="rId22"/>
    <p:sldId id="296" r:id="rId23"/>
    <p:sldId id="276" r:id="rId24"/>
    <p:sldId id="280" r:id="rId25"/>
    <p:sldId id="281" r:id="rId26"/>
    <p:sldId id="282" r:id="rId27"/>
    <p:sldId id="285" r:id="rId28"/>
    <p:sldId id="284" r:id="rId29"/>
    <p:sldId id="283" r:id="rId30"/>
    <p:sldId id="277" r:id="rId31"/>
    <p:sldId id="278" r:id="rId32"/>
    <p:sldId id="288" r:id="rId33"/>
    <p:sldId id="287" r:id="rId34"/>
    <p:sldId id="286" r:id="rId35"/>
    <p:sldId id="279" r:id="rId36"/>
    <p:sldId id="289" r:id="rId37"/>
    <p:sldId id="290" r:id="rId38"/>
    <p:sldId id="301" r:id="rId39"/>
    <p:sldId id="259" r:id="rId40"/>
    <p:sldId id="273" r:id="rId41"/>
    <p:sldId id="274" r:id="rId42"/>
    <p:sldId id="269" r:id="rId43"/>
    <p:sldId id="270" r:id="rId44"/>
    <p:sldId id="271" r:id="rId45"/>
    <p:sldId id="272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AEAC22B-ED4B-4692-9DB4-FD0FD68516C8}">
          <p14:sldIdLst>
            <p14:sldId id="268"/>
            <p14:sldId id="256"/>
            <p14:sldId id="291"/>
            <p14:sldId id="260"/>
            <p14:sldId id="275"/>
            <p14:sldId id="258"/>
            <p14:sldId id="262"/>
            <p14:sldId id="261"/>
            <p14:sldId id="265"/>
            <p14:sldId id="267"/>
            <p14:sldId id="264"/>
            <p14:sldId id="266"/>
            <p14:sldId id="263"/>
            <p14:sldId id="300"/>
            <p14:sldId id="298"/>
            <p14:sldId id="299"/>
            <p14:sldId id="293"/>
            <p14:sldId id="292"/>
            <p14:sldId id="294"/>
            <p14:sldId id="297"/>
            <p14:sldId id="295"/>
            <p14:sldId id="296"/>
            <p14:sldId id="276"/>
            <p14:sldId id="280"/>
            <p14:sldId id="281"/>
            <p14:sldId id="282"/>
            <p14:sldId id="285"/>
            <p14:sldId id="284"/>
            <p14:sldId id="283"/>
            <p14:sldId id="277"/>
            <p14:sldId id="278"/>
            <p14:sldId id="288"/>
            <p14:sldId id="287"/>
            <p14:sldId id="286"/>
            <p14:sldId id="279"/>
            <p14:sldId id="289"/>
            <p14:sldId id="290"/>
            <p14:sldId id="301"/>
            <p14:sldId id="259"/>
            <p14:sldId id="273"/>
            <p14:sldId id="274"/>
            <p14:sldId id="269"/>
            <p14:sldId id="270"/>
            <p14:sldId id="271"/>
            <p14:sldId id="27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87456-C5E0-48EE-9696-25FA1C583D8D}" type="datetimeFigureOut">
              <a:rPr lang="ru-RU" smtClean="0"/>
              <a:t>03.06.2021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263630E-89E8-4041-BF37-735EF2FE15EC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87456-C5E0-48EE-9696-25FA1C583D8D}" type="datetimeFigureOut">
              <a:rPr lang="ru-RU" smtClean="0"/>
              <a:t>03.06.2021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3630E-89E8-4041-BF37-735EF2FE15EC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87456-C5E0-48EE-9696-25FA1C583D8D}" type="datetimeFigureOut">
              <a:rPr lang="ru-RU" smtClean="0"/>
              <a:t>03.06.2021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3630E-89E8-4041-BF37-735EF2FE15EC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87456-C5E0-48EE-9696-25FA1C583D8D}" type="datetimeFigureOut">
              <a:rPr lang="ru-RU" smtClean="0"/>
              <a:t>03.06.2021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3630E-89E8-4041-BF37-735EF2FE15EC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87456-C5E0-48EE-9696-25FA1C583D8D}" type="datetimeFigureOut">
              <a:rPr lang="ru-RU" smtClean="0"/>
              <a:t>03.06.2021</a:t>
            </a:fld>
            <a:endParaRPr lang="ru-RU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263630E-89E8-4041-BF37-735EF2FE15EC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87456-C5E0-48EE-9696-25FA1C583D8D}" type="datetimeFigureOut">
              <a:rPr lang="ru-RU" smtClean="0"/>
              <a:t>03.06.2021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3630E-89E8-4041-BF37-735EF2FE15EC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87456-C5E0-48EE-9696-25FA1C583D8D}" type="datetimeFigureOut">
              <a:rPr lang="ru-RU" smtClean="0"/>
              <a:t>03.06.2021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3630E-89E8-4041-BF37-735EF2FE15EC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87456-C5E0-48EE-9696-25FA1C583D8D}" type="datetimeFigureOut">
              <a:rPr lang="ru-RU" smtClean="0"/>
              <a:t>03.06.2021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3630E-89E8-4041-BF37-735EF2FE15EC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87456-C5E0-48EE-9696-25FA1C583D8D}" type="datetimeFigureOut">
              <a:rPr lang="ru-RU" smtClean="0"/>
              <a:t>03.06.2021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3630E-89E8-4041-BF37-735EF2FE15EC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87456-C5E0-48EE-9696-25FA1C583D8D}" type="datetimeFigureOut">
              <a:rPr lang="ru-RU" smtClean="0"/>
              <a:t>03.06.2021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3630E-89E8-4041-BF37-735EF2FE15EC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87456-C5E0-48EE-9696-25FA1C583D8D}" type="datetimeFigureOut">
              <a:rPr lang="ru-RU" smtClean="0"/>
              <a:t>03.06.2021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263630E-89E8-4041-BF37-735EF2FE15EC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AA87456-C5E0-48EE-9696-25FA1C583D8D}" type="datetimeFigureOut">
              <a:rPr lang="ru-RU" smtClean="0"/>
              <a:t>03.06.2021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F263630E-89E8-4041-BF37-735EF2FE15EC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60648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Итоговое сочинение.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Тематическое направление</a:t>
            </a:r>
            <a:endParaRPr lang="ru-RU" dirty="0"/>
          </a:p>
        </p:txBody>
      </p:sp>
      <p:pic>
        <p:nvPicPr>
          <p:cNvPr id="4" name="Picture 2" descr="http://mirpps.ru/assets/media/fon-dlja-prezentacii/00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14777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244000" y="91292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Итоговое сочинение.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Тематическое направление</a:t>
            </a:r>
            <a:endParaRPr lang="ru-RU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4427985" y="1916832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«Забвению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подлежит»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897896" y="4946176"/>
            <a:ext cx="29443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Зольникова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С.В.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русского языка и литературы 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«СОШ №1»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Братска Иркутской обл.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891261" y="2924944"/>
            <a:ext cx="41044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Забвение — утрата не информации, а ценности. (А. Круглов)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108780" y="5223175"/>
            <a:ext cx="34563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/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Память может и подвести, зато забвение — безотказно. (Леонид Зорин)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331449"/>
            <a:ext cx="1940422" cy="287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8513"/>
            <a:ext cx="2206386" cy="1478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67446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260648"/>
            <a:ext cx="72008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/>
            <a:r>
              <a:rPr lang="ru-RU" sz="2400" b="1" dirty="0"/>
              <a:t>В.А. Каверин «Два капитана»,</a:t>
            </a:r>
            <a:r>
              <a:rPr lang="ru-RU" sz="2400" dirty="0"/>
              <a:t> «Открытая книга»</a:t>
            </a:r>
          </a:p>
          <a:p>
            <a:pPr lvl="0" fontAlgn="base"/>
            <a:r>
              <a:rPr lang="ru-RU" sz="2400" dirty="0"/>
              <a:t>В.Д. Дудинцев «Белые одежды»</a:t>
            </a:r>
          </a:p>
          <a:p>
            <a:pPr lvl="0" fontAlgn="base"/>
            <a:r>
              <a:rPr lang="ru-RU" sz="2400" dirty="0"/>
              <a:t>В.А. Обручев «Земля Санникова»</a:t>
            </a:r>
          </a:p>
          <a:p>
            <a:pPr lvl="0" fontAlgn="base"/>
            <a:r>
              <a:rPr lang="ru-RU" sz="2400" dirty="0"/>
              <a:t>Ю.Н. Тынянов «Пушкин», </a:t>
            </a:r>
            <a:r>
              <a:rPr lang="ru-RU" sz="2400" b="1" dirty="0"/>
              <a:t>«Смерть </a:t>
            </a:r>
            <a:r>
              <a:rPr lang="ru-RU" sz="2400" b="1" dirty="0" err="1"/>
              <a:t>Вазир-Мухтара</a:t>
            </a:r>
            <a:r>
              <a:rPr lang="ru-RU" sz="2400" b="1" dirty="0"/>
              <a:t>»</a:t>
            </a:r>
          </a:p>
          <a:p>
            <a:pPr lvl="0" fontAlgn="base"/>
            <a:r>
              <a:rPr lang="ru-RU" sz="2400" dirty="0"/>
              <a:t>В.С. </a:t>
            </a:r>
            <a:r>
              <a:rPr lang="ru-RU" sz="2400" dirty="0" err="1"/>
              <a:t>Гроссман</a:t>
            </a:r>
            <a:r>
              <a:rPr lang="ru-RU" sz="2400" dirty="0"/>
              <a:t> «Жизнь и судьба» «Мама»</a:t>
            </a:r>
          </a:p>
          <a:p>
            <a:pPr lvl="0" fontAlgn="base"/>
            <a:r>
              <a:rPr lang="ru-RU" sz="2400" b="1" dirty="0"/>
              <a:t>А.П. Платонов «Котлован»,</a:t>
            </a:r>
            <a:r>
              <a:rPr lang="ru-RU" sz="2400" dirty="0"/>
              <a:t> «</a:t>
            </a:r>
            <a:r>
              <a:rPr lang="ru-RU" sz="2400" dirty="0" err="1"/>
              <a:t>Чевенгур</a:t>
            </a:r>
            <a:r>
              <a:rPr lang="ru-RU" sz="2400" dirty="0"/>
              <a:t>»</a:t>
            </a:r>
          </a:p>
          <a:p>
            <a:pPr lvl="0" fontAlgn="base"/>
            <a:r>
              <a:rPr lang="ru-RU" sz="2400" b="1" dirty="0"/>
              <a:t>К.Д. Воробьев «Убиты под Москвой»</a:t>
            </a:r>
          </a:p>
        </p:txBody>
      </p:sp>
      <p:sp>
        <p:nvSpPr>
          <p:cNvPr id="4" name="AutoShape 2" descr="https://avatars.mds.yandex.net/get-pdb/1867782/40b156a0-d652-42a9-be0c-1ad018d52e74/s1200?webp=fals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avatars.mds.yandex.net/get-pdb/1867782/40b156a0-d652-42a9-be0c-1ad018d52e74/s1200?webp=fals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avatars.mds.yandex.net/get-pdb/1867782/40b156a0-d652-42a9-be0c-1ad018d52e74/s1200?webp=fals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avatars.mds.yandex.net/get-pdb/1867782/40b156a0-d652-42a9-be0c-1ad018d52e74/s1200?webp=false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https://avatars.mds.yandex.net/get-pdb/1867782/40b156a0-d652-42a9-be0c-1ad018d52e74/s1200?webp=false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2" descr="https://avatars.mds.yandex.net/get-pdb/1867782/40b156a0-d652-42a9-be0c-1ad018d52e74/s1200?webp=false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780928"/>
            <a:ext cx="2477005" cy="3937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54" y="3811488"/>
            <a:ext cx="1809413" cy="290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05728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260648"/>
            <a:ext cx="813690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/>
            <a:r>
              <a:rPr lang="ru-RU" sz="2000" dirty="0"/>
              <a:t>Г.Я. Бакланов «Навеки - девятнадцатилетние»</a:t>
            </a:r>
          </a:p>
          <a:p>
            <a:pPr lvl="0" fontAlgn="base"/>
            <a:r>
              <a:rPr lang="ru-RU" sz="2000" dirty="0"/>
              <a:t>Б.Л. Васильев «Экспонат № … », «А зори здесь тихие», «Вещий Олег»</a:t>
            </a:r>
          </a:p>
          <a:p>
            <a:pPr lvl="0" fontAlgn="base"/>
            <a:r>
              <a:rPr lang="ru-RU" sz="2000" dirty="0"/>
              <a:t>В.П. Астафьев «Фотография, на которой меня нет».</a:t>
            </a:r>
          </a:p>
          <a:p>
            <a:pPr lvl="0" fontAlgn="base"/>
            <a:r>
              <a:rPr lang="ru-RU" sz="2000" b="1" dirty="0"/>
              <a:t>В.Г. Распутин «Последний срок», «Прощание с Матерой», «Живи и помни»</a:t>
            </a:r>
            <a:endParaRPr lang="ru-RU" sz="2000" dirty="0"/>
          </a:p>
          <a:p>
            <a:pPr lvl="0" fontAlgn="base"/>
            <a:r>
              <a:rPr lang="ru-RU" sz="2000" b="1" dirty="0"/>
              <a:t>М.А. Шолохов «Они сражались за родину», «Поднятая целина» «Тихий Дон»</a:t>
            </a:r>
            <a:endParaRPr lang="ru-RU" sz="2000" dirty="0"/>
          </a:p>
          <a:p>
            <a:pPr lvl="0" fontAlgn="base"/>
            <a:r>
              <a:rPr lang="ru-RU" sz="2000" dirty="0"/>
              <a:t>К.М. Симонов «Живые и мертвые»</a:t>
            </a:r>
          </a:p>
          <a:p>
            <a:pPr lvl="0" fontAlgn="base"/>
            <a:r>
              <a:rPr lang="ru-RU" sz="2000" dirty="0"/>
              <a:t>В.П. Некрасов «В окопах Сталинграда»</a:t>
            </a:r>
          </a:p>
          <a:p>
            <a:pPr lvl="0" fontAlgn="base"/>
            <a:r>
              <a:rPr lang="ru-RU" sz="2000" b="1" dirty="0"/>
              <a:t>Ю.В. Бондарев «Батальоны просят огня», «Горячий снег»</a:t>
            </a:r>
            <a:endParaRPr lang="ru-RU" sz="2000" dirty="0"/>
          </a:p>
          <a:p>
            <a:pPr lvl="0" fontAlgn="base"/>
            <a:r>
              <a:rPr lang="ru-RU" sz="2000" b="1" dirty="0"/>
              <a:t>Б.Н. Полевой «Повесть о настоящем человеке»</a:t>
            </a:r>
            <a:endParaRPr lang="ru-RU" sz="2000" dirty="0"/>
          </a:p>
          <a:p>
            <a:pPr lvl="0" fontAlgn="base"/>
            <a:r>
              <a:rPr lang="ru-RU" sz="2000" dirty="0"/>
              <a:t>Ф.А. Абрамов «Братья и сестры»</a:t>
            </a:r>
          </a:p>
          <a:p>
            <a:pPr lvl="0" fontAlgn="base"/>
            <a:r>
              <a:rPr lang="ru-RU" sz="2000" b="1" dirty="0"/>
              <a:t>В.В. Быков «Обелиск»</a:t>
            </a:r>
            <a:endParaRPr lang="ru-RU" sz="2000" dirty="0"/>
          </a:p>
          <a:p>
            <a:pPr lvl="0" fontAlgn="base"/>
            <a:r>
              <a:rPr lang="ru-RU" sz="2000" dirty="0"/>
              <a:t>В.О. Богомолов «Момент истины (В августе 44-го...)»</a:t>
            </a:r>
          </a:p>
          <a:p>
            <a:pPr lvl="0" fontAlgn="base">
              <a:tabLst>
                <a:tab pos="1706563" algn="l"/>
              </a:tabLst>
            </a:pPr>
            <a:r>
              <a:rPr lang="ru-RU" sz="2000" dirty="0"/>
              <a:t>Н.К. Чуковский «Балтийское небо</a:t>
            </a:r>
            <a:r>
              <a:rPr lang="ru-RU" sz="2000" dirty="0" smtClean="0"/>
              <a:t>»</a:t>
            </a:r>
            <a:endParaRPr lang="ru-RU" sz="2000" dirty="0"/>
          </a:p>
        </p:txBody>
      </p:sp>
      <p:pic>
        <p:nvPicPr>
          <p:cNvPr id="4" name="Picture 12" descr="http://gipbr.spb.ru/smklxbx/kniga_etnogenez_chitat_onlayn_1_chast_47219_1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629" y="3717032"/>
            <a:ext cx="2103124" cy="2996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26463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332656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ru-RU" altLang="ru-RU" sz="2400" dirty="0" smtClean="0"/>
              <a:t>Даже если ограничиваться только русской классической литературой (что не является обязательным), выбор примеров, которые могут лечь в основу работы, очень широк.</a:t>
            </a:r>
            <a:endParaRPr lang="ru-RU" altLang="ru-RU" sz="2400" dirty="0"/>
          </a:p>
        </p:txBody>
      </p:sp>
      <p:pic>
        <p:nvPicPr>
          <p:cNvPr id="4" name="Picture 8" descr="http://images.literatura.by/covers/s/ef187034-2343-43f9-8cdd-642e02ec00e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88640"/>
            <a:ext cx="2269307" cy="3741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 descr="https://ds05.infourok.ru/uploads/ex/1149/000197e8-753830df/img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73954"/>
            <a:ext cx="6480720" cy="3645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26983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453" y="176103"/>
            <a:ext cx="835292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/>
            <a:r>
              <a:rPr lang="ru-RU" sz="2400" dirty="0" smtClean="0"/>
              <a:t>В.Т. Шаламов «Колымские рассказы»</a:t>
            </a:r>
          </a:p>
          <a:p>
            <a:pPr lvl="0" fontAlgn="base"/>
            <a:r>
              <a:rPr lang="ru-RU" sz="2400" dirty="0" smtClean="0"/>
              <a:t>К. Булычев «Город без памяти»</a:t>
            </a:r>
          </a:p>
          <a:p>
            <a:pPr lvl="0" fontAlgn="base"/>
            <a:r>
              <a:rPr lang="ru-RU" sz="2400" dirty="0" smtClean="0"/>
              <a:t>В.И. Аксенов «Таинственная страсть»</a:t>
            </a:r>
          </a:p>
          <a:p>
            <a:pPr lvl="0" fontAlgn="base"/>
            <a:r>
              <a:rPr lang="ru-RU" sz="2400" b="1" dirty="0" smtClean="0"/>
              <a:t>Е.И. Замятин «Мы»</a:t>
            </a:r>
            <a:endParaRPr lang="ru-RU" sz="2400" dirty="0" smtClean="0"/>
          </a:p>
          <a:p>
            <a:pPr lvl="0" fontAlgn="base"/>
            <a:r>
              <a:rPr lang="ru-RU" sz="2400" dirty="0" smtClean="0"/>
              <a:t>А.Н. Рыбаков «Дети Арбата»</a:t>
            </a:r>
          </a:p>
          <a:p>
            <a:pPr lvl="0" fontAlgn="base"/>
            <a:r>
              <a:rPr lang="ru-RU" sz="2400" dirty="0" smtClean="0"/>
              <a:t>А.И. Солженицын «Архипелаг «ГУЛАГ», «В круге первом»</a:t>
            </a:r>
          </a:p>
          <a:p>
            <a:pPr lvl="0" fontAlgn="base"/>
            <a:r>
              <a:rPr lang="ru-RU" sz="2400" b="1" dirty="0" smtClean="0"/>
              <a:t>Ч.Т. Айтматов «И дольше века длится день»</a:t>
            </a:r>
            <a:endParaRPr lang="ru-RU" sz="2400" dirty="0" smtClean="0"/>
          </a:p>
          <a:p>
            <a:pPr lvl="0" fontAlgn="base"/>
            <a:r>
              <a:rPr lang="ru-RU" sz="2400" dirty="0" smtClean="0"/>
              <a:t>О.М. </a:t>
            </a:r>
            <a:r>
              <a:rPr lang="ru-RU" sz="2400" dirty="0" err="1" smtClean="0"/>
              <a:t>Куваев</a:t>
            </a:r>
            <a:r>
              <a:rPr lang="ru-RU" sz="2400" dirty="0" smtClean="0"/>
              <a:t> «Территория»</a:t>
            </a:r>
          </a:p>
          <a:p>
            <a:pPr lvl="0" fontAlgn="base"/>
            <a:r>
              <a:rPr lang="ru-RU" sz="2400" dirty="0" smtClean="0"/>
              <a:t>А.В. Иванов «Тобол»</a:t>
            </a:r>
          </a:p>
          <a:p>
            <a:pPr lvl="0" fontAlgn="base"/>
            <a:r>
              <a:rPr lang="ru-RU" sz="2400" dirty="0" smtClean="0"/>
              <a:t>Е.Г. </a:t>
            </a:r>
            <a:r>
              <a:rPr lang="ru-RU" sz="2400" dirty="0" err="1" smtClean="0"/>
              <a:t>Водолазкин</a:t>
            </a:r>
            <a:r>
              <a:rPr lang="ru-RU" sz="2400" dirty="0" smtClean="0"/>
              <a:t> «Авиатор»</a:t>
            </a:r>
            <a:endParaRPr lang="ru-RU" sz="2400" dirty="0"/>
          </a:p>
        </p:txBody>
      </p:sp>
      <p:pic>
        <p:nvPicPr>
          <p:cNvPr id="8194" name="Picture 2" descr="https://www.roslit.ru/upload/iblock/026/0268c633a0a02909e7c3eda5b5a99c3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63489"/>
            <a:ext cx="1857750" cy="267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stihi.ru/pics/2016/01/01/52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368081"/>
            <a:ext cx="2290837" cy="242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cdn.book24.ru/v2/ASE000000000704050/COVER/cover3d1__w6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717032"/>
            <a:ext cx="2027587" cy="2887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cv4.litres.ru/pub/c/audiokniga/cover_max1500/29407846-aleksey-ivanov-tobol-malo-izbrannyh-2940784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352" y="4325800"/>
            <a:ext cx="2770855" cy="247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56799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ds05.infourok.ru/uploads/ex/0b37/00053b56-6808156f/2/img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99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15835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21856"/>
            <a:ext cx="86409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Художественно-историческое произведение Александра Солженицына о репрессиях в СССР в период с 1918 по 1956 годы. Основано на письмах, воспоминаниях и устных рассказах 257 заключённых и личном опыте автора.</a:t>
            </a:r>
          </a:p>
        </p:txBody>
      </p:sp>
      <p:pic>
        <p:nvPicPr>
          <p:cNvPr id="9218" name="Picture 2" descr="http://znakka4estva.ru/uploads/category_items/sources/511e9827c8bcb15214d284e73b7183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2322"/>
            <a:ext cx="8892480" cy="5002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99666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900igr.net/up/datas/100413/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47849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pbs.twimg.com/media/D-iJmGNW4AA8_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32626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xn--90aybb1a.xn--p1ai/new/images/75_let_wow/read_books/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7" y="-1204"/>
            <a:ext cx="9126813" cy="685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483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332656"/>
            <a:ext cx="496855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Цикл рассказов и очерков </a:t>
            </a:r>
            <a:r>
              <a:rPr lang="ru-RU" dirty="0" err="1"/>
              <a:t>Варлама</a:t>
            </a:r>
            <a:r>
              <a:rPr lang="ru-RU" dirty="0"/>
              <a:t> Шаламова, в котором отражена жизнь заключённых </a:t>
            </a:r>
            <a:r>
              <a:rPr lang="ru-RU" dirty="0" err="1"/>
              <a:t>Севвостлага</a:t>
            </a:r>
            <a:r>
              <a:rPr lang="ru-RU" dirty="0"/>
              <a:t>, написанный в период с 1954 по 1973 годы после возвращения автора с Колымы и отражающий личный опыт автора, проведшего там шестнадцать лет, в том числе четырнадцать - в заключении. Цикл состоит из шести сборников: «Колымские рассказы», «Левый берег», «Артист лопаты», «Очерки преступного мира», «Воскрешение лиственницы» и «Перчатка, или КР-2».</a:t>
            </a:r>
          </a:p>
        </p:txBody>
      </p:sp>
      <p:pic>
        <p:nvPicPr>
          <p:cNvPr id="3074" name="Picture 2" descr="https://detectivebookshop.ru/image/10147524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365104"/>
            <a:ext cx="1529435" cy="244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images.spasibovsem.ru/catalog/original/kniga-kolymskie-rasskazy-varlam-shalamov-otzyvy-15184425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933057"/>
            <a:ext cx="1622336" cy="270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i6.otzovik.com/2017/12/22/5805834/img/48893450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9" y="-7105"/>
            <a:ext cx="3958580" cy="6856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9610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11960" y="33265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dirty="0"/>
          </a:p>
        </p:txBody>
      </p:sp>
      <p:pic>
        <p:nvPicPr>
          <p:cNvPr id="5" name="Picture 2" descr="http://mirpps.ru/assets/media/fon-dlja-prezentacii/00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69" y="-17512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https://cf.ppt-online.org/files/slide/u/U35CmQxXwSGPNMHIsiAYqeEjchlpBtZ90gvnfD/slide-1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14614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900igr.net/up/datas/196278/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46044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1.wp.com/images.myshared.ru/7/832568/slide_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18864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>
                <a:solidFill>
                  <a:srgbClr val="FFFF00"/>
                </a:solidFill>
              </a:rPr>
              <a:t>Человек счастлив своим уменьем забывать. Память всегда готова забыть плохое и помнить только хорошее. (В. Шаламов)</a:t>
            </a:r>
          </a:p>
        </p:txBody>
      </p:sp>
    </p:spTree>
    <p:extLst>
      <p:ext uri="{BB962C8B-B14F-4D97-AF65-F5344CB8AC3E}">
        <p14:creationId xmlns:p14="http://schemas.microsoft.com/office/powerpoint/2010/main" val="32050248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i2.wp.com/images.myshared.ru/7/832568/slide_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08941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mirpps.ru/assets/media/fon-dlja-prezentacii/00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https://knigirossii.ru/pictures/2/41/3521222_sbig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knigirossii.ru/pictures/2/41/3521222_sbig1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0514"/>
            <a:ext cx="6953250" cy="666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244816" y="1052736"/>
            <a:ext cx="244827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Военная повесть русского писателя Константина Воробьёва, написанная в 1963 году. Наиболее известное произведение автора. Действие происходит во время обороны Москвы осенью 1941 года. Впервые опубликована в журнале «Новый Мир».</a:t>
            </a:r>
          </a:p>
        </p:txBody>
      </p:sp>
    </p:spTree>
    <p:extLst>
      <p:ext uri="{BB962C8B-B14F-4D97-AF65-F5344CB8AC3E}">
        <p14:creationId xmlns:p14="http://schemas.microsoft.com/office/powerpoint/2010/main" val="36053933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900igr.net/up/datas/155033/0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77702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ds04.infourok.ru/uploads/ex/12f1/0019f008-e365c501/img3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06871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presentacii.ru/documents_2/b5b373ba1fa47fc094f66b64e863c768/img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56823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59252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900igr.net/up/datas/201556/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" y="11447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51790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99981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инистратор\Downloads\slide-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58"/>
            <a:ext cx="9144000" cy="6848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78062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mirpps.ru/assets/media/fon-dlja-prezentacii/00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1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https://img.yakaboo.ua/media/catalog/product/cache/1/image/234c7c011ba026e66d29567e1be1d1f7/4/0/403485_9794988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605911"/>
            <a:ext cx="3455448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27973" y="505121"/>
            <a:ext cx="5040560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/>
              <a:t>Роман </a:t>
            </a:r>
            <a:r>
              <a:rPr lang="ru-RU" sz="2200" b="1" dirty="0"/>
              <a:t>Ю.Н. Тынянова «Смерть </a:t>
            </a:r>
            <a:r>
              <a:rPr lang="ru-RU" sz="2200" b="1" dirty="0" err="1"/>
              <a:t>Вазир-Мухтара</a:t>
            </a:r>
            <a:r>
              <a:rPr lang="ru-RU" sz="2200" b="1" dirty="0"/>
              <a:t>» посвящён последнему году жизни Александра Сергеевича Грибоедова, русского дипломата, поэта, драматурга, пианиста и композитора.</a:t>
            </a:r>
            <a:br>
              <a:rPr lang="ru-RU" sz="2200" b="1" dirty="0"/>
            </a:br>
            <a:r>
              <a:rPr lang="ru-RU" sz="2200" b="1" dirty="0"/>
              <a:t>Автор создал художественный образ выдающегося человека 30-х гг. XIX в., целью жизни которого было служение Отечеству, а не власть предержащим.</a:t>
            </a:r>
            <a:br>
              <a:rPr lang="ru-RU" sz="2200" b="1" dirty="0"/>
            </a:br>
            <a:r>
              <a:rPr lang="ru-RU" sz="2200" b="1" dirty="0"/>
              <a:t>В 1828 г. А.С. Грибоедов был назначен министром-резидентом (послом) в Иран (по-персидски его должность называлась «</a:t>
            </a:r>
            <a:r>
              <a:rPr lang="ru-RU" sz="2200" b="1" dirty="0" err="1"/>
              <a:t>вазир-мухтар</a:t>
            </a:r>
            <a:r>
              <a:rPr lang="ru-RU" sz="2200" b="1" dirty="0"/>
              <a:t>»)</a:t>
            </a:r>
          </a:p>
        </p:txBody>
      </p:sp>
    </p:spTree>
    <p:extLst>
      <p:ext uri="{BB962C8B-B14F-4D97-AF65-F5344CB8AC3E}">
        <p14:creationId xmlns:p14="http://schemas.microsoft.com/office/powerpoint/2010/main" val="31804008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32009"/>
            <a:ext cx="763284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Историческая основа романа</a:t>
            </a:r>
          </a:p>
          <a:p>
            <a:r>
              <a:rPr lang="ru-RU" sz="2400" dirty="0"/>
              <a:t>10 (22) февраля 1828 г. в деревне </a:t>
            </a:r>
            <a:r>
              <a:rPr lang="ru-RU" sz="2400" dirty="0" err="1"/>
              <a:t>Туркманчай</a:t>
            </a:r>
            <a:r>
              <a:rPr lang="ru-RU" sz="2400" dirty="0"/>
              <a:t> близ Тебриза был подписан мирный договор между Российской империей и Персией (Ираном), и этот договор завершил русско-персидскую войну 1826-1828 г. В разработке условий договора участвовал Александр Сергеевич Грибоедов.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1144" y="2708920"/>
            <a:ext cx="8748464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/>
              <a:t>Вскоре после заключения </a:t>
            </a:r>
            <a:r>
              <a:rPr lang="ru-RU" sz="2200" dirty="0" err="1"/>
              <a:t>Туркманчайского</a:t>
            </a:r>
            <a:r>
              <a:rPr lang="ru-RU" sz="2200" dirty="0"/>
              <a:t> договора началась русско-турецкая война (1828-1829). Подстрекаемое Великобританией иранское правительство попыталось уклониться от выполнения условий договора. Нарушения договора иранским правительством вызвали ряд протестов со стороны А. Грибоедова, русского министра-резидента в Тегеране. 11 февраля 1829 г. антироссийски настроенной придворной группой (тесно связанной с британскими агентами и близкой к шаху) был организован и осуществлён погром русской миссии, в результате чего погиб Грибоедов и 37 находившихся в посольстве человек.</a:t>
            </a:r>
          </a:p>
        </p:txBody>
      </p:sp>
    </p:spTree>
    <p:extLst>
      <p:ext uri="{BB962C8B-B14F-4D97-AF65-F5344CB8AC3E}">
        <p14:creationId xmlns:p14="http://schemas.microsoft.com/office/powerpoint/2010/main" val="12426786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476672"/>
            <a:ext cx="691276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А.С. Грибоедов, вместе с конвоем миссии из 35 казаков, оказал сопротивление, но силы были неравны. В схватке погиб весь конвой миссии и сам Грибоедов. Тело дипломата, изуродованное до неузнаваемости, якобы опознали по остаткам посольского мундира и ранению, полученному на дуэли с А. И. Якубовичем в 1818 г. Из всего русского посольства спасся лишь секретарь миссии Мальцов (о причинах его спасения существуют разноречивые мнения).</a:t>
            </a:r>
            <a:br>
              <a:rPr lang="ru-RU" sz="2400" dirty="0"/>
            </a:br>
            <a:r>
              <a:rPr lang="ru-RU" sz="2400" dirty="0"/>
              <a:t>Тело Грибоедова было перевезено в Российскую империю и захоронено в Тифлисе на горе </a:t>
            </a:r>
            <a:r>
              <a:rPr lang="ru-RU" sz="2400" dirty="0" err="1"/>
              <a:t>Мтацминда</a:t>
            </a:r>
            <a:r>
              <a:rPr lang="ru-RU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094526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Роман Ю.Н. Тынянова «Смерть Вазир-Мухтара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36881"/>
            <a:ext cx="3851919" cy="563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72000" y="436881"/>
            <a:ext cx="405388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/>
              <a:t>На могиле Александра Грибоедова его вдова, Нина Чавчавадзе, поставила памятник с надписью: «Ум и дела твои бессмертны в памяти русской, но для чего пережила тебя любовь моя!»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6893544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65966"/>
            <a:ext cx="770485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Останки 35 казаков, защищавших миссию, были захоронены в братской могиле во дворе строящейся армянской церкви святого </a:t>
            </a:r>
            <a:r>
              <a:rPr lang="ru-RU" sz="2400" dirty="0" err="1"/>
              <a:t>Татевоса</a:t>
            </a:r>
            <a:r>
              <a:rPr lang="ru-RU" sz="2400" dirty="0"/>
              <a:t> в Тегеране. Резня в тегеранском посольстве вызвала дипломатический скандал. Улаживать отношения с Россией шах послал в Санкт-Петербург своего внука </a:t>
            </a:r>
            <a:r>
              <a:rPr lang="ru-RU" sz="2400" dirty="0" err="1"/>
              <a:t>Хозрев</a:t>
            </a:r>
            <a:r>
              <a:rPr lang="ru-RU" sz="2400" dirty="0"/>
              <a:t>-мирзу. Его задачей было добиться принятия извинений за убийство посла и смягчения бремени контрибуции. Он преподнёс Российскому императору Николаю I богатые дары, среди которых был знаменитый алмаз «Шах».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691680" y="4077072"/>
            <a:ext cx="73083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Результат: резня не послужила причиной серьёзных осложнений в отношениях между Россией и Персией, а выплата контрибуции была отложена на 5 лет.</a:t>
            </a:r>
            <a:br>
              <a:rPr lang="ru-RU" sz="2400" dirty="0"/>
            </a:br>
            <a:r>
              <a:rPr lang="ru-RU" sz="2400" dirty="0"/>
              <a:t>Николай I, приняв алмаз, сказал </a:t>
            </a:r>
            <a:r>
              <a:rPr lang="ru-RU" sz="2400" dirty="0" err="1"/>
              <a:t>Хозрев</a:t>
            </a:r>
            <a:r>
              <a:rPr lang="ru-RU" sz="2400" dirty="0"/>
              <a:t>-мирзе: «Я предаю </a:t>
            </a:r>
            <a:r>
              <a:rPr lang="ru-RU" sz="2400" b="1" i="1" dirty="0"/>
              <a:t>вечному забвению</a:t>
            </a:r>
            <a:r>
              <a:rPr lang="ru-RU" sz="2400" dirty="0"/>
              <a:t> злополучное тегеранское происшествие».</a:t>
            </a:r>
          </a:p>
        </p:txBody>
      </p:sp>
    </p:spTree>
    <p:extLst>
      <p:ext uri="{BB962C8B-B14F-4D97-AF65-F5344CB8AC3E}">
        <p14:creationId xmlns:p14="http://schemas.microsoft.com/office/powerpoint/2010/main" val="38867662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mirpps.ru/assets/media/fon-dlja-prezentacii/00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" y="1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13672" y="4164336"/>
            <a:ext cx="810394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Ночью к дому </a:t>
            </a:r>
            <a:r>
              <a:rPr lang="ru-RU" sz="2400" dirty="0" err="1"/>
              <a:t>Вазир-Мухтара</a:t>
            </a:r>
            <a:r>
              <a:rPr lang="ru-RU" sz="2400" dirty="0"/>
              <a:t> приближается толпа: муллы, кузнецы, торговцы, воры с отрубленными руками – более тысячи человек. Оборона не могла продержаться долго, т.к. силы были не равны. Озверевшие фанатики убивают Ходжу-Мирзу-</a:t>
            </a:r>
            <a:r>
              <a:rPr lang="ru-RU" sz="2400" dirty="0" err="1"/>
              <a:t>Якуба</a:t>
            </a:r>
            <a:r>
              <a:rPr lang="ru-RU" sz="2400" dirty="0"/>
              <a:t>, Сашку, доктора Аделунга. Только трусливому секретарю </a:t>
            </a:r>
            <a:r>
              <a:rPr lang="ru-RU" sz="2400" dirty="0" err="1"/>
              <a:t>Мальцову</a:t>
            </a:r>
            <a:r>
              <a:rPr lang="ru-RU" sz="2400" dirty="0"/>
              <a:t> удаётся уцелеть...</a:t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11266" name="Picture 2" descr="http://ency.info/images/slovesnost/95217786_971b2b0ddc63235c4c5427c12a8759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1816"/>
            <a:ext cx="6138088" cy="411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3050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95936" y="1791116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err="1"/>
              <a:t>Вазир-Мухтар</a:t>
            </a:r>
            <a:r>
              <a:rPr lang="ru-RU" sz="2400" dirty="0"/>
              <a:t> растерзан людьми, считающими его виноватым во всех их бедах: войнах, голоде, притеснениях, неурожае. Его голову насаживают на шест, а тело три дня волочат по улицам Тегерана, а потом бросают в выгребную яму. У Нины в это время в Тифлисе рождается мёртвый ребёнок.</a:t>
            </a:r>
          </a:p>
        </p:txBody>
      </p:sp>
      <p:pic>
        <p:nvPicPr>
          <p:cNvPr id="12290" name="Picture 2" descr="http://ency.info/images/slovesnost/0_9a297_d0b30c49_xx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78400"/>
            <a:ext cx="3423882" cy="499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95889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491880" y="331580"/>
            <a:ext cx="539343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Когда в Петербург для улаживания инцидента приезжает принц </a:t>
            </a:r>
            <a:r>
              <a:rPr lang="ru-RU" sz="2400" dirty="0" err="1"/>
              <a:t>Хозрев</a:t>
            </a:r>
            <a:r>
              <a:rPr lang="ru-RU" sz="2400" dirty="0"/>
              <a:t>-мирза с драгоценным бриллиантом, русское правительство требует лишь выдать тело </a:t>
            </a:r>
            <a:r>
              <a:rPr lang="ru-RU" sz="2400" dirty="0" err="1"/>
              <a:t>Вазир-Мухтара</a:t>
            </a:r>
            <a:r>
              <a:rPr lang="ru-RU" sz="2400" dirty="0"/>
              <a:t>. «Грибоеда» ищут в канаве среди трупов, находят тело однорукого человека, прикладывают руку с перстнем. «Получился Грибоед». В простом дощатом ящике тело везут на арбе в Тифлис. По дороге арбу встречает верховой в картузе и чёрной бурке – это Пушкин.</a:t>
            </a:r>
          </a:p>
          <a:p>
            <a:r>
              <a:rPr lang="ru-RU" sz="2400" dirty="0"/>
              <a:t>- Что везёте?</a:t>
            </a:r>
            <a:br>
              <a:rPr lang="ru-RU" sz="2400" dirty="0"/>
            </a:br>
            <a:r>
              <a:rPr lang="ru-RU" sz="2400" dirty="0"/>
              <a:t>- Грибоеда.</a:t>
            </a:r>
          </a:p>
        </p:txBody>
      </p:sp>
      <p:pic>
        <p:nvPicPr>
          <p:cNvPr id="5" name="Picture 5" descr="Kiprenskii_Pushk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5520"/>
            <a:ext cx="2305050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Автопортрет в бурке, верхом. 1829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221088"/>
            <a:ext cx="2527449" cy="1769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52348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86409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/>
            <a:r>
              <a:rPr lang="ru-RU" sz="2000" dirty="0"/>
              <a:t>Народ, переставший гордиться прошлым, забывший прошлое, не будет понимать и настоящего. Он станет равнодушным ко всему, отупеет и в конце концов превратится в стадо скотов. (А.С. Иванов)</a:t>
            </a:r>
          </a:p>
        </p:txBody>
      </p:sp>
      <p:pic>
        <p:nvPicPr>
          <p:cNvPr id="12290" name="Picture 2" descr="https://cf2.ppt-online.org/files2/slide/q/q1ibhlMd3JCZ05kQOpsmXeSaAFBWgPKfDx2RGnTwzr/slide-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16106"/>
            <a:ext cx="8280920" cy="528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8789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693220" y="332656"/>
            <a:ext cx="30732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Словарная работа</a:t>
            </a:r>
            <a:r>
              <a:rPr lang="ru-RU" sz="2400" b="1" dirty="0">
                <a:solidFill>
                  <a:srgbClr val="C00000"/>
                </a:solidFill>
              </a:rPr>
              <a:t>: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2504" y="889844"/>
            <a:ext cx="870198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Забвение</a:t>
            </a:r>
            <a:r>
              <a:rPr lang="ru-RU" sz="2400" dirty="0"/>
              <a:t> - забывание, исчезновение из памяти, утрата памяти о чем-то, о ком -то. Забвением также называется психическое состояние забытья, беспамятства, болезненного «выпадения» из памяти. Наконец, забвение – это пренебрежение кем-то и чем-то, забывание, например, основателей и подвижников. И тогда начинается упадок и запустение их памятников, памятных мест, заброшенными и безвестными становятся их могилы, сами имена людей, которые нельзя забывать, перестают помогать жить. В назидание при расставании древние народы говорили: «Пусть у тебя будет долгая память».</a:t>
            </a:r>
            <a:br>
              <a:rPr lang="ru-RU" sz="2400" dirty="0"/>
            </a:br>
            <a:r>
              <a:rPr lang="ru-RU" sz="2400" dirty="0"/>
              <a:t>Это понятие, противоположное не памяти (забвение подразумевает память), а </a:t>
            </a:r>
            <a:r>
              <a:rPr lang="ru-RU" sz="2400" b="1" dirty="0"/>
              <a:t>воспоминанию.</a:t>
            </a:r>
            <a:r>
              <a:rPr lang="ru-RU" sz="24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0632066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332656"/>
            <a:ext cx="8172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Комментарий от ФИПИ к направлению итогового сочинения: "Забвению не подлежит".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8656" y="1196752"/>
            <a:ext cx="914399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Темы сочинений данного направления нацеливают на размышление о значимых исторических событиях, деятелях, общественных явлениях, достижениях науки и культуры, оказавших влияние как на судьбы конкретных людей, так и на развитие общества и человеческой цивилизации в целом. Память о них не имеет срока давности, передается от поколения к поколению, напоминая о горьких уроках прошлого и его славных страницах. Примером глубокого осмысления этой проблемы могут служить произведения художественной, философской, научной литературы, критики, публицистики, мемуарной прозы.  </a:t>
            </a:r>
          </a:p>
        </p:txBody>
      </p:sp>
    </p:spTree>
    <p:extLst>
      <p:ext uri="{BB962C8B-B14F-4D97-AF65-F5344CB8AC3E}">
        <p14:creationId xmlns:p14="http://schemas.microsoft.com/office/powerpoint/2010/main" val="25847427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03688" y="620688"/>
            <a:ext cx="8496944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Синонимы:</a:t>
            </a:r>
            <a:r>
              <a:rPr lang="ru-RU" sz="2400" dirty="0"/>
              <a:t> беспамятность, игнорирование, пренебрежение, позор, бесславие.</a:t>
            </a:r>
            <a:br>
              <a:rPr lang="ru-RU" sz="2400" dirty="0"/>
            </a:br>
            <a:r>
              <a:rPr lang="ru-RU" sz="2400" b="1" dirty="0"/>
              <a:t>Антонимы:</a:t>
            </a:r>
            <a:r>
              <a:rPr lang="ru-RU" sz="2400" dirty="0"/>
              <a:t> воспоминание, память, бессмертие, вечность.</a:t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В контексте данного направления также следует рассмотреть слово </a:t>
            </a:r>
            <a:r>
              <a:rPr lang="ru-RU" sz="2400" b="1" dirty="0"/>
              <a:t>«память»</a:t>
            </a:r>
            <a:r>
              <a:rPr lang="ru-RU" sz="2400" dirty="0"/>
              <a:t> в значении:</a:t>
            </a:r>
            <a:br>
              <a:rPr lang="ru-RU" sz="2400" dirty="0"/>
            </a:br>
            <a:r>
              <a:rPr lang="ru-RU" sz="2400" dirty="0"/>
              <a:t>1) воспоминание о ком-, чём-л. </a:t>
            </a:r>
            <a:r>
              <a:rPr lang="ru-RU" sz="2400" i="1" dirty="0"/>
              <a:t>Оставить неизгладимую память, светлая п. погибших </a:t>
            </a:r>
            <a:r>
              <a:rPr lang="ru-RU" sz="2400" i="1" dirty="0" err="1"/>
              <a:t>героев.Чтить</a:t>
            </a:r>
            <a:r>
              <a:rPr lang="ru-RU" sz="2400" i="1" dirty="0"/>
              <a:t>, сохранять п. чью-л., кого-</a:t>
            </a:r>
            <a:r>
              <a:rPr lang="ru-RU" sz="2400" i="1" dirty="0" err="1"/>
              <a:t>л.Увековечить</a:t>
            </a:r>
            <a:r>
              <a:rPr lang="ru-RU" sz="2400" i="1" dirty="0"/>
              <a:t> п. чью-л., кого-</a:t>
            </a:r>
            <a:r>
              <a:rPr lang="ru-RU" sz="2400" i="1" dirty="0" err="1"/>
              <a:t>л.Отмечать</a:t>
            </a:r>
            <a:r>
              <a:rPr lang="ru-RU" sz="2400" i="1" dirty="0"/>
              <a:t> п. чью-л., кого-</a:t>
            </a:r>
            <a:r>
              <a:rPr lang="ru-RU" sz="2400" i="1" dirty="0" err="1"/>
              <a:t>л.Быть</a:t>
            </a:r>
            <a:r>
              <a:rPr lang="ru-RU" sz="2400" i="1" dirty="0"/>
              <a:t> верным памяти кого-л., чьей-</a:t>
            </a:r>
            <a:r>
              <a:rPr lang="ru-RU" sz="2400" i="1" dirty="0" err="1"/>
              <a:t>л.Изменять</a:t>
            </a:r>
            <a:r>
              <a:rPr lang="ru-RU" sz="2400" i="1" dirty="0"/>
              <a:t> памяти чьей-л., кого-л.</a:t>
            </a:r>
            <a:r>
              <a:rPr lang="ru-RU" sz="2400" u="sng" dirty="0"/>
              <a:t>//</a:t>
            </a:r>
            <a:r>
              <a:rPr lang="ru-RU" sz="2400" dirty="0"/>
              <a:t> О том, что (кто) является напоминанием о ком-л., о каком-л. событии, происшествии и т.п. </a:t>
            </a:r>
            <a:r>
              <a:rPr lang="ru-RU" sz="2400" i="1" dirty="0"/>
              <a:t>Оставить п. о ком-, чём-</a:t>
            </a:r>
            <a:r>
              <a:rPr lang="ru-RU" sz="2400" i="1" dirty="0" err="1"/>
              <a:t>л.Вечер</a:t>
            </a:r>
            <a:r>
              <a:rPr lang="ru-RU" sz="2400" i="1" dirty="0"/>
              <a:t> памяти известного поэта.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89271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635896" y="188640"/>
            <a:ext cx="24034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Выражения: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7520" y="1679852"/>
            <a:ext cx="871296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Предать забвению</a:t>
            </a:r>
            <a:r>
              <a:rPr lang="ru-RU" sz="2800" dirty="0"/>
              <a:t> (книжн.) - считать что-нибудь забытым, решить не вспоминать чего-нибудь.</a:t>
            </a:r>
            <a:br>
              <a:rPr lang="ru-RU" sz="2800" dirty="0"/>
            </a:br>
            <a:r>
              <a:rPr lang="ru-RU" sz="2800" dirty="0"/>
              <a:t>Река забвения — в античной мифологии река подземного царства, из которой души умерших пили забвение своего земного существования.</a:t>
            </a:r>
            <a:br>
              <a:rPr lang="ru-RU" sz="2800" dirty="0"/>
            </a:br>
            <a:r>
              <a:rPr lang="ru-RU" sz="2800" dirty="0"/>
              <a:t>Забвение своего долга, забвение своих обязанностей, забвение приличий. Кануть в Лету [в вечность, в безвестность, в реку забвения].</a:t>
            </a:r>
          </a:p>
        </p:txBody>
      </p:sp>
    </p:spTree>
    <p:extLst>
      <p:ext uri="{BB962C8B-B14F-4D97-AF65-F5344CB8AC3E}">
        <p14:creationId xmlns:p14="http://schemas.microsoft.com/office/powerpoint/2010/main" val="39585271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512" y="260648"/>
            <a:ext cx="74888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400" b="1" dirty="0">
                <a:solidFill>
                  <a:srgbClr val="C00000"/>
                </a:solidFill>
              </a:rPr>
              <a:t>Цитаты к направлению "Забвению не подлежит" для итогового сочинения 2020-2021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1" y="938489"/>
            <a:ext cx="8934879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/>
            <a:r>
              <a:rPr lang="ru-RU" sz="2400" dirty="0" smtClean="0"/>
              <a:t>1.Человек </a:t>
            </a:r>
            <a:r>
              <a:rPr lang="ru-RU" sz="2400" dirty="0"/>
              <a:t>не подозревает, как много он способен забыть. Это и великое благо и страшное зло. (Э.М. Ремарк)</a:t>
            </a:r>
          </a:p>
          <a:p>
            <a:pPr lvl="0" fontAlgn="base"/>
            <a:r>
              <a:rPr lang="ru-RU" sz="2400" dirty="0" smtClean="0"/>
              <a:t>2.Если </a:t>
            </a:r>
            <a:r>
              <a:rPr lang="ru-RU" sz="2400" dirty="0"/>
              <a:t>человек что-то забывает, причина, возможно в том, что ему хочется это забыть. (С. Кинг)</a:t>
            </a:r>
          </a:p>
          <a:p>
            <a:pPr lvl="0" fontAlgn="base"/>
            <a:r>
              <a:rPr lang="ru-RU" sz="2400" dirty="0" smtClean="0"/>
              <a:t>3.В забвении </a:t>
            </a:r>
            <a:r>
              <a:rPr lang="ru-RU" sz="2400" dirty="0"/>
              <a:t>есть измена, предание вечности потоку времени. (Н. Бердяев</a:t>
            </a:r>
            <a:r>
              <a:rPr lang="ru-RU" sz="2400" dirty="0" smtClean="0"/>
              <a:t>)</a:t>
            </a:r>
          </a:p>
          <a:p>
            <a:pPr lvl="0" fontAlgn="base"/>
            <a:r>
              <a:rPr lang="ru-RU" sz="2400" dirty="0" smtClean="0"/>
              <a:t>4. Забвение </a:t>
            </a:r>
            <a:r>
              <a:rPr lang="ru-RU" sz="2400" dirty="0"/>
              <a:t>- цветок, лучше всего произрастающий на могилах. (</a:t>
            </a:r>
            <a:r>
              <a:rPr lang="ru-RU" sz="2400" dirty="0" err="1"/>
              <a:t>Ж.Санд</a:t>
            </a:r>
            <a:r>
              <a:rPr lang="ru-RU" sz="2400" dirty="0"/>
              <a:t>)</a:t>
            </a:r>
          </a:p>
          <a:p>
            <a:pPr lvl="0" fontAlgn="base"/>
            <a:r>
              <a:rPr lang="ru-RU" sz="2400" dirty="0" smtClean="0"/>
              <a:t>5. Забвение </a:t>
            </a:r>
            <a:r>
              <a:rPr lang="ru-RU" sz="2400" dirty="0"/>
              <a:t>- вот единственная месть и единственное прощение. (Борхес</a:t>
            </a:r>
            <a:r>
              <a:rPr lang="ru-RU" sz="2400" dirty="0" smtClean="0"/>
              <a:t>)</a:t>
            </a:r>
          </a:p>
          <a:p>
            <a:pPr lvl="0" fontAlgn="base"/>
            <a:r>
              <a:rPr lang="ru-RU" sz="2400" dirty="0" smtClean="0"/>
              <a:t>6. Очень </a:t>
            </a:r>
            <a:r>
              <a:rPr lang="ru-RU" sz="2400" dirty="0"/>
              <a:t>коротко живут в этой стране люди, дома, могилы. (М. Жванецкий)</a:t>
            </a:r>
          </a:p>
          <a:p>
            <a:pPr lvl="0" fontAlgn="base"/>
            <a:r>
              <a:rPr lang="ru-RU" sz="2400" dirty="0" smtClean="0"/>
              <a:t>7. Только </a:t>
            </a:r>
            <a:r>
              <a:rPr lang="ru-RU" sz="2400" dirty="0"/>
              <a:t>те по-настоящему мертвы, о ком полностью забыли. (пословица)</a:t>
            </a:r>
          </a:p>
          <a:p>
            <a:pPr lvl="0" fontAlgn="base"/>
            <a:r>
              <a:rPr lang="ru-RU" sz="2400" dirty="0" smtClean="0"/>
              <a:t>8. </a:t>
            </a:r>
            <a:endParaRPr lang="ru-RU" dirty="0"/>
          </a:p>
          <a:p>
            <a:pPr lvl="0" fontAlgn="base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37913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2265" y="692696"/>
            <a:ext cx="9091735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/>
            <a:r>
              <a:rPr lang="ru-RU" sz="2400" dirty="0" smtClean="0"/>
              <a:t>8. Забвение — вторая смерть, которой великие натуры страшатся больше, чем первой. (</a:t>
            </a:r>
            <a:r>
              <a:rPr lang="ru-RU" sz="2400" dirty="0" err="1" smtClean="0"/>
              <a:t>Буффлер</a:t>
            </a:r>
            <a:r>
              <a:rPr lang="ru-RU" sz="2400" dirty="0" smtClean="0"/>
              <a:t>)</a:t>
            </a:r>
          </a:p>
          <a:p>
            <a:pPr lvl="0" fontAlgn="base"/>
            <a:r>
              <a:rPr lang="ru-RU" sz="2400" dirty="0" smtClean="0"/>
              <a:t>9. Народ, переставший гордиться прошлым, забывший прошлое, не будет понимать и настоящего. Он станет равнодушным ко всему, отупеет и в конце концов превратится в стадо скотов. (А.С. Иванов)</a:t>
            </a:r>
          </a:p>
          <a:p>
            <a:pPr lvl="0" fontAlgn="base"/>
            <a:r>
              <a:rPr lang="ru-RU" sz="2400" dirty="0" smtClean="0"/>
              <a:t>10. Человеческая способность забывать поистине безгранична. (</a:t>
            </a:r>
            <a:r>
              <a:rPr lang="ru-RU" sz="2400" dirty="0" err="1" smtClean="0"/>
              <a:t>А.Мердок</a:t>
            </a:r>
            <a:r>
              <a:rPr lang="ru-RU" sz="2400" dirty="0" smtClean="0"/>
              <a:t>)</a:t>
            </a:r>
          </a:p>
          <a:p>
            <a:pPr fontAlgn="base"/>
            <a:r>
              <a:rPr lang="ru-RU" sz="2400" dirty="0" smtClean="0"/>
              <a:t>11. Матери, потерявшей своего ребенка, время не приносит забвения. Такое горе не старится. Траурные платья изнашиваются, в сердце же остается мрак. (В. Гюго)</a:t>
            </a:r>
          </a:p>
          <a:p>
            <a:pPr lvl="0" fontAlgn="base"/>
            <a:r>
              <a:rPr lang="ru-RU" sz="2400" dirty="0" smtClean="0"/>
              <a:t>12. Никакая </a:t>
            </a:r>
            <a:r>
              <a:rPr lang="ru-RU" sz="2400" dirty="0"/>
              <a:t>вина не может быть предана забвению, пока о ней помнит совесть. (С. Цвейг)</a:t>
            </a:r>
          </a:p>
          <a:p>
            <a:pPr fontAlgn="base"/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2586657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3568" y="332656"/>
            <a:ext cx="7848872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/>
            <a:r>
              <a:rPr lang="ru-RU" sz="2400" dirty="0" smtClean="0"/>
              <a:t>13. Некоторые </a:t>
            </a:r>
            <a:r>
              <a:rPr lang="ru-RU" sz="2400" dirty="0"/>
              <a:t>вещи никогда не остаются позади. Они не желают тихо умирать в прошлом, они постоянно вырываются наружу — из минувшего, из памяти, из забвения — и дают о себе знать в самую неподходящую минуту. (О. Рой)</a:t>
            </a:r>
          </a:p>
          <a:p>
            <a:pPr lvl="0" fontAlgn="base"/>
            <a:r>
              <a:rPr lang="ru-RU" sz="2400" dirty="0" smtClean="0"/>
              <a:t>14. Всё</a:t>
            </a:r>
            <a:r>
              <a:rPr lang="ru-RU" sz="2400" dirty="0"/>
              <a:t>, всё летит мимо глаз, уходит без возврата в туманное забвение. Лишь один живописец искусством своим на белом левкасе доски останавливает безумное уничтожение. (</a:t>
            </a:r>
            <a:r>
              <a:rPr lang="ru-RU" sz="2400" dirty="0" err="1"/>
              <a:t>А.Толстой</a:t>
            </a:r>
            <a:r>
              <a:rPr lang="ru-RU" sz="2400" dirty="0" smtClean="0"/>
              <a:t>)</a:t>
            </a:r>
          </a:p>
          <a:p>
            <a:pPr fontAlgn="base"/>
            <a:r>
              <a:rPr lang="ru-RU" sz="2400" dirty="0" smtClean="0"/>
              <a:t>15. </a:t>
            </a:r>
            <a:r>
              <a:rPr lang="ru-RU" sz="2400" dirty="0"/>
              <a:t>Забвение — утрата не информации, а ценности. (А. Круглов</a:t>
            </a:r>
            <a:r>
              <a:rPr lang="ru-RU" sz="2400" dirty="0" smtClean="0"/>
              <a:t>)</a:t>
            </a:r>
          </a:p>
          <a:p>
            <a:pPr lvl="0" fontAlgn="base"/>
            <a:r>
              <a:rPr lang="ru-RU" sz="2400" dirty="0" smtClean="0"/>
              <a:t>16. </a:t>
            </a:r>
            <a:r>
              <a:rPr lang="ru-RU" sz="2400" dirty="0"/>
              <a:t>Память может и подвести, зато забвение — безотказно. (Леонид Зорин)</a:t>
            </a:r>
          </a:p>
          <a:p>
            <a:pPr fontAlgn="base"/>
            <a:r>
              <a:rPr lang="ru-RU" sz="2400" dirty="0" smtClean="0"/>
              <a:t>17. Человек </a:t>
            </a:r>
            <a:r>
              <a:rPr lang="ru-RU" sz="2400" dirty="0"/>
              <a:t>счастлив своим уменьем забывать. Память всегда готова забыть плохое и помнить только хорошее. (В. Шаламов)</a:t>
            </a:r>
          </a:p>
          <a:p>
            <a:pPr lvl="0" fontAlgn="base"/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2516678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1" y="260648"/>
            <a:ext cx="8964487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/>
            <a:r>
              <a:rPr lang="ru-RU" sz="2400" dirty="0" smtClean="0"/>
              <a:t>18. Есть </a:t>
            </a:r>
            <a:r>
              <a:rPr lang="ru-RU" sz="2400" dirty="0"/>
              <a:t>такие понятия: духовная память и духовный опыт человека, которые должны присутствовать в каждом из нас, независимо от нашего возраста. (Валентин Григорьевич Распутин</a:t>
            </a:r>
            <a:r>
              <a:rPr lang="ru-RU" sz="2400" dirty="0" smtClean="0"/>
              <a:t>)</a:t>
            </a:r>
            <a:endParaRPr lang="ru-RU" sz="2400" dirty="0"/>
          </a:p>
          <a:p>
            <a:pPr lvl="0" fontAlgn="base"/>
            <a:r>
              <a:rPr lang="ru-RU" sz="2400" dirty="0" smtClean="0"/>
              <a:t>19. Подлинная </a:t>
            </a:r>
            <a:r>
              <a:rPr lang="ru-RU" sz="2400" dirty="0"/>
              <a:t>память о любой войне живет всего три поколения: чтобы чувствовать, что она значила для тех, кто ее пережил, нужно слушать об этой войне от них самих — сидя у них на коленях. (Дмитрий </a:t>
            </a:r>
            <a:r>
              <a:rPr lang="ru-RU" sz="2400" dirty="0" err="1"/>
              <a:t>Глуховский</a:t>
            </a:r>
            <a:r>
              <a:rPr lang="ru-RU" sz="2400" dirty="0"/>
              <a:t>)</a:t>
            </a:r>
          </a:p>
          <a:p>
            <a:pPr lvl="0" fontAlgn="base"/>
            <a:r>
              <a:rPr lang="ru-RU" sz="2400" dirty="0" smtClean="0"/>
              <a:t>20. </a:t>
            </a:r>
            <a:r>
              <a:rPr lang="ru-RU" sz="2400" dirty="0"/>
              <a:t>С</a:t>
            </a:r>
            <a:r>
              <a:rPr lang="ru-RU" sz="2400" dirty="0" smtClean="0"/>
              <a:t>окровище </a:t>
            </a:r>
            <a:r>
              <a:rPr lang="ru-RU" sz="2400" dirty="0"/>
              <a:t>человека - это его память. Лишь в ней - его богатство или бедность. (Адам Смит)</a:t>
            </a:r>
          </a:p>
          <a:p>
            <a:pPr lvl="0" fontAlgn="base"/>
            <a:r>
              <a:rPr lang="ru-RU" sz="2400" dirty="0" smtClean="0"/>
              <a:t>21. Знание </a:t>
            </a:r>
            <a:r>
              <a:rPr lang="ru-RU" sz="2400" dirty="0"/>
              <a:t>прошлого никогда не убивает, убивает незнание прошлого. Медленно, но неотвратимо, потому что меняет личность человека. (Б. Васильев</a:t>
            </a:r>
            <a:r>
              <a:rPr lang="ru-RU" sz="2400" dirty="0" smtClean="0"/>
              <a:t>)</a:t>
            </a:r>
          </a:p>
          <a:p>
            <a:pPr lvl="0" fontAlgn="base"/>
            <a:r>
              <a:rPr lang="ru-RU" sz="2400" dirty="0" smtClean="0"/>
              <a:t>22. Память </a:t>
            </a:r>
            <a:r>
              <a:rPr lang="ru-RU" sz="2400" dirty="0"/>
              <a:t>расходится из настоящего сразу в обе стороны: в прошлое, которое мы запомним, и в будущее, которое запомнит нас. (Михаил Эпштейн)</a:t>
            </a:r>
          </a:p>
          <a:p>
            <a:pPr lvl="0" fontAlgn="base"/>
            <a:r>
              <a:rPr lang="ru-RU" sz="2400" dirty="0" smtClean="0"/>
              <a:t>23. Человек </a:t>
            </a:r>
            <a:r>
              <a:rPr lang="ru-RU" sz="2400" dirty="0"/>
              <a:t>не умирает до тех пор, пока живут знавшие его. </a:t>
            </a:r>
            <a:r>
              <a:rPr lang="ru-RU" sz="2400" dirty="0" smtClean="0"/>
              <a:t>  </a:t>
            </a:r>
          </a:p>
          <a:p>
            <a:pPr lvl="0" fontAlgn="base"/>
            <a:r>
              <a:rPr lang="ru-RU" sz="2400" dirty="0"/>
              <a:t> </a:t>
            </a:r>
            <a:r>
              <a:rPr lang="ru-RU" sz="2400" dirty="0" smtClean="0"/>
              <a:t>              (</a:t>
            </a:r>
            <a:r>
              <a:rPr lang="ru-RU" sz="2400" dirty="0"/>
              <a:t>Чингиз Айтматов)</a:t>
            </a:r>
          </a:p>
          <a:p>
            <a:pPr lvl="0" fontAlgn="base"/>
            <a:endParaRPr lang="ru-RU" sz="2400" dirty="0"/>
          </a:p>
          <a:p>
            <a:pPr lvl="0" fontAlgn="base"/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886990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260648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Конечная тема сочинения всегда формулируется в форме вопроса «на размышление», посвященного одному из аспектов проблемы, иногда участников просят выразить свое согласие или несогласие с каким-либо афоризмом на заданную тему. 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19672" y="3461008"/>
            <a:ext cx="741682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В любом случае требований раскрыть тему на примере творчества какого-либо конкретного писателя в формулировке не содержится. Авторы сочинения могут использовать для подтверждения своей точки зрения примеры из произведений по собственному выбору, при этом ограничиваться только отечественной классикой совершенно необязательно — можно обращаться и к зарубежной литературе, и к творчеству современных писателей, и к детским книгам. </a:t>
            </a:r>
            <a:endParaRPr lang="ru-RU" altLang="ru-RU" sz="2400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04664"/>
            <a:ext cx="2838141" cy="1901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91489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5800" y="116632"/>
            <a:ext cx="76328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Аспекты направления "Забвению не подлежит"</a:t>
            </a:r>
            <a:endParaRPr lang="ru-RU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7016" y="1409873"/>
            <a:ext cx="8856984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1. История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, знаменательные даты. Историческое сознание. Память (историческая, культурная). Источники формирования исторической памяти (воспоминания современников, журналистика, литература, школа, семья). Преемственность поколений. Забвение и ответственность.  </a:t>
            </a:r>
          </a:p>
          <a:p>
            <a:pPr lvl="0" fontAlgn="base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2. Война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: горькие уроки прошлого, вечная слава героев, память народа.</a:t>
            </a:r>
          </a:p>
          <a:p>
            <a:pPr lvl="0" fontAlgn="base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3. Люди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, изменившие мир. Знаменитые предки. Великие учители человечества. Величайшие открытия и подвиги.</a:t>
            </a:r>
          </a:p>
          <a:p>
            <a:pPr lvl="0" fontAlgn="base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4. Наука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, культура, искусство (музыка, литература, архитектура и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др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). Памятники культуры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как основа цивилизации, развития общества.</a:t>
            </a:r>
          </a:p>
          <a:p>
            <a:pPr lvl="0" fontAlgn="base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Манкуртизм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*. Его опасность. Забвение как преступление против человечества.</a:t>
            </a:r>
          </a:p>
          <a:p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Манкуртизм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забвение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, утрата исторических, культурных и т.п. связей, ценностей, национальных и нравственных ориентиров.</a:t>
            </a:r>
          </a:p>
        </p:txBody>
      </p:sp>
    </p:spTree>
    <p:extLst>
      <p:ext uri="{BB962C8B-B14F-4D97-AF65-F5344CB8AC3E}">
        <p14:creationId xmlns:p14="http://schemas.microsoft.com/office/powerpoint/2010/main" val="36501387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63688" y="188639"/>
            <a:ext cx="6148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 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Темы сочинений «Забвению не подлежит»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650304"/>
            <a:ext cx="871296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ТЕМА 1</a:t>
            </a:r>
            <a:r>
              <a:rPr lang="ru-RU" sz="2400" dirty="0"/>
              <a:t>. Как вы понимаете высказывание Ф. Абрамова: «Народ умирает, когда становится населением. А населением он становится тогда, когда забывает свою историю»?</a:t>
            </a:r>
            <a:br>
              <a:rPr lang="ru-RU" sz="2400" dirty="0"/>
            </a:br>
            <a:r>
              <a:rPr lang="ru-RU" sz="2400" b="1" dirty="0"/>
              <a:t>ТЕМА 2.</a:t>
            </a:r>
            <a:r>
              <a:rPr lang="ru-RU" sz="2400" dirty="0"/>
              <a:t> Никто не забыт, ничто не забыто.</a:t>
            </a:r>
            <a:br>
              <a:rPr lang="ru-RU" sz="2400" dirty="0"/>
            </a:br>
            <a:r>
              <a:rPr lang="ru-RU" sz="2400" b="1" dirty="0"/>
              <a:t>ТЕМА 3</a:t>
            </a:r>
            <a:r>
              <a:rPr lang="ru-RU" sz="2400" dirty="0"/>
              <a:t>. Забвение стирает, память преображает.</a:t>
            </a:r>
            <a:br>
              <a:rPr lang="ru-RU" sz="2400" dirty="0"/>
            </a:br>
            <a:r>
              <a:rPr lang="ru-RU" sz="2400" b="1" dirty="0"/>
              <a:t>ТЕМА 4</a:t>
            </a:r>
            <a:r>
              <a:rPr lang="ru-RU" sz="2400" dirty="0"/>
              <a:t>. Почему важно помнить прошлое?</a:t>
            </a:r>
            <a:br>
              <a:rPr lang="ru-RU" sz="2400" dirty="0"/>
            </a:br>
            <a:r>
              <a:rPr lang="ru-RU" sz="2400" b="1" dirty="0"/>
              <a:t>ТЕМА 5</a:t>
            </a:r>
            <a:r>
              <a:rPr lang="ru-RU" sz="2400" dirty="0"/>
              <a:t>. Какова роль исторических памятников в жизни общества?</a:t>
            </a:r>
            <a:br>
              <a:rPr lang="ru-RU" sz="2400" dirty="0"/>
            </a:br>
            <a:r>
              <a:rPr lang="ru-RU" sz="2400" b="1" dirty="0"/>
              <a:t>ТЕМА 6. </a:t>
            </a:r>
            <a:r>
              <a:rPr lang="ru-RU" sz="2400" dirty="0"/>
              <a:t>Забвение есть измена.</a:t>
            </a:r>
            <a:br>
              <a:rPr lang="ru-RU" sz="2400" dirty="0"/>
            </a:br>
            <a:r>
              <a:rPr lang="ru-RU" sz="2400" b="1" dirty="0"/>
              <a:t>ТЕМА 7. </a:t>
            </a:r>
            <a:r>
              <a:rPr lang="ru-RU" sz="2400" dirty="0"/>
              <a:t>Почему в мирное время не угасает память о военном прошлом?</a:t>
            </a:r>
            <a:br>
              <a:rPr lang="ru-RU" sz="2400" dirty="0"/>
            </a:br>
            <a:r>
              <a:rPr lang="ru-RU" sz="2400" b="1" dirty="0"/>
              <a:t>ТЕМА 8. </a:t>
            </a:r>
            <a:r>
              <a:rPr lang="ru-RU" sz="2400" dirty="0"/>
              <a:t>Согласны ли вы с тем, что культура – это память человечества?</a:t>
            </a:r>
            <a:br>
              <a:rPr lang="ru-RU" sz="2400" dirty="0"/>
            </a:br>
            <a:r>
              <a:rPr lang="ru-RU" sz="2400" b="1" dirty="0"/>
              <a:t>ТЕМА 9. </a:t>
            </a:r>
            <a:r>
              <a:rPr lang="ru-RU" sz="2400" dirty="0"/>
              <a:t>Какую роль играют музеи в сохранении исторического наследия?</a:t>
            </a:r>
            <a:br>
              <a:rPr lang="ru-RU" sz="2400" dirty="0"/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7019912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260648"/>
            <a:ext cx="77768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ТЕМА 10. </a:t>
            </a:r>
            <a:r>
              <a:rPr lang="ru-RU" sz="2400" dirty="0" smtClean="0"/>
              <a:t>Согласны ли вы со словами А.С. Пушкина: «Гордиться славою своих предков не только можно, но и должно…»?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340768"/>
            <a:ext cx="884711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ТЕМА 11. </a:t>
            </a:r>
            <a:r>
              <a:rPr lang="ru-RU" sz="2400" dirty="0"/>
              <a:t>Что, по вашему мнению, не подлежит забвению?</a:t>
            </a:r>
            <a:br>
              <a:rPr lang="ru-RU" sz="2400" dirty="0"/>
            </a:br>
            <a:r>
              <a:rPr lang="ru-RU" sz="2400" b="1" dirty="0"/>
              <a:t>ТЕМА 12. </a:t>
            </a:r>
            <a:r>
              <a:rPr lang="ru-RU" sz="2400" dirty="0"/>
              <a:t>Что дают человеку уроки прошлого?</a:t>
            </a:r>
            <a:br>
              <a:rPr lang="ru-RU" sz="2400" dirty="0"/>
            </a:br>
            <a:r>
              <a:rPr lang="ru-RU" sz="2400" b="1" dirty="0"/>
              <a:t>ТЕМА 13. </a:t>
            </a:r>
            <a:r>
              <a:rPr lang="ru-RU" sz="2400" dirty="0"/>
              <a:t>Кого можно назвать великим учителем человечества?</a:t>
            </a:r>
            <a:br>
              <a:rPr lang="ru-RU" sz="2400" dirty="0"/>
            </a:br>
            <a:r>
              <a:rPr lang="ru-RU" sz="2400" b="1" dirty="0"/>
              <a:t>ТЕМА 14. </a:t>
            </a:r>
            <a:r>
              <a:rPr lang="ru-RU" sz="2400" dirty="0"/>
              <a:t>Согласны ли вы с утверждением: «Отношение к прошлому формирует собственный национальный облик»?</a:t>
            </a:r>
            <a:br>
              <a:rPr lang="ru-RU" sz="2400" dirty="0"/>
            </a:br>
            <a:r>
              <a:rPr lang="ru-RU" sz="2400" b="1" dirty="0"/>
              <a:t>ТЕМА 15. </a:t>
            </a:r>
            <a:r>
              <a:rPr lang="ru-RU" sz="2400" dirty="0"/>
              <a:t>Какая историческая эпоха Вам особенно интересна и почему?</a:t>
            </a:r>
            <a:br>
              <a:rPr lang="ru-RU" sz="2400" dirty="0"/>
            </a:br>
            <a:r>
              <a:rPr lang="ru-RU" sz="2400" b="1" dirty="0"/>
              <a:t>ТЕМА 16. </a:t>
            </a:r>
            <a:r>
              <a:rPr lang="ru-RU" sz="2400" dirty="0"/>
              <a:t>Как судьба человека связана с историей народа?</a:t>
            </a:r>
            <a:br>
              <a:rPr lang="ru-RU" sz="2400" dirty="0"/>
            </a:br>
            <a:r>
              <a:rPr lang="ru-RU" sz="2400" b="1" dirty="0"/>
              <a:t>ТЕМА 17. </a:t>
            </a:r>
            <a:r>
              <a:rPr lang="ru-RU" sz="2400" dirty="0"/>
              <a:t>Для чего нужно хранить обычаи и традиции?</a:t>
            </a:r>
            <a:br>
              <a:rPr lang="ru-RU" sz="2400" dirty="0"/>
            </a:br>
            <a:r>
              <a:rPr lang="ru-RU" sz="2400" b="1" dirty="0"/>
              <a:t>ТЕМА 18. </a:t>
            </a:r>
            <a:r>
              <a:rPr lang="ru-RU" sz="2400" dirty="0"/>
              <a:t>Какие подвиги никогда не забудутся?</a:t>
            </a:r>
            <a:br>
              <a:rPr lang="ru-RU" sz="2400" dirty="0"/>
            </a:br>
            <a:r>
              <a:rPr lang="ru-RU" sz="2400" b="1" dirty="0"/>
              <a:t>ТЕМА 19. </a:t>
            </a:r>
            <a:r>
              <a:rPr lang="ru-RU" sz="2400" dirty="0"/>
              <a:t>О каких людях говорят: «они изменили мир»?</a:t>
            </a:r>
            <a:br>
              <a:rPr lang="ru-RU" sz="2400" dirty="0"/>
            </a:br>
            <a:r>
              <a:rPr lang="ru-RU" sz="2400" b="1" dirty="0"/>
              <a:t>ТЕМА 20. </a:t>
            </a:r>
            <a:r>
              <a:rPr lang="ru-RU" sz="2400" dirty="0"/>
              <a:t>Как связано забвение с утратой ценностей?</a:t>
            </a:r>
            <a:br>
              <a:rPr lang="ru-RU" sz="2400" dirty="0"/>
            </a:br>
            <a:r>
              <a:rPr lang="ru-RU" sz="2400" b="1" dirty="0"/>
              <a:t>ТЕМА 21.</a:t>
            </a:r>
            <a:r>
              <a:rPr lang="ru-RU" sz="2400" dirty="0"/>
              <a:t> Какие люди остаются в истории?</a:t>
            </a:r>
          </a:p>
        </p:txBody>
      </p:sp>
    </p:spTree>
    <p:extLst>
      <p:ext uri="{BB962C8B-B14F-4D97-AF65-F5344CB8AC3E}">
        <p14:creationId xmlns:p14="http://schemas.microsoft.com/office/powerpoint/2010/main" val="466628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9552" y="116632"/>
            <a:ext cx="71287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«Забвению не подлежит» в литературе: список произведений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943851"/>
            <a:ext cx="76328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литературных произведений на тему «Забвению не подлежит»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3391" y="1844824"/>
            <a:ext cx="792088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/>
            <a:r>
              <a:rPr lang="ru-RU" sz="2200" dirty="0"/>
              <a:t>«Слово о полку Игореве»</a:t>
            </a:r>
          </a:p>
          <a:p>
            <a:pPr lvl="0" fontAlgn="base"/>
            <a:r>
              <a:rPr lang="ru-RU" sz="2200" dirty="0"/>
              <a:t>А.С. Пушкин «Моцарт и Сальери», «Капитанская дочка», «Борис Годунов»</a:t>
            </a:r>
          </a:p>
          <a:p>
            <a:pPr lvl="0" fontAlgn="base"/>
            <a:r>
              <a:rPr lang="ru-RU" sz="2200" dirty="0"/>
              <a:t>Н. Островский «Как закалялась сталь»</a:t>
            </a:r>
          </a:p>
          <a:p>
            <a:pPr lvl="0" fontAlgn="base"/>
            <a:r>
              <a:rPr lang="ru-RU" sz="2200" b="1" dirty="0"/>
              <a:t>Л.Н. Толстой «Война и мир», «Хаджи-Мурат»</a:t>
            </a:r>
            <a:endParaRPr lang="ru-RU" sz="2200" dirty="0"/>
          </a:p>
          <a:p>
            <a:pPr lvl="0" fontAlgn="base"/>
            <a:r>
              <a:rPr lang="ru-RU" sz="2200" dirty="0"/>
              <a:t>А.Н. Толстой «Петр I»</a:t>
            </a:r>
          </a:p>
          <a:p>
            <a:pPr lvl="0" fontAlgn="base"/>
            <a:r>
              <a:rPr lang="ru-RU" sz="2200" b="1" dirty="0"/>
              <a:t>М.А. Булгаков «Мастер и Маргарита», </a:t>
            </a:r>
            <a:endParaRPr lang="ru-RU" sz="2200" b="1" dirty="0" smtClean="0"/>
          </a:p>
          <a:p>
            <a:pPr lvl="0" fontAlgn="base"/>
            <a:r>
              <a:rPr lang="ru-RU" sz="2200" b="1" dirty="0"/>
              <a:t> </a:t>
            </a:r>
            <a:r>
              <a:rPr lang="ru-RU" sz="2200" b="1" dirty="0" smtClean="0"/>
              <a:t>               «</a:t>
            </a:r>
            <a:r>
              <a:rPr lang="ru-RU" sz="2200" b="1" dirty="0"/>
              <a:t>Белая гвардия»</a:t>
            </a:r>
            <a:endParaRPr lang="ru-RU" sz="2200" dirty="0"/>
          </a:p>
          <a:p>
            <a:pPr lvl="0" fontAlgn="base"/>
            <a:r>
              <a:rPr lang="ru-RU" sz="2200" dirty="0"/>
              <a:t>В.К. Арсеньев «</a:t>
            </a:r>
            <a:r>
              <a:rPr lang="ru-RU" sz="2200" dirty="0" err="1"/>
              <a:t>Дерсу</a:t>
            </a:r>
            <a:r>
              <a:rPr lang="ru-RU" sz="2200" dirty="0"/>
              <a:t> </a:t>
            </a:r>
            <a:r>
              <a:rPr lang="ru-RU" sz="2200" dirty="0" err="1"/>
              <a:t>Узала</a:t>
            </a:r>
            <a:r>
              <a:rPr lang="ru-RU" sz="2200" dirty="0"/>
              <a:t>»</a:t>
            </a:r>
          </a:p>
          <a:p>
            <a:pPr lvl="0" fontAlgn="base"/>
            <a:r>
              <a:rPr lang="ru-RU" sz="2200" dirty="0"/>
              <a:t>Л. Пантелеев, Г. Белых «Республика ШКИД</a:t>
            </a:r>
            <a:r>
              <a:rPr lang="ru-RU" sz="2200" dirty="0" smtClean="0"/>
              <a:t>»</a:t>
            </a:r>
            <a:endParaRPr lang="ru-RU" sz="2200" dirty="0"/>
          </a:p>
        </p:txBody>
      </p:sp>
      <p:pic>
        <p:nvPicPr>
          <p:cNvPr id="6" name="Picture 18" descr="http://img.yakaboo.ua/media/catalog/product/cache/1/image/234c7c011ba026e66d29567e1be1d1f7/2/9/294564_123307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008" y="3717032"/>
            <a:ext cx="2104672" cy="2993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007277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ая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Главная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ая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323</TotalTime>
  <Words>2005</Words>
  <Application>Microsoft Office PowerPoint</Application>
  <PresentationFormat>Экран (4:3)</PresentationFormat>
  <Paragraphs>116</Paragraphs>
  <Slides>45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Главная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Администратор</dc:creator>
  <cp:lastModifiedBy>СВЕТЛАНА</cp:lastModifiedBy>
  <cp:revision>36</cp:revision>
  <dcterms:created xsi:type="dcterms:W3CDTF">2020-09-15T17:28:37Z</dcterms:created>
  <dcterms:modified xsi:type="dcterms:W3CDTF">2021-06-03T18:24:19Z</dcterms:modified>
</cp:coreProperties>
</file>