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2" r:id="rId23"/>
    <p:sldId id="284" r:id="rId24"/>
    <p:sldId id="280" r:id="rId25"/>
    <p:sldId id="283" r:id="rId26"/>
    <p:sldId id="285" r:id="rId27"/>
    <p:sldId id="286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0000"/>
    <a:srgbClr val="0000CC"/>
    <a:srgbClr val="FF00FF"/>
    <a:srgbClr val="996633"/>
    <a:srgbClr val="264C00"/>
    <a:srgbClr val="2E5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214290"/>
            <a:ext cx="69717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Германия и альпийские страны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Рисунок 4" descr="европа.jpg"/>
          <p:cNvPicPr>
            <a:picLocks noChangeAspect="1"/>
          </p:cNvPicPr>
          <p:nvPr/>
        </p:nvPicPr>
        <p:blipFill>
          <a:blip r:embed="rId2">
            <a:lum bright="-10000" contrast="30000"/>
          </a:blip>
          <a:stretch>
            <a:fillRect/>
          </a:stretch>
        </p:blipFill>
        <p:spPr>
          <a:xfrm>
            <a:off x="1857356" y="928670"/>
            <a:ext cx="5429248" cy="5212078"/>
          </a:xfrm>
          <a:prstGeom prst="rect">
            <a:avLst/>
          </a:prstGeom>
        </p:spPr>
      </p:pic>
      <p:sp>
        <p:nvSpPr>
          <p:cNvPr id="7" name="Полилиния 6"/>
          <p:cNvSpPr/>
          <p:nvPr/>
        </p:nvSpPr>
        <p:spPr>
          <a:xfrm>
            <a:off x="4058195" y="3209109"/>
            <a:ext cx="1214845" cy="1197428"/>
          </a:xfrm>
          <a:custGeom>
            <a:avLst/>
            <a:gdLst>
              <a:gd name="connsiteX0" fmla="*/ 130628 w 1214845"/>
              <a:gd name="connsiteY0" fmla="*/ 178525 h 1197428"/>
              <a:gd name="connsiteX1" fmla="*/ 148045 w 1214845"/>
              <a:gd name="connsiteY1" fmla="*/ 239485 h 1197428"/>
              <a:gd name="connsiteX2" fmla="*/ 95794 w 1214845"/>
              <a:gd name="connsiteY2" fmla="*/ 300445 h 1197428"/>
              <a:gd name="connsiteX3" fmla="*/ 148045 w 1214845"/>
              <a:gd name="connsiteY3" fmla="*/ 352697 h 1197428"/>
              <a:gd name="connsiteX4" fmla="*/ 104502 w 1214845"/>
              <a:gd name="connsiteY4" fmla="*/ 404948 h 1197428"/>
              <a:gd name="connsiteX5" fmla="*/ 34834 w 1214845"/>
              <a:gd name="connsiteY5" fmla="*/ 404948 h 1197428"/>
              <a:gd name="connsiteX6" fmla="*/ 52251 w 1214845"/>
              <a:gd name="connsiteY6" fmla="*/ 448491 h 1197428"/>
              <a:gd name="connsiteX7" fmla="*/ 52251 w 1214845"/>
              <a:gd name="connsiteY7" fmla="*/ 465908 h 1197428"/>
              <a:gd name="connsiteX8" fmla="*/ 8708 w 1214845"/>
              <a:gd name="connsiteY8" fmla="*/ 474617 h 1197428"/>
              <a:gd name="connsiteX9" fmla="*/ 60959 w 1214845"/>
              <a:gd name="connsiteY9" fmla="*/ 596537 h 1197428"/>
              <a:gd name="connsiteX10" fmla="*/ 26125 w 1214845"/>
              <a:gd name="connsiteY10" fmla="*/ 613954 h 1197428"/>
              <a:gd name="connsiteX11" fmla="*/ 95794 w 1214845"/>
              <a:gd name="connsiteY11" fmla="*/ 666205 h 1197428"/>
              <a:gd name="connsiteX12" fmla="*/ 78376 w 1214845"/>
              <a:gd name="connsiteY12" fmla="*/ 718457 h 1197428"/>
              <a:gd name="connsiteX13" fmla="*/ 104502 w 1214845"/>
              <a:gd name="connsiteY13" fmla="*/ 744582 h 1197428"/>
              <a:gd name="connsiteX14" fmla="*/ 217714 w 1214845"/>
              <a:gd name="connsiteY14" fmla="*/ 796834 h 1197428"/>
              <a:gd name="connsiteX15" fmla="*/ 182879 w 1214845"/>
              <a:gd name="connsiteY15" fmla="*/ 831668 h 1197428"/>
              <a:gd name="connsiteX16" fmla="*/ 191588 w 1214845"/>
              <a:gd name="connsiteY16" fmla="*/ 910045 h 1197428"/>
              <a:gd name="connsiteX17" fmla="*/ 191588 w 1214845"/>
              <a:gd name="connsiteY17" fmla="*/ 927462 h 1197428"/>
              <a:gd name="connsiteX18" fmla="*/ 78376 w 1214845"/>
              <a:gd name="connsiteY18" fmla="*/ 979714 h 1197428"/>
              <a:gd name="connsiteX19" fmla="*/ 8708 w 1214845"/>
              <a:gd name="connsiteY19" fmla="*/ 1075508 h 1197428"/>
              <a:gd name="connsiteX20" fmla="*/ 26125 w 1214845"/>
              <a:gd name="connsiteY20" fmla="*/ 1171302 h 1197428"/>
              <a:gd name="connsiteX21" fmla="*/ 52251 w 1214845"/>
              <a:gd name="connsiteY21" fmla="*/ 1162594 h 1197428"/>
              <a:gd name="connsiteX22" fmla="*/ 104502 w 1214845"/>
              <a:gd name="connsiteY22" fmla="*/ 1188720 h 1197428"/>
              <a:gd name="connsiteX23" fmla="*/ 156754 w 1214845"/>
              <a:gd name="connsiteY23" fmla="*/ 1188720 h 1197428"/>
              <a:gd name="connsiteX24" fmla="*/ 217714 w 1214845"/>
              <a:gd name="connsiteY24" fmla="*/ 1162594 h 1197428"/>
              <a:gd name="connsiteX25" fmla="*/ 243839 w 1214845"/>
              <a:gd name="connsiteY25" fmla="*/ 1145177 h 1197428"/>
              <a:gd name="connsiteX26" fmla="*/ 313508 w 1214845"/>
              <a:gd name="connsiteY26" fmla="*/ 1197428 h 1197428"/>
              <a:gd name="connsiteX27" fmla="*/ 365759 w 1214845"/>
              <a:gd name="connsiteY27" fmla="*/ 1145177 h 1197428"/>
              <a:gd name="connsiteX28" fmla="*/ 418011 w 1214845"/>
              <a:gd name="connsiteY28" fmla="*/ 1127760 h 1197428"/>
              <a:gd name="connsiteX29" fmla="*/ 470262 w 1214845"/>
              <a:gd name="connsiteY29" fmla="*/ 1119051 h 1197428"/>
              <a:gd name="connsiteX30" fmla="*/ 505096 w 1214845"/>
              <a:gd name="connsiteY30" fmla="*/ 1058091 h 1197428"/>
              <a:gd name="connsiteX31" fmla="*/ 583474 w 1214845"/>
              <a:gd name="connsiteY31" fmla="*/ 1049382 h 1197428"/>
              <a:gd name="connsiteX32" fmla="*/ 687976 w 1214845"/>
              <a:gd name="connsiteY32" fmla="*/ 1040674 h 1197428"/>
              <a:gd name="connsiteX33" fmla="*/ 775062 w 1214845"/>
              <a:gd name="connsiteY33" fmla="*/ 1110342 h 1197428"/>
              <a:gd name="connsiteX34" fmla="*/ 879565 w 1214845"/>
              <a:gd name="connsiteY34" fmla="*/ 1119051 h 1197428"/>
              <a:gd name="connsiteX35" fmla="*/ 975359 w 1214845"/>
              <a:gd name="connsiteY35" fmla="*/ 1110342 h 1197428"/>
              <a:gd name="connsiteX36" fmla="*/ 1053736 w 1214845"/>
              <a:gd name="connsiteY36" fmla="*/ 1092925 h 1197428"/>
              <a:gd name="connsiteX37" fmla="*/ 1123405 w 1214845"/>
              <a:gd name="connsiteY37" fmla="*/ 1023257 h 1197428"/>
              <a:gd name="connsiteX38" fmla="*/ 1149531 w 1214845"/>
              <a:gd name="connsiteY38" fmla="*/ 962297 h 1197428"/>
              <a:gd name="connsiteX39" fmla="*/ 1210491 w 1214845"/>
              <a:gd name="connsiteY39" fmla="*/ 910045 h 1197428"/>
              <a:gd name="connsiteX40" fmla="*/ 1175656 w 1214845"/>
              <a:gd name="connsiteY40" fmla="*/ 822960 h 1197428"/>
              <a:gd name="connsiteX41" fmla="*/ 1149531 w 1214845"/>
              <a:gd name="connsiteY41" fmla="*/ 814251 h 1197428"/>
              <a:gd name="connsiteX42" fmla="*/ 1071154 w 1214845"/>
              <a:gd name="connsiteY42" fmla="*/ 814251 h 1197428"/>
              <a:gd name="connsiteX43" fmla="*/ 1018902 w 1214845"/>
              <a:gd name="connsiteY43" fmla="*/ 779417 h 1197428"/>
              <a:gd name="connsiteX44" fmla="*/ 966651 w 1214845"/>
              <a:gd name="connsiteY44" fmla="*/ 831668 h 1197428"/>
              <a:gd name="connsiteX45" fmla="*/ 914399 w 1214845"/>
              <a:gd name="connsiteY45" fmla="*/ 840377 h 1197428"/>
              <a:gd name="connsiteX46" fmla="*/ 870856 w 1214845"/>
              <a:gd name="connsiteY46" fmla="*/ 831668 h 1197428"/>
              <a:gd name="connsiteX47" fmla="*/ 853439 w 1214845"/>
              <a:gd name="connsiteY47" fmla="*/ 814251 h 1197428"/>
              <a:gd name="connsiteX48" fmla="*/ 757645 w 1214845"/>
              <a:gd name="connsiteY48" fmla="*/ 762000 h 1197428"/>
              <a:gd name="connsiteX49" fmla="*/ 696685 w 1214845"/>
              <a:gd name="connsiteY49" fmla="*/ 666205 h 1197428"/>
              <a:gd name="connsiteX50" fmla="*/ 696685 w 1214845"/>
              <a:gd name="connsiteY50" fmla="*/ 579120 h 1197428"/>
              <a:gd name="connsiteX51" fmla="*/ 836022 w 1214845"/>
              <a:gd name="connsiteY51" fmla="*/ 535577 h 1197428"/>
              <a:gd name="connsiteX52" fmla="*/ 949234 w 1214845"/>
              <a:gd name="connsiteY52" fmla="*/ 526868 h 1197428"/>
              <a:gd name="connsiteX53" fmla="*/ 975359 w 1214845"/>
              <a:gd name="connsiteY53" fmla="*/ 526868 h 1197428"/>
              <a:gd name="connsiteX54" fmla="*/ 957942 w 1214845"/>
              <a:gd name="connsiteY54" fmla="*/ 474617 h 1197428"/>
              <a:gd name="connsiteX55" fmla="*/ 914399 w 1214845"/>
              <a:gd name="connsiteY55" fmla="*/ 422365 h 1197428"/>
              <a:gd name="connsiteX56" fmla="*/ 931816 w 1214845"/>
              <a:gd name="connsiteY56" fmla="*/ 343988 h 1197428"/>
              <a:gd name="connsiteX57" fmla="*/ 905691 w 1214845"/>
              <a:gd name="connsiteY57" fmla="*/ 300445 h 1197428"/>
              <a:gd name="connsiteX58" fmla="*/ 870856 w 1214845"/>
              <a:gd name="connsiteY58" fmla="*/ 239485 h 1197428"/>
              <a:gd name="connsiteX59" fmla="*/ 905691 w 1214845"/>
              <a:gd name="connsiteY59" fmla="*/ 187234 h 1197428"/>
              <a:gd name="connsiteX60" fmla="*/ 862148 w 1214845"/>
              <a:gd name="connsiteY60" fmla="*/ 108857 h 1197428"/>
              <a:gd name="connsiteX61" fmla="*/ 722811 w 1214845"/>
              <a:gd name="connsiteY61" fmla="*/ 13062 h 1197428"/>
              <a:gd name="connsiteX62" fmla="*/ 592182 w 1214845"/>
              <a:gd name="connsiteY62" fmla="*/ 74022 h 1197428"/>
              <a:gd name="connsiteX63" fmla="*/ 452845 w 1214845"/>
              <a:gd name="connsiteY63" fmla="*/ 39188 h 1197428"/>
              <a:gd name="connsiteX64" fmla="*/ 322216 w 1214845"/>
              <a:gd name="connsiteY64" fmla="*/ 4354 h 1197428"/>
              <a:gd name="connsiteX65" fmla="*/ 156754 w 1214845"/>
              <a:gd name="connsiteY65" fmla="*/ 65314 h 1197428"/>
              <a:gd name="connsiteX66" fmla="*/ 130628 w 1214845"/>
              <a:gd name="connsiteY66" fmla="*/ 178525 h 119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214845" h="1197428">
                <a:moveTo>
                  <a:pt x="130628" y="178525"/>
                </a:moveTo>
                <a:cubicBezTo>
                  <a:pt x="129177" y="207553"/>
                  <a:pt x="153851" y="219165"/>
                  <a:pt x="148045" y="239485"/>
                </a:cubicBezTo>
                <a:cubicBezTo>
                  <a:pt x="142239" y="259805"/>
                  <a:pt x="95794" y="281576"/>
                  <a:pt x="95794" y="300445"/>
                </a:cubicBezTo>
                <a:cubicBezTo>
                  <a:pt x="95794" y="319314"/>
                  <a:pt x="146594" y="335280"/>
                  <a:pt x="148045" y="352697"/>
                </a:cubicBezTo>
                <a:cubicBezTo>
                  <a:pt x="149496" y="370114"/>
                  <a:pt x="123371" y="396240"/>
                  <a:pt x="104502" y="404948"/>
                </a:cubicBezTo>
                <a:cubicBezTo>
                  <a:pt x="85634" y="413657"/>
                  <a:pt x="43542" y="397691"/>
                  <a:pt x="34834" y="404948"/>
                </a:cubicBezTo>
                <a:cubicBezTo>
                  <a:pt x="26126" y="412205"/>
                  <a:pt x="49348" y="438331"/>
                  <a:pt x="52251" y="448491"/>
                </a:cubicBezTo>
                <a:cubicBezTo>
                  <a:pt x="55154" y="458651"/>
                  <a:pt x="59508" y="461554"/>
                  <a:pt x="52251" y="465908"/>
                </a:cubicBezTo>
                <a:cubicBezTo>
                  <a:pt x="44994" y="470262"/>
                  <a:pt x="7257" y="452846"/>
                  <a:pt x="8708" y="474617"/>
                </a:cubicBezTo>
                <a:cubicBezTo>
                  <a:pt x="10159" y="496388"/>
                  <a:pt x="58056" y="573314"/>
                  <a:pt x="60959" y="596537"/>
                </a:cubicBezTo>
                <a:cubicBezTo>
                  <a:pt x="63862" y="619760"/>
                  <a:pt x="20319" y="602343"/>
                  <a:pt x="26125" y="613954"/>
                </a:cubicBezTo>
                <a:cubicBezTo>
                  <a:pt x="31931" y="625565"/>
                  <a:pt x="87086" y="648788"/>
                  <a:pt x="95794" y="666205"/>
                </a:cubicBezTo>
                <a:cubicBezTo>
                  <a:pt x="104502" y="683622"/>
                  <a:pt x="76925" y="705394"/>
                  <a:pt x="78376" y="718457"/>
                </a:cubicBezTo>
                <a:cubicBezTo>
                  <a:pt x="79827" y="731520"/>
                  <a:pt x="81279" y="731519"/>
                  <a:pt x="104502" y="744582"/>
                </a:cubicBezTo>
                <a:cubicBezTo>
                  <a:pt x="127725" y="757645"/>
                  <a:pt x="204651" y="782320"/>
                  <a:pt x="217714" y="796834"/>
                </a:cubicBezTo>
                <a:cubicBezTo>
                  <a:pt x="230777" y="811348"/>
                  <a:pt x="187233" y="812800"/>
                  <a:pt x="182879" y="831668"/>
                </a:cubicBezTo>
                <a:cubicBezTo>
                  <a:pt x="178525" y="850537"/>
                  <a:pt x="190136" y="894079"/>
                  <a:pt x="191588" y="910045"/>
                </a:cubicBezTo>
                <a:cubicBezTo>
                  <a:pt x="193040" y="926011"/>
                  <a:pt x="210457" y="915850"/>
                  <a:pt x="191588" y="927462"/>
                </a:cubicBezTo>
                <a:cubicBezTo>
                  <a:pt x="172719" y="939074"/>
                  <a:pt x="108856" y="955040"/>
                  <a:pt x="78376" y="979714"/>
                </a:cubicBezTo>
                <a:cubicBezTo>
                  <a:pt x="47896" y="1004388"/>
                  <a:pt x="17416" y="1043577"/>
                  <a:pt x="8708" y="1075508"/>
                </a:cubicBezTo>
                <a:cubicBezTo>
                  <a:pt x="0" y="1107439"/>
                  <a:pt x="18868" y="1156788"/>
                  <a:pt x="26125" y="1171302"/>
                </a:cubicBezTo>
                <a:cubicBezTo>
                  <a:pt x="33382" y="1185816"/>
                  <a:pt x="39188" y="1159691"/>
                  <a:pt x="52251" y="1162594"/>
                </a:cubicBezTo>
                <a:cubicBezTo>
                  <a:pt x="65314" y="1165497"/>
                  <a:pt x="87085" y="1184366"/>
                  <a:pt x="104502" y="1188720"/>
                </a:cubicBezTo>
                <a:cubicBezTo>
                  <a:pt x="121919" y="1193074"/>
                  <a:pt x="137885" y="1193074"/>
                  <a:pt x="156754" y="1188720"/>
                </a:cubicBezTo>
                <a:cubicBezTo>
                  <a:pt x="175623" y="1184366"/>
                  <a:pt x="203200" y="1169851"/>
                  <a:pt x="217714" y="1162594"/>
                </a:cubicBezTo>
                <a:cubicBezTo>
                  <a:pt x="232228" y="1155337"/>
                  <a:pt x="227873" y="1139371"/>
                  <a:pt x="243839" y="1145177"/>
                </a:cubicBezTo>
                <a:cubicBezTo>
                  <a:pt x="259805" y="1150983"/>
                  <a:pt x="293188" y="1197428"/>
                  <a:pt x="313508" y="1197428"/>
                </a:cubicBezTo>
                <a:cubicBezTo>
                  <a:pt x="333828" y="1197428"/>
                  <a:pt x="348342" y="1156788"/>
                  <a:pt x="365759" y="1145177"/>
                </a:cubicBezTo>
                <a:cubicBezTo>
                  <a:pt x="383176" y="1133566"/>
                  <a:pt x="400594" y="1132114"/>
                  <a:pt x="418011" y="1127760"/>
                </a:cubicBezTo>
                <a:cubicBezTo>
                  <a:pt x="435428" y="1123406"/>
                  <a:pt x="455748" y="1130663"/>
                  <a:pt x="470262" y="1119051"/>
                </a:cubicBezTo>
                <a:cubicBezTo>
                  <a:pt x="484776" y="1107440"/>
                  <a:pt x="486227" y="1069703"/>
                  <a:pt x="505096" y="1058091"/>
                </a:cubicBezTo>
                <a:cubicBezTo>
                  <a:pt x="523965" y="1046479"/>
                  <a:pt x="552994" y="1052285"/>
                  <a:pt x="583474" y="1049382"/>
                </a:cubicBezTo>
                <a:cubicBezTo>
                  <a:pt x="613954" y="1046479"/>
                  <a:pt x="656045" y="1030514"/>
                  <a:pt x="687976" y="1040674"/>
                </a:cubicBezTo>
                <a:cubicBezTo>
                  <a:pt x="719907" y="1050834"/>
                  <a:pt x="743131" y="1097279"/>
                  <a:pt x="775062" y="1110342"/>
                </a:cubicBezTo>
                <a:cubicBezTo>
                  <a:pt x="806994" y="1123405"/>
                  <a:pt x="846182" y="1119051"/>
                  <a:pt x="879565" y="1119051"/>
                </a:cubicBezTo>
                <a:cubicBezTo>
                  <a:pt x="912948" y="1119051"/>
                  <a:pt x="946331" y="1114696"/>
                  <a:pt x="975359" y="1110342"/>
                </a:cubicBezTo>
                <a:cubicBezTo>
                  <a:pt x="1004387" y="1105988"/>
                  <a:pt x="1029062" y="1107439"/>
                  <a:pt x="1053736" y="1092925"/>
                </a:cubicBezTo>
                <a:cubicBezTo>
                  <a:pt x="1078410" y="1078411"/>
                  <a:pt x="1107439" y="1045028"/>
                  <a:pt x="1123405" y="1023257"/>
                </a:cubicBezTo>
                <a:cubicBezTo>
                  <a:pt x="1139371" y="1001486"/>
                  <a:pt x="1135017" y="981166"/>
                  <a:pt x="1149531" y="962297"/>
                </a:cubicBezTo>
                <a:cubicBezTo>
                  <a:pt x="1164045" y="943428"/>
                  <a:pt x="1206137" y="933268"/>
                  <a:pt x="1210491" y="910045"/>
                </a:cubicBezTo>
                <a:cubicBezTo>
                  <a:pt x="1214845" y="886822"/>
                  <a:pt x="1185816" y="838926"/>
                  <a:pt x="1175656" y="822960"/>
                </a:cubicBezTo>
                <a:cubicBezTo>
                  <a:pt x="1165496" y="806994"/>
                  <a:pt x="1166948" y="815702"/>
                  <a:pt x="1149531" y="814251"/>
                </a:cubicBezTo>
                <a:cubicBezTo>
                  <a:pt x="1132114" y="812800"/>
                  <a:pt x="1092925" y="820057"/>
                  <a:pt x="1071154" y="814251"/>
                </a:cubicBezTo>
                <a:cubicBezTo>
                  <a:pt x="1049383" y="808445"/>
                  <a:pt x="1036319" y="776514"/>
                  <a:pt x="1018902" y="779417"/>
                </a:cubicBezTo>
                <a:cubicBezTo>
                  <a:pt x="1001485" y="782320"/>
                  <a:pt x="984068" y="821508"/>
                  <a:pt x="966651" y="831668"/>
                </a:cubicBezTo>
                <a:cubicBezTo>
                  <a:pt x="949234" y="841828"/>
                  <a:pt x="930365" y="840377"/>
                  <a:pt x="914399" y="840377"/>
                </a:cubicBezTo>
                <a:cubicBezTo>
                  <a:pt x="898433" y="840377"/>
                  <a:pt x="881016" y="836022"/>
                  <a:pt x="870856" y="831668"/>
                </a:cubicBezTo>
                <a:cubicBezTo>
                  <a:pt x="860696" y="827314"/>
                  <a:pt x="872307" y="825862"/>
                  <a:pt x="853439" y="814251"/>
                </a:cubicBezTo>
                <a:cubicBezTo>
                  <a:pt x="834571" y="802640"/>
                  <a:pt x="783771" y="786674"/>
                  <a:pt x="757645" y="762000"/>
                </a:cubicBezTo>
                <a:cubicBezTo>
                  <a:pt x="731519" y="737326"/>
                  <a:pt x="706845" y="696685"/>
                  <a:pt x="696685" y="666205"/>
                </a:cubicBezTo>
                <a:cubicBezTo>
                  <a:pt x="686525" y="635725"/>
                  <a:pt x="673462" y="600891"/>
                  <a:pt x="696685" y="579120"/>
                </a:cubicBezTo>
                <a:cubicBezTo>
                  <a:pt x="719908" y="557349"/>
                  <a:pt x="793931" y="544286"/>
                  <a:pt x="836022" y="535577"/>
                </a:cubicBezTo>
                <a:cubicBezTo>
                  <a:pt x="878113" y="526868"/>
                  <a:pt x="926011" y="528319"/>
                  <a:pt x="949234" y="526868"/>
                </a:cubicBezTo>
                <a:cubicBezTo>
                  <a:pt x="972457" y="525417"/>
                  <a:pt x="973908" y="535576"/>
                  <a:pt x="975359" y="526868"/>
                </a:cubicBezTo>
                <a:cubicBezTo>
                  <a:pt x="976810" y="518160"/>
                  <a:pt x="968102" y="492034"/>
                  <a:pt x="957942" y="474617"/>
                </a:cubicBezTo>
                <a:cubicBezTo>
                  <a:pt x="947782" y="457200"/>
                  <a:pt x="918753" y="444136"/>
                  <a:pt x="914399" y="422365"/>
                </a:cubicBezTo>
                <a:cubicBezTo>
                  <a:pt x="910045" y="400594"/>
                  <a:pt x="933267" y="364308"/>
                  <a:pt x="931816" y="343988"/>
                </a:cubicBezTo>
                <a:cubicBezTo>
                  <a:pt x="930365" y="323668"/>
                  <a:pt x="915851" y="317862"/>
                  <a:pt x="905691" y="300445"/>
                </a:cubicBezTo>
                <a:cubicBezTo>
                  <a:pt x="895531" y="283028"/>
                  <a:pt x="870856" y="258353"/>
                  <a:pt x="870856" y="239485"/>
                </a:cubicBezTo>
                <a:cubicBezTo>
                  <a:pt x="870856" y="220617"/>
                  <a:pt x="907142" y="209005"/>
                  <a:pt x="905691" y="187234"/>
                </a:cubicBezTo>
                <a:cubicBezTo>
                  <a:pt x="904240" y="165463"/>
                  <a:pt x="892628" y="137886"/>
                  <a:pt x="862148" y="108857"/>
                </a:cubicBezTo>
                <a:cubicBezTo>
                  <a:pt x="831668" y="79828"/>
                  <a:pt x="767805" y="18868"/>
                  <a:pt x="722811" y="13062"/>
                </a:cubicBezTo>
                <a:cubicBezTo>
                  <a:pt x="677817" y="7256"/>
                  <a:pt x="637176" y="69668"/>
                  <a:pt x="592182" y="74022"/>
                </a:cubicBezTo>
                <a:cubicBezTo>
                  <a:pt x="547188" y="78376"/>
                  <a:pt x="452845" y="39188"/>
                  <a:pt x="452845" y="39188"/>
                </a:cubicBezTo>
                <a:cubicBezTo>
                  <a:pt x="407851" y="27577"/>
                  <a:pt x="371565" y="0"/>
                  <a:pt x="322216" y="4354"/>
                </a:cubicBezTo>
                <a:cubicBezTo>
                  <a:pt x="272868" y="8708"/>
                  <a:pt x="187234" y="36286"/>
                  <a:pt x="156754" y="65314"/>
                </a:cubicBezTo>
                <a:cubicBezTo>
                  <a:pt x="126274" y="94343"/>
                  <a:pt x="132079" y="149497"/>
                  <a:pt x="130628" y="178525"/>
                </a:cubicBezTo>
                <a:close/>
              </a:path>
            </a:pathLst>
          </a:custGeom>
          <a:solidFill>
            <a:srgbClr val="FF00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md_2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4214818"/>
            <a:ext cx="3500462" cy="23278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8715436" cy="1015663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Города.</a:t>
            </a: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Берлин – столица ФРГ. После </a:t>
            </a:r>
            <a:r>
              <a:rPr lang="en-US" sz="2000" b="1" dirty="0" smtClean="0">
                <a:solidFill>
                  <a:prstClr val="white"/>
                </a:solidFill>
                <a:latin typeface="Arial Narrow" pitchFamily="34" charset="0"/>
              </a:rPr>
              <a:t>II</a:t>
            </a:r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 мировой войны был разделён стеной на западный и восточный Берлин. В 1990 году стена была разрушена. </a:t>
            </a:r>
          </a:p>
        </p:txBody>
      </p:sp>
      <p:pic>
        <p:nvPicPr>
          <p:cNvPr id="5" name="Рисунок 4" descr="брандербургские воро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357298"/>
            <a:ext cx="3643338" cy="24336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1472" y="3857628"/>
            <a:ext cx="2857520" cy="400110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Бранденбургские ворота</a:t>
            </a:r>
          </a:p>
        </p:txBody>
      </p:sp>
      <p:pic>
        <p:nvPicPr>
          <p:cNvPr id="8" name="Рисунок 7" descr="рейхстаг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5643570" y="1357298"/>
            <a:ext cx="3238523" cy="24288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86446" y="3857628"/>
            <a:ext cx="2857520" cy="400110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Рейхстаг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4286232"/>
            <a:ext cx="8715436" cy="400110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Гамбург – важный торговый порт и центр судостроения.</a:t>
            </a:r>
          </a:p>
        </p:txBody>
      </p:sp>
      <p:pic>
        <p:nvPicPr>
          <p:cNvPr id="11" name="Рисунок 10" descr="гамбург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0" y="785794"/>
            <a:ext cx="9144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4572008"/>
            <a:ext cx="4429156" cy="400110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Бремен</a:t>
            </a:r>
          </a:p>
        </p:txBody>
      </p:sp>
      <p:pic>
        <p:nvPicPr>
          <p:cNvPr id="5" name="Рисунок 4" descr="04t20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4790434" cy="3085625"/>
          </a:xfrm>
          <a:prstGeom prst="rect">
            <a:avLst/>
          </a:prstGeom>
        </p:spPr>
      </p:pic>
      <p:pic>
        <p:nvPicPr>
          <p:cNvPr id="6" name="Рисунок 5" descr="bremen_stadtmusikanten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5214942" y="642918"/>
            <a:ext cx="3714760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3429000"/>
            <a:ext cx="4429156" cy="400110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prstClr val="white"/>
                </a:solidFill>
                <a:latin typeface="Arial Narrow" pitchFamily="34" charset="0"/>
              </a:rPr>
              <a:t>Аусбург</a:t>
            </a:r>
            <a:endParaRPr lang="ru-RU" sz="2000" b="1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4" name="Рисунок 3" descr="Аугсбург. германия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285720" y="214291"/>
            <a:ext cx="4286280" cy="3214710"/>
          </a:xfrm>
          <a:prstGeom prst="rect">
            <a:avLst/>
          </a:prstGeom>
        </p:spPr>
      </p:pic>
      <p:pic>
        <p:nvPicPr>
          <p:cNvPr id="6" name="Рисунок 5" descr="мюнхен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500562" y="3286124"/>
            <a:ext cx="4286248" cy="32146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0" y="2857496"/>
            <a:ext cx="4214842" cy="400110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Мюнхен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14290"/>
            <a:ext cx="4429156" cy="400110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Рур </a:t>
            </a:r>
          </a:p>
        </p:txBody>
      </p:sp>
      <p:pic>
        <p:nvPicPr>
          <p:cNvPr id="3" name="Рисунок 2" descr="рур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571472" y="714356"/>
            <a:ext cx="7929618" cy="5947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400110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Выдающиеся люди:</a:t>
            </a:r>
          </a:p>
        </p:txBody>
      </p:sp>
      <p:pic>
        <p:nvPicPr>
          <p:cNvPr id="4" name="Рисунок 3" descr="иоганн вольфганг гёте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285720" y="714356"/>
            <a:ext cx="2643206" cy="3541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4286256"/>
            <a:ext cx="2571768" cy="369332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Иоганн Вольфганг Гёте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Рисунок 5" descr="иоганнн себастьян бах.jpg"/>
          <p:cNvPicPr>
            <a:picLocks noChangeAspect="1"/>
          </p:cNvPicPr>
          <p:nvPr/>
        </p:nvPicPr>
        <p:blipFill>
          <a:blip r:embed="rId3"/>
          <a:srcRect l="1986" t="909" r="3642" b="2272"/>
          <a:stretch>
            <a:fillRect/>
          </a:stretch>
        </p:blipFill>
        <p:spPr>
          <a:xfrm>
            <a:off x="3071802" y="3071810"/>
            <a:ext cx="2857520" cy="35593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3240" y="2643182"/>
            <a:ext cx="2571768" cy="369332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Иоганн Себастьян Бах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4500570"/>
            <a:ext cx="2571768" cy="369332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Людвиг </a:t>
            </a:r>
            <a:r>
              <a:rPr lang="ru-RU" b="1" dirty="0" err="1" smtClean="0">
                <a:solidFill>
                  <a:schemeClr val="bg1"/>
                </a:solidFill>
                <a:latin typeface="Arial Narrow" pitchFamily="34" charset="0"/>
              </a:rPr>
              <a:t>ван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 Бетховен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людвиг ван бетхове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351" y="785793"/>
            <a:ext cx="2892367" cy="3609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400110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Выдающиеся люди: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4678" y="1000108"/>
            <a:ext cx="2571768" cy="369332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Альберт </a:t>
            </a:r>
            <a:r>
              <a:rPr lang="ru-RU" b="1" dirty="0" err="1" smtClean="0">
                <a:solidFill>
                  <a:schemeClr val="bg1"/>
                </a:solidFill>
                <a:latin typeface="Arial Narrow" pitchFamily="34" charset="0"/>
              </a:rPr>
              <a:t>Энштейн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" name="Рисунок 9" descr="альберт энштейн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1643042" y="1500174"/>
            <a:ext cx="5683133" cy="4823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769441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  <a:latin typeface="Arial Narrow" pitchFamily="34" charset="0"/>
              </a:rPr>
              <a:t>Альпийские страны.</a:t>
            </a:r>
          </a:p>
          <a:p>
            <a:pPr lvl="0"/>
            <a:endParaRPr lang="ru-RU" sz="2000" b="1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1071546"/>
            <a:ext cx="2571768" cy="369332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Лихтенштейн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071546"/>
            <a:ext cx="2571768" cy="369332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Австрия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1000108"/>
            <a:ext cx="2571768" cy="369332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Швейцария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1" name="Рисунок 10" descr="герб австрии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500034" y="3571876"/>
            <a:ext cx="2458069" cy="2598339"/>
          </a:xfrm>
          <a:prstGeom prst="rect">
            <a:avLst/>
          </a:prstGeom>
        </p:spPr>
      </p:pic>
      <p:pic>
        <p:nvPicPr>
          <p:cNvPr id="12" name="Рисунок 11" descr="герб лихтенштейн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500438"/>
            <a:ext cx="2412063" cy="2911603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357950" y="3786190"/>
            <a:ext cx="2357454" cy="2610194"/>
            <a:chOff x="6357950" y="3786190"/>
            <a:chExt cx="2357454" cy="2610194"/>
          </a:xfrm>
        </p:grpSpPr>
        <p:sp>
          <p:nvSpPr>
            <p:cNvPr id="15" name="Овал 14"/>
            <p:cNvSpPr/>
            <p:nvPr/>
          </p:nvSpPr>
          <p:spPr>
            <a:xfrm>
              <a:off x="6643702" y="4000504"/>
              <a:ext cx="1785950" cy="2000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герб швейцарии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57950" y="3786190"/>
              <a:ext cx="2357454" cy="2610194"/>
            </a:xfrm>
            <a:prstGeom prst="rect">
              <a:avLst/>
            </a:prstGeom>
          </p:spPr>
        </p:pic>
      </p:grpSp>
      <p:pic>
        <p:nvPicPr>
          <p:cNvPr id="17" name="Рисунок 16" descr="512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127" y="1571612"/>
            <a:ext cx="2481530" cy="1785950"/>
          </a:xfrm>
          <a:prstGeom prst="rect">
            <a:avLst/>
          </a:prstGeom>
        </p:spPr>
      </p:pic>
      <p:pic>
        <p:nvPicPr>
          <p:cNvPr id="18" name="Рисунок 17" descr="495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29" y="1643050"/>
            <a:ext cx="2481531" cy="1785950"/>
          </a:xfrm>
          <a:prstGeom prst="rect">
            <a:avLst/>
          </a:prstGeom>
        </p:spPr>
      </p:pic>
      <p:pic>
        <p:nvPicPr>
          <p:cNvPr id="19" name="Рисунок 18" descr="4799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1643050"/>
            <a:ext cx="2428892" cy="1748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858312" cy="1323439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Более половины территории Австрии занято горами, а Швейцария считается самой высокогорной страной Европы. Этот край поросших лесами и покрытых снегами высоких гор (Альпы) и стремительных рек. Во впадинах находятся живописные озёра. Самые </a:t>
            </a:r>
            <a:r>
              <a:rPr lang="ru-RU" sz="2000" b="1" dirty="0" err="1" smtClean="0">
                <a:solidFill>
                  <a:prstClr val="white"/>
                </a:solidFill>
                <a:latin typeface="Arial Narrow" pitchFamily="34" charset="0"/>
              </a:rPr>
              <a:t>больште</a:t>
            </a:r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 из озёр: Женевское и Боденское.</a:t>
            </a:r>
          </a:p>
        </p:txBody>
      </p:sp>
      <p:pic>
        <p:nvPicPr>
          <p:cNvPr id="7" name="Рисунок 6" descr="женевское озеро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285720" y="2071678"/>
            <a:ext cx="4349977" cy="2703200"/>
          </a:xfrm>
          <a:prstGeom prst="rect">
            <a:avLst/>
          </a:prstGeom>
        </p:spPr>
      </p:pic>
      <p:pic>
        <p:nvPicPr>
          <p:cNvPr id="8" name="Рисунок 7" descr="женевское озеро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3857628"/>
            <a:ext cx="3238522" cy="2428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1643050"/>
            <a:ext cx="2571768" cy="369332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Женевское озеро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боденское озер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2071679"/>
            <a:ext cx="3548061" cy="2661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7950" y="1643050"/>
            <a:ext cx="2571768" cy="369332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Боденское озеро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HcZepOpj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285860"/>
            <a:ext cx="7286644" cy="48601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844" y="214290"/>
            <a:ext cx="8858312" cy="1015663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Над лесным поясом в Альпах располагаются альпийские луга со множеством ярких растений и сочной травой. Летом на лугах пасут коров, из молока которых делают альпийский сыр.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3306" y="6072206"/>
            <a:ext cx="2571768" cy="369332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Альпийские луга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3214710" cy="461665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  <a:latin typeface="Arial Narrow" pitchFamily="34" charset="0"/>
              </a:rPr>
              <a:t>1. Германия.</a:t>
            </a:r>
          </a:p>
        </p:txBody>
      </p:sp>
      <p:pic>
        <p:nvPicPr>
          <p:cNvPr id="5" name="Рисунок 4" descr="IMG00009 copy.bmp"/>
          <p:cNvPicPr>
            <a:picLocks noChangeAspect="1"/>
          </p:cNvPicPr>
          <p:nvPr/>
        </p:nvPicPr>
        <p:blipFill>
          <a:blip r:embed="rId2">
            <a:lum bright="10000" contrast="30000"/>
          </a:blip>
          <a:stretch>
            <a:fillRect/>
          </a:stretch>
        </p:blipFill>
        <p:spPr>
          <a:xfrm>
            <a:off x="4071934" y="142852"/>
            <a:ext cx="4857784" cy="65939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785794"/>
            <a:ext cx="3714776" cy="3170099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buAutoNum type="arabicParenR"/>
            </a:pPr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Географическое положение.</a:t>
            </a: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Столица – Берлин.</a:t>
            </a: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В центре Европы.</a:t>
            </a: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Население &gt; 80 млн. чел.</a:t>
            </a: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На </a:t>
            </a:r>
            <a:r>
              <a:rPr lang="ru-RU" sz="2000" b="1" dirty="0" err="1" smtClean="0">
                <a:solidFill>
                  <a:prstClr val="white"/>
                </a:solidFill>
                <a:latin typeface="Arial Narrow" pitchFamily="34" charset="0"/>
              </a:rPr>
              <a:t>свере</a:t>
            </a:r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 – Северное и Балтийское моря.</a:t>
            </a: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Самое большое число соседей из всех стран Европы – 9.</a:t>
            </a: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На юге – Швейцария, Австрия, Лихтенштейн.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00958" y="1928802"/>
            <a:ext cx="1000132" cy="369332"/>
          </a:xfrm>
          <a:prstGeom prst="rect">
            <a:avLst/>
          </a:prstGeom>
          <a:solidFill>
            <a:srgbClr val="2E5C0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Берлин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858148" y="2285992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flags-germany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3929066"/>
            <a:ext cx="2762250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os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786058"/>
            <a:ext cx="5080000" cy="3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844" y="214290"/>
            <a:ext cx="8858312" cy="400110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В Альпах расположены знаменитые горнолыжные курорты.</a:t>
            </a:r>
          </a:p>
        </p:txBody>
      </p:sp>
      <p:pic>
        <p:nvPicPr>
          <p:cNvPr id="6" name="Рисунок 5" descr="ros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714356"/>
            <a:ext cx="4429156" cy="3321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858312" cy="400110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Австрия и Швейцария – федеративные республики.</a:t>
            </a:r>
          </a:p>
        </p:txBody>
      </p:sp>
      <p:pic>
        <p:nvPicPr>
          <p:cNvPr id="8" name="Рисунок 7" descr="кантоны швейцарии.pn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4143373" y="3033022"/>
            <a:ext cx="4782982" cy="3405071"/>
          </a:xfrm>
          <a:prstGeom prst="rect">
            <a:avLst/>
          </a:prstGeom>
        </p:spPr>
      </p:pic>
      <p:pic>
        <p:nvPicPr>
          <p:cNvPr id="5" name="Рисунок 4" descr="австри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785794"/>
            <a:ext cx="4958101" cy="30003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57686" y="6143644"/>
            <a:ext cx="4429156" cy="369332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В Швейцарии 4 национальных языка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786190"/>
            <a:ext cx="4143372" cy="369332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Австрийцы говорят на немецком языке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4714908" cy="400110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Вена. Памятник Моцарту.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5715016"/>
            <a:ext cx="4572032" cy="400110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Памятник Штраусу</a:t>
            </a:r>
          </a:p>
        </p:txBody>
      </p:sp>
      <p:pic>
        <p:nvPicPr>
          <p:cNvPr id="7" name="Рисунок 6" descr="2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42918"/>
            <a:ext cx="4572032" cy="3429024"/>
          </a:xfrm>
          <a:prstGeom prst="rect">
            <a:avLst/>
          </a:prstGeom>
        </p:spPr>
      </p:pic>
      <p:pic>
        <p:nvPicPr>
          <p:cNvPr id="8" name="Рисунок 7" descr="a34_wien_strau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786059"/>
            <a:ext cx="4505280" cy="2943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asya13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4048123" y="3000372"/>
            <a:ext cx="4762506" cy="35718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5720" y="214290"/>
            <a:ext cx="4714908" cy="400110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Вена. </a:t>
            </a:r>
          </a:p>
        </p:txBody>
      </p:sp>
      <p:pic>
        <p:nvPicPr>
          <p:cNvPr id="6" name="Рисунок 5" descr="3028318632_dd48f214b1.jpg"/>
          <p:cNvPicPr>
            <a:picLocks noChangeAspect="1"/>
          </p:cNvPicPr>
          <p:nvPr/>
        </p:nvPicPr>
        <p:blipFill>
          <a:blip r:embed="rId3"/>
          <a:srcRect l="3000" r="999"/>
          <a:stretch>
            <a:fillRect/>
          </a:stretch>
        </p:blipFill>
        <p:spPr>
          <a:xfrm>
            <a:off x="285720" y="642918"/>
            <a:ext cx="4572032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арламент в Берне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214282" y="642918"/>
            <a:ext cx="5214974" cy="33636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44" y="214290"/>
            <a:ext cx="5429288" cy="400110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Столица Швейцарии – Берн. Здание парламента.</a:t>
            </a:r>
          </a:p>
        </p:txBody>
      </p:sp>
      <p:pic>
        <p:nvPicPr>
          <p:cNvPr id="6" name="Рисунок 5" descr="img.jpg"/>
          <p:cNvPicPr>
            <a:picLocks noChangeAspect="1"/>
          </p:cNvPicPr>
          <p:nvPr/>
        </p:nvPicPr>
        <p:blipFill>
          <a:blip r:embed="rId3"/>
          <a:srcRect l="1785" t="3212" r="714" b="1820"/>
          <a:stretch>
            <a:fillRect/>
          </a:stretch>
        </p:blipFill>
        <p:spPr>
          <a:xfrm>
            <a:off x="4286248" y="3643314"/>
            <a:ext cx="4572032" cy="2970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4929222" cy="400110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Берн.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2714620"/>
            <a:ext cx="3071834" cy="400110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Зоопарк </a:t>
            </a:r>
          </a:p>
        </p:txBody>
      </p:sp>
      <p:pic>
        <p:nvPicPr>
          <p:cNvPr id="6" name="Рисунок 5" descr="Берн - главный город кантона и федеральная столица Швейцари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642918"/>
            <a:ext cx="4953010" cy="3333757"/>
          </a:xfrm>
          <a:prstGeom prst="rect">
            <a:avLst/>
          </a:prstGeom>
        </p:spPr>
      </p:pic>
      <p:pic>
        <p:nvPicPr>
          <p:cNvPr id="7" name="Рисунок 6" descr="зоопарк берн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071934" y="3120826"/>
            <a:ext cx="4833928" cy="3227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4929222" cy="400110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Берн.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2500306"/>
            <a:ext cx="3071834" cy="707886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Украшения главного собора Берна</a:t>
            </a:r>
          </a:p>
        </p:txBody>
      </p:sp>
      <p:pic>
        <p:nvPicPr>
          <p:cNvPr id="8" name="Рисунок 7" descr="Беллвю Палас расположен в центре города,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642917"/>
            <a:ext cx="4929222" cy="3277933"/>
          </a:xfrm>
          <a:prstGeom prst="rect">
            <a:avLst/>
          </a:prstGeom>
        </p:spPr>
      </p:pic>
      <p:pic>
        <p:nvPicPr>
          <p:cNvPr id="9" name="Рисунок 8" descr="украшения главного собора Берна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3929058" y="3286124"/>
            <a:ext cx="5000628" cy="3335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26556E-6 L -0.20469 -0.186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86874" cy="1015663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В течение многих столетий Швейцария придерживается политики нейтралитета, т.е. она не участвует в военных конфликтах.</a:t>
            </a: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Швейцария известна своими банками и часами.</a:t>
            </a:r>
          </a:p>
        </p:txBody>
      </p:sp>
      <p:pic>
        <p:nvPicPr>
          <p:cNvPr id="6" name="Рисунок 5" descr="0_28f2d_4659d842_XL.jpg"/>
          <p:cNvPicPr>
            <a:picLocks noChangeAspect="1"/>
          </p:cNvPicPr>
          <p:nvPr/>
        </p:nvPicPr>
        <p:blipFill>
          <a:blip r:embed="rId2">
            <a:lum bright="10000" contrast="30000"/>
          </a:blip>
          <a:stretch>
            <a:fillRect/>
          </a:stretch>
        </p:blipFill>
        <p:spPr>
          <a:xfrm>
            <a:off x="142844" y="1285860"/>
            <a:ext cx="3929090" cy="3167829"/>
          </a:xfrm>
          <a:prstGeom prst="rect">
            <a:avLst/>
          </a:prstGeom>
        </p:spPr>
      </p:pic>
      <p:pic>
        <p:nvPicPr>
          <p:cNvPr id="7" name="Рисунок 6" descr="img_0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3360378" y="2928934"/>
            <a:ext cx="5426431" cy="360179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43504" y="2428868"/>
            <a:ext cx="3071834" cy="400110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Цветочные часы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400110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Выдающиеся люди Австрии: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4572008"/>
            <a:ext cx="2571768" cy="646331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Вольфганг Амадей Моцарт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2" y="5286388"/>
            <a:ext cx="2571768" cy="369332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Иоганн Штраус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388" y="4572008"/>
            <a:ext cx="2571768" cy="369332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Франц Шуберт</a:t>
            </a:r>
            <a:endParaRPr lang="ru-RU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Рисунок 5" descr="вольфганг амадей моцар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85793"/>
            <a:ext cx="2786082" cy="3741453"/>
          </a:xfrm>
          <a:prstGeom prst="rect">
            <a:avLst/>
          </a:prstGeom>
        </p:spPr>
      </p:pic>
      <p:pic>
        <p:nvPicPr>
          <p:cNvPr id="7" name="Рисунок 6" descr="иоганн штрай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1049654"/>
            <a:ext cx="2786082" cy="4182606"/>
          </a:xfrm>
          <a:prstGeom prst="rect">
            <a:avLst/>
          </a:prstGeom>
        </p:spPr>
      </p:pic>
      <p:pic>
        <p:nvPicPr>
          <p:cNvPr id="8" name="Рисунок 7" descr="франц шубер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214422"/>
            <a:ext cx="2608054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00009 copy.bmp"/>
          <p:cNvPicPr>
            <a:picLocks noChangeAspect="1"/>
          </p:cNvPicPr>
          <p:nvPr/>
        </p:nvPicPr>
        <p:blipFill>
          <a:blip r:embed="rId2">
            <a:lum bright="10000" contrast="30000"/>
          </a:blip>
          <a:stretch>
            <a:fillRect/>
          </a:stretch>
        </p:blipFill>
        <p:spPr>
          <a:xfrm>
            <a:off x="4071934" y="142852"/>
            <a:ext cx="4857784" cy="65939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3714776" cy="1938992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2) Рельеф.</a:t>
            </a: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Ступенчатый рельеф.</a:t>
            </a: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Нижняя ступень – </a:t>
            </a:r>
            <a:r>
              <a:rPr lang="ru-RU" sz="2000" b="1" dirty="0" err="1" smtClean="0">
                <a:solidFill>
                  <a:prstClr val="white"/>
                </a:solidFill>
                <a:latin typeface="Arial Narrow" pitchFamily="34" charset="0"/>
              </a:rPr>
              <a:t>Северо-Германская</a:t>
            </a:r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 низменность: болота, луга и песчаные равнины.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1500174"/>
            <a:ext cx="2643206" cy="70788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Северо-Германская</a:t>
            </a:r>
            <a:r>
              <a:rPr lang="ru-RU" sz="20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 </a:t>
            </a:r>
          </a:p>
          <a:p>
            <a:pPr lvl="0" algn="ctr"/>
            <a:r>
              <a:rPr lang="ru-RU" sz="20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низменность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571744"/>
            <a:ext cx="3714776" cy="1015663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Пустошь – однообразные равнины, покрытые зарослями вереска.</a:t>
            </a:r>
          </a:p>
        </p:txBody>
      </p:sp>
      <p:pic>
        <p:nvPicPr>
          <p:cNvPr id="9" name="Рисунок 8" descr="vereshatniki_priatlanticheskie_big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142844" y="3857628"/>
            <a:ext cx="3714776" cy="2329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00009 copy.bmp"/>
          <p:cNvPicPr>
            <a:picLocks noChangeAspect="1"/>
          </p:cNvPicPr>
          <p:nvPr/>
        </p:nvPicPr>
        <p:blipFill>
          <a:blip r:embed="rId2">
            <a:lum bright="10000" contrast="30000"/>
          </a:blip>
          <a:stretch>
            <a:fillRect/>
          </a:stretch>
        </p:blipFill>
        <p:spPr>
          <a:xfrm>
            <a:off x="4071934" y="142852"/>
            <a:ext cx="4857784" cy="65939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3714776" cy="2862322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На второй ступени – невысокие горы в центральной части страны, чередующиеся с равнинами и плато. Гребни гор сглаженные, на них нет ледников, а вершины очень часто плоские. Эта территория испытывает медленные поднятия.</a:t>
            </a:r>
          </a:p>
        </p:txBody>
      </p:sp>
      <p:sp>
        <p:nvSpPr>
          <p:cNvPr id="7" name="Прямоугольник 6"/>
          <p:cNvSpPr/>
          <p:nvPr/>
        </p:nvSpPr>
        <p:spPr>
          <a:xfrm rot="19784380">
            <a:off x="4220090" y="3414503"/>
            <a:ext cx="2085246" cy="5847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Рейнские Сланцевые горы</a:t>
            </a:r>
          </a:p>
        </p:txBody>
      </p:sp>
      <p:pic>
        <p:nvPicPr>
          <p:cNvPr id="9" name="Рисунок 8" descr="горы средней германии.pn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214281" y="3286124"/>
            <a:ext cx="3714775" cy="278608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2163270">
            <a:off x="5977452" y="3582621"/>
            <a:ext cx="1502079" cy="5847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Тюрингенский</a:t>
            </a:r>
            <a:r>
              <a:rPr lang="ru-RU" sz="16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 </a:t>
            </a: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Лес</a:t>
            </a:r>
          </a:p>
        </p:txBody>
      </p:sp>
      <p:sp>
        <p:nvSpPr>
          <p:cNvPr id="11" name="Прямоугольник 10"/>
          <p:cNvSpPr/>
          <p:nvPr/>
        </p:nvSpPr>
        <p:spPr>
          <a:xfrm rot="2163270">
            <a:off x="6253825" y="2797817"/>
            <a:ext cx="635659" cy="33855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Гарц </a:t>
            </a:r>
          </a:p>
        </p:txBody>
      </p:sp>
      <p:sp>
        <p:nvSpPr>
          <p:cNvPr id="12" name="Прямоугольник 11"/>
          <p:cNvSpPr/>
          <p:nvPr/>
        </p:nvSpPr>
        <p:spPr>
          <a:xfrm rot="19528606">
            <a:off x="7227677" y="3413886"/>
            <a:ext cx="891136" cy="5847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Рудные горы</a:t>
            </a:r>
          </a:p>
        </p:txBody>
      </p:sp>
      <p:sp>
        <p:nvSpPr>
          <p:cNvPr id="13" name="Прямоугольник 12"/>
          <p:cNvSpPr/>
          <p:nvPr/>
        </p:nvSpPr>
        <p:spPr>
          <a:xfrm rot="18911663">
            <a:off x="5968072" y="3797951"/>
            <a:ext cx="635659" cy="33855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Рен</a:t>
            </a:r>
            <a:r>
              <a:rPr lang="ru-RU" sz="16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00009 copy.bmp"/>
          <p:cNvPicPr>
            <a:picLocks noChangeAspect="1"/>
          </p:cNvPicPr>
          <p:nvPr/>
        </p:nvPicPr>
        <p:blipFill>
          <a:blip r:embed="rId2">
            <a:lum bright="10000" contrast="30000"/>
          </a:blip>
          <a:stretch>
            <a:fillRect/>
          </a:stretch>
        </p:blipFill>
        <p:spPr>
          <a:xfrm>
            <a:off x="4071934" y="142852"/>
            <a:ext cx="4857784" cy="65939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3714776" cy="1015663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На самой верхней ступени лестницы – отроги Альп. Альпы – молодые высокие горы.</a:t>
            </a:r>
          </a:p>
        </p:txBody>
      </p:sp>
      <p:sp>
        <p:nvSpPr>
          <p:cNvPr id="7" name="Прямоугольник 6"/>
          <p:cNvSpPr/>
          <p:nvPr/>
        </p:nvSpPr>
        <p:spPr>
          <a:xfrm rot="17699073">
            <a:off x="4443803" y="5431541"/>
            <a:ext cx="2085246" cy="33855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Шварцвальд</a:t>
            </a:r>
          </a:p>
        </p:txBody>
      </p:sp>
      <p:sp>
        <p:nvSpPr>
          <p:cNvPr id="10" name="Прямоугольник 9"/>
          <p:cNvSpPr/>
          <p:nvPr/>
        </p:nvSpPr>
        <p:spPr>
          <a:xfrm rot="19332324">
            <a:off x="5483365" y="5233232"/>
            <a:ext cx="1192411" cy="5847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Швабский Альб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5643578"/>
            <a:ext cx="1357322" cy="5847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Баварское плоскогорье</a:t>
            </a:r>
          </a:p>
        </p:txBody>
      </p:sp>
      <p:pic>
        <p:nvPicPr>
          <p:cNvPr id="8" name="Рисунок 7" descr="альпы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142844" y="1428736"/>
            <a:ext cx="3856724" cy="2895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00009 copy.bmp"/>
          <p:cNvPicPr>
            <a:picLocks noChangeAspect="1"/>
          </p:cNvPicPr>
          <p:nvPr/>
        </p:nvPicPr>
        <p:blipFill>
          <a:blip r:embed="rId2">
            <a:lum bright="10000" contrast="30000"/>
          </a:blip>
          <a:stretch>
            <a:fillRect/>
          </a:stretch>
        </p:blipFill>
        <p:spPr>
          <a:xfrm>
            <a:off x="4071934" y="142852"/>
            <a:ext cx="4857784" cy="65939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3714776" cy="1323439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Огромную роль в жизни всей страны играет река Рейн.</a:t>
            </a: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Вторая по значению река данной части Европы – Эльба.</a:t>
            </a:r>
          </a:p>
        </p:txBody>
      </p:sp>
      <p:sp>
        <p:nvSpPr>
          <p:cNvPr id="11" name="Прямоугольник 10"/>
          <p:cNvSpPr/>
          <p:nvPr/>
        </p:nvSpPr>
        <p:spPr>
          <a:xfrm rot="2163270">
            <a:off x="4396437" y="2726380"/>
            <a:ext cx="635659" cy="338554"/>
          </a:xfrm>
          <a:prstGeom prst="rect">
            <a:avLst/>
          </a:prstGeom>
          <a:solidFill>
            <a:srgbClr val="3E0000">
              <a:alpha val="0"/>
            </a:srgb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i="1" dirty="0" smtClean="0">
                <a:solidFill>
                  <a:srgbClr val="0000C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Рейн </a:t>
            </a:r>
          </a:p>
        </p:txBody>
      </p:sp>
      <p:sp>
        <p:nvSpPr>
          <p:cNvPr id="8" name="Прямоугольник 7"/>
          <p:cNvSpPr/>
          <p:nvPr/>
        </p:nvSpPr>
        <p:spPr>
          <a:xfrm rot="2163270">
            <a:off x="6736900" y="1674220"/>
            <a:ext cx="812461" cy="338554"/>
          </a:xfrm>
          <a:prstGeom prst="rect">
            <a:avLst/>
          </a:prstGeom>
          <a:solidFill>
            <a:srgbClr val="3E0000">
              <a:alpha val="0"/>
            </a:srgb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i="1" dirty="0" smtClean="0">
                <a:solidFill>
                  <a:srgbClr val="0000C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Эльба </a:t>
            </a:r>
          </a:p>
        </p:txBody>
      </p:sp>
      <p:pic>
        <p:nvPicPr>
          <p:cNvPr id="7" name="Рисунок 6" descr="рейн.jpg"/>
          <p:cNvPicPr>
            <a:picLocks noChangeAspect="1"/>
          </p:cNvPicPr>
          <p:nvPr/>
        </p:nvPicPr>
        <p:blipFill>
          <a:blip r:embed="rId3">
            <a:lum bright="-10000" contrast="30000"/>
          </a:blip>
          <a:stretch>
            <a:fillRect/>
          </a:stretch>
        </p:blipFill>
        <p:spPr>
          <a:xfrm>
            <a:off x="142844" y="1714488"/>
            <a:ext cx="3817061" cy="286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00009 copy.bmp"/>
          <p:cNvPicPr>
            <a:picLocks noChangeAspect="1"/>
          </p:cNvPicPr>
          <p:nvPr/>
        </p:nvPicPr>
        <p:blipFill>
          <a:blip r:embed="rId2">
            <a:lum bright="10000" contrast="30000"/>
          </a:blip>
          <a:stretch>
            <a:fillRect/>
          </a:stretch>
        </p:blipFill>
        <p:spPr>
          <a:xfrm>
            <a:off x="4071934" y="142852"/>
            <a:ext cx="4857784" cy="65939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3714776" cy="2554545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3. Климат Германии.</a:t>
            </a: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Огромное влияние на климат Германии оказывает Атлантический океан.</a:t>
            </a: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В связи с этим, на севере страны (морской климат) может быть теплее, чем на юге (умеренно-континентальный).</a:t>
            </a:r>
          </a:p>
        </p:txBody>
      </p:sp>
      <p:sp>
        <p:nvSpPr>
          <p:cNvPr id="11" name="Прямоугольник 10"/>
          <p:cNvSpPr/>
          <p:nvPr/>
        </p:nvSpPr>
        <p:spPr>
          <a:xfrm rot="2163270">
            <a:off x="4396437" y="2726380"/>
            <a:ext cx="635659" cy="338554"/>
          </a:xfrm>
          <a:prstGeom prst="rect">
            <a:avLst/>
          </a:prstGeom>
          <a:solidFill>
            <a:srgbClr val="3E0000">
              <a:alpha val="0"/>
            </a:srgb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i="1" dirty="0" smtClean="0">
                <a:solidFill>
                  <a:srgbClr val="0000C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Рейн </a:t>
            </a:r>
          </a:p>
        </p:txBody>
      </p:sp>
      <p:sp>
        <p:nvSpPr>
          <p:cNvPr id="8" name="Прямоугольник 7"/>
          <p:cNvSpPr/>
          <p:nvPr/>
        </p:nvSpPr>
        <p:spPr>
          <a:xfrm rot="2163270">
            <a:off x="6736900" y="1674220"/>
            <a:ext cx="812461" cy="338554"/>
          </a:xfrm>
          <a:prstGeom prst="rect">
            <a:avLst/>
          </a:prstGeom>
          <a:solidFill>
            <a:srgbClr val="3E0000">
              <a:alpha val="0"/>
            </a:srgb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i="1" dirty="0" smtClean="0">
                <a:solidFill>
                  <a:srgbClr val="0000C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Эльба </a:t>
            </a:r>
          </a:p>
        </p:txBody>
      </p:sp>
      <p:pic>
        <p:nvPicPr>
          <p:cNvPr id="7" name="Рисунок 6" descr="климатические пояса и области мира.jpg"/>
          <p:cNvPicPr>
            <a:picLocks noChangeAspect="1"/>
          </p:cNvPicPr>
          <p:nvPr/>
        </p:nvPicPr>
        <p:blipFill>
          <a:blip r:embed="rId3"/>
          <a:srcRect l="36520" t="16666" r="53965" b="72875"/>
          <a:stretch>
            <a:fillRect/>
          </a:stretch>
        </p:blipFill>
        <p:spPr>
          <a:xfrm>
            <a:off x="285719" y="3000371"/>
            <a:ext cx="3585839" cy="3000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85728"/>
            <a:ext cx="8715436" cy="707886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4. Федеративная Республика Германия (ФРГ) – 16 земель.</a:t>
            </a: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После </a:t>
            </a:r>
            <a:r>
              <a:rPr lang="en-US" sz="2000" b="1" dirty="0" smtClean="0">
                <a:solidFill>
                  <a:prstClr val="white"/>
                </a:solidFill>
                <a:latin typeface="Arial Narrow" pitchFamily="34" charset="0"/>
              </a:rPr>
              <a:t>II</a:t>
            </a:r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 мировой войны – ФРГ и ГДР, в 1990 году – объединились.</a:t>
            </a:r>
          </a:p>
        </p:txBody>
      </p:sp>
      <p:pic>
        <p:nvPicPr>
          <p:cNvPr id="9" name="Рисунок 8" descr="flag_of_germany_395223.jpg"/>
          <p:cNvPicPr>
            <a:picLocks noChangeAspect="1"/>
          </p:cNvPicPr>
          <p:nvPr/>
        </p:nvPicPr>
        <p:blipFill>
          <a:blip r:embed="rId2"/>
          <a:srcRect b="2222"/>
          <a:stretch>
            <a:fillRect/>
          </a:stretch>
        </p:blipFill>
        <p:spPr>
          <a:xfrm>
            <a:off x="1000100" y="1285860"/>
            <a:ext cx="7111327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85728"/>
            <a:ext cx="8715436" cy="707886"/>
          </a:xfrm>
          <a:prstGeom prst="rect">
            <a:avLst/>
          </a:prstGeom>
          <a:solidFill>
            <a:srgbClr val="3E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5. Население. </a:t>
            </a: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latin typeface="Arial Narrow" pitchFamily="34" charset="0"/>
              </a:rPr>
              <a:t>Жители страны – немцы. Язык – немецкий. Много мигрантов из других стран.</a:t>
            </a:r>
          </a:p>
        </p:txBody>
      </p:sp>
      <p:pic>
        <p:nvPicPr>
          <p:cNvPr id="4" name="Рисунок 3" descr="germaniya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2786050" y="1214422"/>
            <a:ext cx="4286250" cy="543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0">
      <a:dk1>
        <a:srgbClr val="000000"/>
      </a:dk1>
      <a:lt1>
        <a:srgbClr val="FFFFFF"/>
      </a:lt1>
      <a:dk2>
        <a:srgbClr val="FFFF00"/>
      </a:dk2>
      <a:lt2>
        <a:srgbClr val="FFC000"/>
      </a:lt2>
      <a:accent1>
        <a:srgbClr val="FF00FF"/>
      </a:accent1>
      <a:accent2>
        <a:srgbClr val="FF0000"/>
      </a:accent2>
      <a:accent3>
        <a:srgbClr val="FFFFFF"/>
      </a:accent3>
      <a:accent4>
        <a:srgbClr val="FFFF00"/>
      </a:accent4>
      <a:accent5>
        <a:srgbClr val="C00000"/>
      </a:accent5>
      <a:accent6>
        <a:srgbClr val="600000"/>
      </a:accent6>
      <a:hlink>
        <a:srgbClr val="FFFF00"/>
      </a:hlink>
      <a:folHlink>
        <a:srgbClr val="FF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494</Words>
  <Application>Microsoft Office PowerPoint</Application>
  <PresentationFormat>Экран (4:3)</PresentationFormat>
  <Paragraphs>83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Arial Narrow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МБОУ СОШ №2 п. Гигант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германия и альпийские страны</dc:title>
  <dc:creator>Оксана Вахрина</dc:creator>
  <cp:keywords>география 7 класс</cp:keywords>
  <cp:lastModifiedBy>Денис Вахрин</cp:lastModifiedBy>
  <cp:revision>59</cp:revision>
  <dcterms:created xsi:type="dcterms:W3CDTF">2012-11-26T13:09:23Z</dcterms:created>
  <dcterms:modified xsi:type="dcterms:W3CDTF">2015-11-22T11:35:30Z</dcterms:modified>
</cp:coreProperties>
</file>