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81" r:id="rId3"/>
    <p:sldId id="280" r:id="rId4"/>
    <p:sldId id="273" r:id="rId5"/>
    <p:sldId id="257" r:id="rId6"/>
    <p:sldId id="287" r:id="rId7"/>
    <p:sldId id="262" r:id="rId8"/>
    <p:sldId id="275" r:id="rId9"/>
    <p:sldId id="276" r:id="rId10"/>
    <p:sldId id="277" r:id="rId11"/>
    <p:sldId id="278" r:id="rId12"/>
    <p:sldId id="279" r:id="rId13"/>
    <p:sldId id="274" r:id="rId14"/>
    <p:sldId id="289" r:id="rId15"/>
    <p:sldId id="291" r:id="rId16"/>
    <p:sldId id="292" r:id="rId17"/>
    <p:sldId id="293" r:id="rId18"/>
    <p:sldId id="294" r:id="rId19"/>
    <p:sldId id="295" r:id="rId20"/>
    <p:sldId id="283" r:id="rId21"/>
    <p:sldId id="263" r:id="rId22"/>
    <p:sldId id="259" r:id="rId23"/>
    <p:sldId id="299" r:id="rId24"/>
    <p:sldId id="300" r:id="rId25"/>
    <p:sldId id="284" r:id="rId26"/>
    <p:sldId id="288" r:id="rId27"/>
    <p:sldId id="297" r:id="rId28"/>
    <p:sldId id="258" r:id="rId29"/>
    <p:sldId id="285" r:id="rId30"/>
    <p:sldId id="272" r:id="rId31"/>
    <p:sldId id="286" r:id="rId32"/>
    <p:sldId id="282" r:id="rId33"/>
    <p:sldId id="298" r:id="rId34"/>
    <p:sldId id="268" r:id="rId35"/>
    <p:sldId id="270" r:id="rId3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8" roundtripDataSignature="AMtx7mg2PPot2Y65FCbvW0AXa1h+P8Esf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63961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52411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91477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81048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85269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84586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744798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39765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12781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57541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85731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8573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37203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881886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4551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1873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1873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6334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7495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01131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96114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0342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2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Заголовок и объект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body" idx="1"/>
          </p:nvPr>
        </p:nvSpPr>
        <p:spPr>
          <a:xfrm>
            <a:off x="1524000" y="731520"/>
            <a:ext cx="8534400" cy="34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>
  <p:cSld name="Заголовок и объект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5" name="Google Shape;3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2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2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6" name="Google Shape;56;p2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2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jpeg"/><Relationship Id="rId18" Type="http://schemas.openxmlformats.org/officeDocument/2006/relationships/image" Target="../media/image41.png"/><Relationship Id="rId26" Type="http://schemas.openxmlformats.org/officeDocument/2006/relationships/image" Target="../media/image49.jpeg"/><Relationship Id="rId3" Type="http://schemas.openxmlformats.org/officeDocument/2006/relationships/image" Target="../media/image27.jpeg"/><Relationship Id="rId21" Type="http://schemas.openxmlformats.org/officeDocument/2006/relationships/image" Target="../media/image44.jpe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17" Type="http://schemas.openxmlformats.org/officeDocument/2006/relationships/image" Target="../media/image40.jpeg"/><Relationship Id="rId25" Type="http://schemas.openxmlformats.org/officeDocument/2006/relationships/image" Target="../media/image48.jpeg"/><Relationship Id="rId2" Type="http://schemas.openxmlformats.org/officeDocument/2006/relationships/image" Target="../media/image26.jpeg"/><Relationship Id="rId16" Type="http://schemas.openxmlformats.org/officeDocument/2006/relationships/image" Target="../media/image39.png"/><Relationship Id="rId20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11" Type="http://schemas.openxmlformats.org/officeDocument/2006/relationships/image" Target="../media/image34.png"/><Relationship Id="rId24" Type="http://schemas.openxmlformats.org/officeDocument/2006/relationships/image" Target="../media/image47.png"/><Relationship Id="rId5" Type="http://schemas.openxmlformats.org/officeDocument/2006/relationships/image" Target="../media/image28.png"/><Relationship Id="rId15" Type="http://schemas.openxmlformats.org/officeDocument/2006/relationships/image" Target="../media/image38.jpeg"/><Relationship Id="rId23" Type="http://schemas.openxmlformats.org/officeDocument/2006/relationships/image" Target="../media/image46.jpeg"/><Relationship Id="rId28" Type="http://schemas.openxmlformats.org/officeDocument/2006/relationships/image" Target="../media/image51.jpeg"/><Relationship Id="rId10" Type="http://schemas.openxmlformats.org/officeDocument/2006/relationships/image" Target="../media/image33.jpeg"/><Relationship Id="rId19" Type="http://schemas.openxmlformats.org/officeDocument/2006/relationships/image" Target="../media/image42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32.jpeg"/><Relationship Id="rId14" Type="http://schemas.openxmlformats.org/officeDocument/2006/relationships/image" Target="../media/image37.jpeg"/><Relationship Id="rId22" Type="http://schemas.openxmlformats.org/officeDocument/2006/relationships/image" Target="../media/image45.jpeg"/><Relationship Id="rId27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52.jpe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 txBox="1"/>
          <p:nvPr/>
        </p:nvSpPr>
        <p:spPr>
          <a:xfrm>
            <a:off x="4370576" y="4694250"/>
            <a:ext cx="382577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0070C0"/>
                </a:solidFill>
                <a:latin typeface="Calibri"/>
                <a:cs typeface="Calibri"/>
                <a:sym typeface="Calibri"/>
              </a:rPr>
              <a:t>УРОК-КВЕСТ ДЛЯ 7 КЛАССА</a:t>
            </a:r>
            <a:endParaRPr b="1" dirty="0"/>
          </a:p>
        </p:txBody>
      </p:sp>
      <p:sp>
        <p:nvSpPr>
          <p:cNvPr id="4" name="Google Shape;108;p4"/>
          <p:cNvSpPr txBox="1"/>
          <p:nvPr/>
        </p:nvSpPr>
        <p:spPr>
          <a:xfrm>
            <a:off x="1294725" y="492078"/>
            <a:ext cx="9977479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rgbClr val="0070C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О БЕДНОМ КОТЕНКЕ ЗАМОЛВИТЕ СЛОВО…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110;p4"/>
          <p:cNvSpPr txBox="1"/>
          <p:nvPr/>
        </p:nvSpPr>
        <p:spPr>
          <a:xfrm>
            <a:off x="8618018" y="5141784"/>
            <a:ext cx="295898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Ведущие: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Матюшина О.Г.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Лис Л.В.</a:t>
            </a:r>
            <a:endParaRPr sz="2200" dirty="0"/>
          </a:p>
        </p:txBody>
      </p:sp>
      <p:pic>
        <p:nvPicPr>
          <p:cNvPr id="13314" name="Picture 2" descr="Картинки по запросу &quot;бедный котенок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014" y="1777477"/>
            <a:ext cx="2184849" cy="291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vestnik-aem.ru/upload/iblock/15a/15ae689369f0cb362113ba3cd6a9d42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908" r="4074" b="27016"/>
          <a:stretch/>
        </p:blipFill>
        <p:spPr bwMode="auto">
          <a:xfrm>
            <a:off x="2461964" y="78377"/>
            <a:ext cx="6699453" cy="209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79108" y="1983660"/>
            <a:ext cx="96337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4) Глаза у кошки большие, что помогает ей хорошо видеть: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8598" y="3429000"/>
            <a:ext cx="79461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А) при дневном свете</a:t>
            </a:r>
            <a:endParaRPr lang="ru-RU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Б) в ночи</a:t>
            </a:r>
            <a:endParaRPr lang="ru-RU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В) при искусственном освещении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648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vestnik-aem.ru/upload/iblock/15a/15ae689369f0cb362113ba3cd6a9d42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908" r="4074" b="27016"/>
          <a:stretch/>
        </p:blipFill>
        <p:spPr bwMode="auto">
          <a:xfrm>
            <a:off x="2461964" y="78377"/>
            <a:ext cx="6699453" cy="209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8388" y="2003387"/>
            <a:ext cx="8242962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5) Ученые из Миннесоты выяснили, </a:t>
            </a:r>
          </a:p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соседство человека с кошкой </a:t>
            </a:r>
          </a:p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помогает снизить: 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83539" y="3928397"/>
            <a:ext cx="81512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А) риск заболевания кариесом </a:t>
            </a:r>
          </a:p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Б) 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риск заболевания ОРВИ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В) риск сердечного приступа на 1/3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48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vestnik-aem.ru/upload/iblock/15a/15ae689369f0cb362113ba3cd6a9d42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908" r="4074" b="27016"/>
          <a:stretch/>
        </p:blipFill>
        <p:spPr bwMode="auto">
          <a:xfrm>
            <a:off x="2461964" y="78377"/>
            <a:ext cx="6699453" cy="209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5494" y="2177143"/>
            <a:ext cx="1091266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6) 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 блокадным Ленинградом в одной зенитной </a:t>
            </a:r>
          </a:p>
          <a:p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батарее «служил» кот Рыжик, которого бойцы ценили </a:t>
            </a:r>
          </a:p>
          <a:p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из-за редкого качества – он был «специалистом»: 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46216" y="3993025"/>
            <a:ext cx="81512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А) по противовоздушной обороне</a:t>
            </a:r>
          </a:p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Б) по охране продовольствия </a:t>
            </a:r>
          </a:p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В) по мурлыканью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205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714244" y="365125"/>
            <a:ext cx="7639556" cy="1325563"/>
          </a:xfrm>
        </p:spPr>
        <p:txBody>
          <a:bodyPr/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Проверим ответы?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1B765B-3579-47D9-BEE0-6B6556A3A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338" y="1455576"/>
            <a:ext cx="5735989" cy="483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302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vestnik-aem.ru/upload/iblock/15a/15ae689369f0cb362113ba3cd6a9d42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908" r="4074" b="27016"/>
          <a:stretch/>
        </p:blipFill>
        <p:spPr bwMode="auto">
          <a:xfrm>
            <a:off x="2461964" y="78377"/>
            <a:ext cx="6699453" cy="209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94999" y="2349745"/>
            <a:ext cx="91727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Кошка может подпрыгнуть на высоту: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037806" y="3152778"/>
            <a:ext cx="71236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А) в 2 раза больше, чем ее рост</a:t>
            </a:r>
            <a:endParaRPr lang="ru-RU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Б) в 5 раз больше, чем ее рост</a:t>
            </a:r>
            <a:endParaRPr lang="ru-RU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В) в 10 раз больше, чем ее рост</a:t>
            </a:r>
            <a:endParaRPr lang="ru-RU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Google Shape;193;p15">
            <a:extLst>
              <a:ext uri="{FF2B5EF4-FFF2-40B4-BE49-F238E27FC236}">
                <a16:creationId xmlns:a16="http://schemas.microsoft.com/office/drawing/2014/main" id="{A03006F9-501C-44D1-8FDB-A54AEB391FF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807" t="17205" r="5190" b="16336"/>
          <a:stretch/>
        </p:blipFill>
        <p:spPr>
          <a:xfrm>
            <a:off x="8946740" y="3718725"/>
            <a:ext cx="897056" cy="8070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763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vestnik-aem.ru/upload/iblock/15a/15ae689369f0cb362113ba3cd6a9d42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908" r="4074" b="27016"/>
          <a:stretch/>
        </p:blipFill>
        <p:spPr bwMode="auto">
          <a:xfrm>
            <a:off x="2461964" y="78377"/>
            <a:ext cx="6699453" cy="209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20956" y="1994196"/>
            <a:ext cx="99088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rabicParenR" startAt="2"/>
            </a:pP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человека уникальный узор отпечатков </a:t>
            </a:r>
          </a:p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пальцев, а у кошки уникальный узор: </a:t>
            </a:r>
            <a:endParaRPr lang="ru-RU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61168" y="3442845"/>
            <a:ext cx="93903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А) подушечек лап</a:t>
            </a:r>
            <a:endParaRPr lang="ru-RU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Б) шерсти</a:t>
            </a:r>
            <a:endParaRPr lang="ru-RU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В) поверхности носа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Google Shape;193;p15">
            <a:extLst>
              <a:ext uri="{FF2B5EF4-FFF2-40B4-BE49-F238E27FC236}">
                <a16:creationId xmlns:a16="http://schemas.microsoft.com/office/drawing/2014/main" id="{1502EAC5-B795-4E33-8F24-3D2A7D35B39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807" t="17205" r="5190" b="16336"/>
          <a:stretch/>
        </p:blipFill>
        <p:spPr>
          <a:xfrm>
            <a:off x="6716724" y="4574739"/>
            <a:ext cx="897056" cy="8070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60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vestnik-aem.ru/upload/iblock/15a/15ae689369f0cb362113ba3cd6a9d42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908" r="4074" b="27016"/>
          <a:stretch/>
        </p:blipFill>
        <p:spPr bwMode="auto">
          <a:xfrm>
            <a:off x="2461964" y="78377"/>
            <a:ext cx="6699453" cy="209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98908" y="2238336"/>
            <a:ext cx="86725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3) Большую часть своей жизни кошки: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98908" y="3085793"/>
            <a:ext cx="42149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А) охотятся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Б) спят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В) путешествуют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Google Shape;193;p15">
            <a:extLst>
              <a:ext uri="{FF2B5EF4-FFF2-40B4-BE49-F238E27FC236}">
                <a16:creationId xmlns:a16="http://schemas.microsoft.com/office/drawing/2014/main" id="{E76674C3-1FF2-4C74-B08C-93945C6E8A0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807" t="17205" r="5190" b="16336"/>
          <a:stretch/>
        </p:blipFill>
        <p:spPr>
          <a:xfrm>
            <a:off x="4244112" y="3567033"/>
            <a:ext cx="897056" cy="8070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224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vestnik-aem.ru/upload/iblock/15a/15ae689369f0cb362113ba3cd6a9d42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908" r="4074" b="27016"/>
          <a:stretch/>
        </p:blipFill>
        <p:spPr bwMode="auto">
          <a:xfrm>
            <a:off x="2461964" y="78377"/>
            <a:ext cx="6699453" cy="209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228" y="1955668"/>
            <a:ext cx="107338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4) Глаза у кошки большие, что помогает ей хорошо видеть: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96601" y="3425428"/>
            <a:ext cx="904408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А) при дневном свете</a:t>
            </a:r>
            <a:endParaRPr lang="ru-RU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Б) в ночи</a:t>
            </a:r>
            <a:endParaRPr lang="ru-RU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В) при искусственном освещении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Google Shape;193;p15">
            <a:extLst>
              <a:ext uri="{FF2B5EF4-FFF2-40B4-BE49-F238E27FC236}">
                <a16:creationId xmlns:a16="http://schemas.microsoft.com/office/drawing/2014/main" id="{5C384FE1-E4D7-4F94-B8B6-74A7F7BB83C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807" t="17205" r="5190" b="16336"/>
          <a:stretch/>
        </p:blipFill>
        <p:spPr>
          <a:xfrm>
            <a:off x="5647472" y="3991375"/>
            <a:ext cx="897056" cy="8070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81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vestnik-aem.ru/upload/iblock/15a/15ae689369f0cb362113ba3cd6a9d42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908" r="4074" b="27016"/>
          <a:stretch/>
        </p:blipFill>
        <p:spPr bwMode="auto">
          <a:xfrm>
            <a:off x="2461964" y="78377"/>
            <a:ext cx="6699453" cy="209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3975" y="1875332"/>
            <a:ext cx="1134317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5) Ученые из Миннесоты выяснили, что соседство </a:t>
            </a:r>
          </a:p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человека с кошкой помогает снизить: 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15588" y="3512513"/>
            <a:ext cx="81512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А) риск заболевания кариесом </a:t>
            </a:r>
          </a:p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Б) 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риск заболевания ОРВИ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В) риск сердечного приступа на 1/3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Google Shape;193;p15">
            <a:extLst>
              <a:ext uri="{FF2B5EF4-FFF2-40B4-BE49-F238E27FC236}">
                <a16:creationId xmlns:a16="http://schemas.microsoft.com/office/drawing/2014/main" id="{F954CF27-1F38-4C69-833B-8AC81EF9F7E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807" t="17205" r="5190" b="16336"/>
          <a:stretch/>
        </p:blipFill>
        <p:spPr>
          <a:xfrm>
            <a:off x="9866811" y="4644407"/>
            <a:ext cx="897056" cy="8070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7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vestnik-aem.ru/upload/iblock/15a/15ae689369f0cb362113ba3cd6a9d42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908" r="4074" b="27016"/>
          <a:stretch/>
        </p:blipFill>
        <p:spPr bwMode="auto">
          <a:xfrm>
            <a:off x="2461964" y="78377"/>
            <a:ext cx="6699453" cy="209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5494" y="2177143"/>
            <a:ext cx="1091266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6) 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 блокадным Ленинградом в одной зенитной </a:t>
            </a:r>
          </a:p>
          <a:p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батарее «служил» кот Рыжик, которого бойцы ценили </a:t>
            </a:r>
          </a:p>
          <a:p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из-за редкого качества – он был «специалистом»: 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46216" y="3993025"/>
            <a:ext cx="81512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А) по противовоздушной обороне</a:t>
            </a:r>
          </a:p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Б) по охране продовольствия </a:t>
            </a:r>
          </a:p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В) по мурлыканью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Google Shape;193;p15">
            <a:extLst>
              <a:ext uri="{FF2B5EF4-FFF2-40B4-BE49-F238E27FC236}">
                <a16:creationId xmlns:a16="http://schemas.microsoft.com/office/drawing/2014/main" id="{7464E30B-D67F-4E26-8C8F-10B6B2CE5DC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807" t="17205" r="5190" b="16336"/>
          <a:stretch/>
        </p:blipFill>
        <p:spPr>
          <a:xfrm>
            <a:off x="9448728" y="4070886"/>
            <a:ext cx="897056" cy="8070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0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www.graycell.ru/picture/big/bastinda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1" t="11323" r="17116" b="2651"/>
          <a:stretch/>
        </p:blipFill>
        <p:spPr bwMode="auto">
          <a:xfrm>
            <a:off x="6196553" y="1448046"/>
            <a:ext cx="5995447" cy="55146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047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01" y="356050"/>
            <a:ext cx="10058400" cy="56578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01" y="356050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4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8"/>
          <p:cNvSpPr txBox="1">
            <a:spLocks noGrp="1"/>
          </p:cNvSpPr>
          <p:nvPr>
            <p:ph type="body" idx="4294967295"/>
          </p:nvPr>
        </p:nvSpPr>
        <p:spPr>
          <a:xfrm>
            <a:off x="2847100" y="908955"/>
            <a:ext cx="7027816" cy="725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buClr>
                <a:srgbClr val="000000"/>
              </a:buClr>
              <a:buSzPts val="1000"/>
              <a:buNone/>
            </a:pPr>
            <a:r>
              <a:rPr lang="ru-RU" sz="2000" i="1" dirty="0">
                <a:solidFill>
                  <a:srgbClr val="0070C0"/>
                </a:solidFill>
                <a:latin typeface="+mn-lt"/>
              </a:rPr>
              <a:t>Какая взаимосвязь между поездом с кошками и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Clr>
                <a:srgbClr val="000000"/>
              </a:buClr>
              <a:buSzPts val="1000"/>
              <a:buNone/>
            </a:pPr>
            <a:r>
              <a:rPr lang="ru-RU" sz="2000" i="1" dirty="0">
                <a:solidFill>
                  <a:srgbClr val="0070C0"/>
                </a:solidFill>
                <a:latin typeface="+mn-lt"/>
              </a:rPr>
              <a:t>фотографией памятника кошке в Санкт-Петербурге?</a:t>
            </a:r>
            <a:endParaRPr sz="2000" dirty="0">
              <a:solidFill>
                <a:srgbClr val="000000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80000"/>
              </a:lnSpc>
              <a:spcBef>
                <a:spcPts val="1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endParaRPr sz="24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80000"/>
              </a:lnSpc>
              <a:spcBef>
                <a:spcPts val="17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endParaRPr sz="24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" name="Рисунок 4" descr="C:\Users\ivannatn\Desktop\ПРОЕКТЫ ( социально - групповой 5-6 клакссы)\поезд в Ленинград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8" y="1652860"/>
            <a:ext cx="5109470" cy="37451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 descr="https://s11.stc.all.kpcdn.net/share/i/12/11578424/wr-960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108" y="1660914"/>
            <a:ext cx="5324096" cy="37290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4125550" y="142865"/>
            <a:ext cx="35477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err="1">
                <a:solidFill>
                  <a:srgbClr val="0070C0"/>
                </a:solidFill>
                <a:latin typeface="+mj-lt"/>
              </a:rPr>
              <a:t>Фотозагадка</a:t>
            </a:r>
            <a:r>
              <a:rPr lang="ru-RU" sz="4000" b="1" dirty="0">
                <a:solidFill>
                  <a:srgbClr val="0070C0"/>
                </a:solidFill>
                <a:latin typeface="+mj-lt"/>
              </a:rPr>
              <a:t> </a:t>
            </a:r>
          </a:p>
        </p:txBody>
      </p:sp>
      <p:pic>
        <p:nvPicPr>
          <p:cNvPr id="2050" name="Picture 2" descr="https://www.cyclonis.com/images/2020/02/cute-happy-gold-key-with-question-mark-idea-lightbulb_92289-64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057" y="5617378"/>
            <a:ext cx="1853717" cy="104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Уточняющие вопросы">
            <a:extLst>
              <a:ext uri="{FF2B5EF4-FFF2-40B4-BE49-F238E27FC236}">
                <a16:creationId xmlns:a16="http://schemas.microsoft.com/office/drawing/2014/main" id="{00995FEE-672A-4E85-BCC9-A444FB1E1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1" t="1401" r="12615" b="1547"/>
          <a:stretch/>
        </p:blipFill>
        <p:spPr bwMode="auto">
          <a:xfrm>
            <a:off x="442856" y="142865"/>
            <a:ext cx="2125569" cy="134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iteronline.tv/images/2018/05/10/ogo-1DHo_GI_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38" y="191588"/>
            <a:ext cx="10236859" cy="64704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54926" y="149054"/>
            <a:ext cx="3620589" cy="784406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ПОСЧИТАЕМ!</a:t>
            </a:r>
            <a:r>
              <a:rPr lang="ru-RU" dirty="0"/>
              <a:t>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96088" y="4364449"/>
            <a:ext cx="11138263" cy="800363"/>
          </a:xfrm>
        </p:spPr>
        <p:txBody>
          <a:bodyPr>
            <a:normAutofit fontScale="62500" lnSpcReduction="20000"/>
          </a:bodyPr>
          <a:lstStyle/>
          <a:p>
            <a:pPr marL="114300" indent="0">
              <a:buNone/>
            </a:pPr>
            <a:r>
              <a:rPr lang="ru-RU" sz="3800" dirty="0">
                <a:solidFill>
                  <a:srgbClr val="002060"/>
                </a:solidFill>
                <a:latin typeface="+mj-lt"/>
              </a:rPr>
              <a:t>3) Сколько крыс было </a:t>
            </a:r>
            <a:r>
              <a:rPr lang="ru-RU" sz="3800" b="1" dirty="0">
                <a:solidFill>
                  <a:srgbClr val="002060"/>
                </a:solidFill>
                <a:latin typeface="+mj-lt"/>
              </a:rPr>
              <a:t>каждый год </a:t>
            </a:r>
            <a:r>
              <a:rPr lang="ru-RU" sz="3800" dirty="0">
                <a:solidFill>
                  <a:srgbClr val="002060"/>
                </a:solidFill>
                <a:latin typeface="+mj-lt"/>
              </a:rPr>
              <a:t>в блокадном Ленинграде (блокада от 8.09.1941 до 27.01.1944), если в помете </a:t>
            </a:r>
            <a:r>
              <a:rPr lang="ru-RU" sz="3800" b="1" dirty="0">
                <a:solidFill>
                  <a:srgbClr val="002060"/>
                </a:solidFill>
                <a:latin typeface="+mj-lt"/>
              </a:rPr>
              <a:t>12 детенышей, пометов 8 в год</a:t>
            </a:r>
            <a:r>
              <a:rPr lang="ru-RU" sz="3800" dirty="0">
                <a:solidFill>
                  <a:srgbClr val="002060"/>
                </a:solidFill>
                <a:latin typeface="+mj-lt"/>
              </a:rPr>
              <a:t>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96088" y="692296"/>
            <a:ext cx="111382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Количество крысят в помёте одной крысы от 2 до 20 (в среднем от 8 до 12). Помётов в год может быть от 2-3 до 8, при благоприятных условиях. Живет крыса до 3-х лет (средняя продолжительность жизни 1,5 года). Посчитайте (самцов половина от помета!) потомство от группы в </a:t>
            </a:r>
            <a:r>
              <a:rPr lang="ru-RU" sz="2400" b="1" dirty="0">
                <a:solidFill>
                  <a:srgbClr val="FF0000"/>
                </a:solidFill>
              </a:rPr>
              <a:t>100 крыс</a:t>
            </a:r>
            <a:r>
              <a:rPr lang="ru-RU" sz="2400" dirty="0"/>
              <a:t>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6088" y="2332291"/>
            <a:ext cx="110076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0">
              <a:buNone/>
            </a:pPr>
            <a:r>
              <a:rPr lang="ru-RU" sz="2400" dirty="0">
                <a:solidFill>
                  <a:srgbClr val="002060"/>
                </a:solidFill>
              </a:rPr>
              <a:t>1) Сколько крыс было </a:t>
            </a:r>
            <a:r>
              <a:rPr lang="ru-RU" sz="2400" b="1" dirty="0">
                <a:solidFill>
                  <a:srgbClr val="002060"/>
                </a:solidFill>
              </a:rPr>
              <a:t>каждый год </a:t>
            </a:r>
            <a:r>
              <a:rPr lang="ru-RU" sz="2400" dirty="0">
                <a:solidFill>
                  <a:srgbClr val="002060"/>
                </a:solidFill>
              </a:rPr>
              <a:t>в блокадном Ленинграде (блокада от 8.09.1941 до 27.01.1944), если в помете </a:t>
            </a:r>
            <a:r>
              <a:rPr lang="ru-RU" sz="2400" b="1" dirty="0">
                <a:solidFill>
                  <a:srgbClr val="002060"/>
                </a:solidFill>
              </a:rPr>
              <a:t>8 детенышей, пометов 2 в год</a:t>
            </a:r>
            <a:r>
              <a:rPr lang="ru-RU" sz="2400" dirty="0">
                <a:solidFill>
                  <a:srgbClr val="002060"/>
                </a:solidFill>
              </a:rPr>
              <a:t>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96088" y="3259442"/>
            <a:ext cx="112863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0">
              <a:buNone/>
            </a:pPr>
            <a:r>
              <a:rPr lang="ru-RU" sz="2400" dirty="0">
                <a:solidFill>
                  <a:srgbClr val="002060"/>
                </a:solidFill>
              </a:rPr>
              <a:t>2) Сколько крыс было </a:t>
            </a:r>
            <a:r>
              <a:rPr lang="ru-RU" sz="2400" b="1" dirty="0">
                <a:solidFill>
                  <a:srgbClr val="002060"/>
                </a:solidFill>
              </a:rPr>
              <a:t>каждый год </a:t>
            </a:r>
            <a:r>
              <a:rPr lang="ru-RU" sz="2400" dirty="0">
                <a:solidFill>
                  <a:srgbClr val="002060"/>
                </a:solidFill>
              </a:rPr>
              <a:t>в блокадном Ленинграде (блокада от 8.09.1941 до 27.01.1944), если в помете </a:t>
            </a:r>
            <a:r>
              <a:rPr lang="ru-RU" sz="2400" b="1" dirty="0">
                <a:solidFill>
                  <a:srgbClr val="002060"/>
                </a:solidFill>
              </a:rPr>
              <a:t>10 детенышей, пометов 6 в год</a:t>
            </a:r>
            <a:r>
              <a:rPr lang="ru-RU" sz="24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35489" y="5500787"/>
            <a:ext cx="111556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+mj-lt"/>
              </a:rPr>
              <a:t>* Одна пара кошек и их потомки за 7 лет могут произвести до 420000 котят. </a:t>
            </a:r>
          </a:p>
        </p:txBody>
      </p:sp>
    </p:spTree>
    <p:extLst>
      <p:ext uri="{BB962C8B-B14F-4D97-AF65-F5344CB8AC3E}">
        <p14:creationId xmlns:p14="http://schemas.microsoft.com/office/powerpoint/2010/main" val="298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794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4361" y="1959429"/>
            <a:ext cx="10515600" cy="4075611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ru-RU" dirty="0"/>
              <a:t>1) Сколько крыс было </a:t>
            </a:r>
            <a:r>
              <a:rPr lang="ru-RU" b="1" dirty="0"/>
              <a:t>каждый год </a:t>
            </a:r>
            <a:r>
              <a:rPr lang="ru-RU" dirty="0"/>
              <a:t>в блокадном Ленинграде (блокада от 8.09.1941 до 27.01.1944), если в помете 8 детенышей, пометов 2 в год. </a:t>
            </a:r>
          </a:p>
          <a:p>
            <a:pPr marL="114300" indent="0">
              <a:buNone/>
            </a:pPr>
            <a:r>
              <a:rPr lang="ru-RU" dirty="0"/>
              <a:t>2) Сколько крыс было </a:t>
            </a:r>
            <a:r>
              <a:rPr lang="ru-RU" b="1" dirty="0"/>
              <a:t>каждый год </a:t>
            </a:r>
            <a:r>
              <a:rPr lang="ru-RU" dirty="0"/>
              <a:t>в блокадном Ленинграде (блокада от 8.09.1941 до 27.01.1944), если в помете 10 детенышей, пометов 6 в год.</a:t>
            </a:r>
          </a:p>
          <a:p>
            <a:pPr marL="114300" indent="0">
              <a:buNone/>
            </a:pPr>
            <a:r>
              <a:rPr lang="ru-RU" dirty="0"/>
              <a:t>3) Сколько крыс было </a:t>
            </a:r>
            <a:r>
              <a:rPr lang="ru-RU" b="1" dirty="0"/>
              <a:t>каждый год </a:t>
            </a:r>
            <a:r>
              <a:rPr lang="ru-RU" dirty="0"/>
              <a:t>в блокадном Ленинграде (блокада от 8.09.1941 до 27.01.1944), если в помете 12 детенышей, пометов 8 в год.</a:t>
            </a:r>
          </a:p>
          <a:p>
            <a:pPr marL="11430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14880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84" y="420786"/>
            <a:ext cx="10058400" cy="56578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84" y="420786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2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613971" y="497848"/>
            <a:ext cx="46602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0070C0"/>
                </a:solidFill>
                <a:latin typeface="+mj-lt"/>
              </a:rPr>
              <a:t>Накорми котёнка </a:t>
            </a:r>
          </a:p>
        </p:txBody>
      </p:sp>
      <p:sp>
        <p:nvSpPr>
          <p:cNvPr id="3" name="AutoShape 2" descr="Картинки по запросу &quot;котенок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Picture 4" descr="Картинки по запросу &quot;вопрос&quot;">
            <a:extLst>
              <a:ext uri="{FF2B5EF4-FFF2-40B4-BE49-F238E27FC236}">
                <a16:creationId xmlns:a16="http://schemas.microsoft.com/office/drawing/2014/main" id="{CE23ECFB-9F68-43E0-BF4D-6E3A77350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419" y="278988"/>
            <a:ext cx="1944234" cy="306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Картинки по запросу &quot;бездомный котёнок&quot;">
            <a:extLst>
              <a:ext uri="{FF2B5EF4-FFF2-40B4-BE49-F238E27FC236}">
                <a16:creationId xmlns:a16="http://schemas.microsoft.com/office/drawing/2014/main" id="{1CDD4479-E098-41C9-A184-A640E1844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510" y="1205734"/>
            <a:ext cx="7206070" cy="5404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9136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 моло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8" t="8557" r="17714" b="10733"/>
          <a:stretch>
            <a:fillRect/>
          </a:stretch>
        </p:blipFill>
        <p:spPr bwMode="auto">
          <a:xfrm>
            <a:off x="7404822" y="1710254"/>
            <a:ext cx="984131" cy="158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ivannatn\AppData\Local\Microsoft\Windows\INetCache\Content.Word\3 козье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3" t="7588" r="31948" b="8039"/>
          <a:stretch/>
        </p:blipFill>
        <p:spPr bwMode="auto">
          <a:xfrm>
            <a:off x="3820576" y="179040"/>
            <a:ext cx="998902" cy="185151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Объект 6"/>
          <p:cNvGraphicFramePr>
            <a:graphicFrameLocks noChangeAspect="1"/>
          </p:cNvGraphicFramePr>
          <p:nvPr/>
        </p:nvGraphicFramePr>
        <p:xfrm>
          <a:off x="398632" y="1622800"/>
          <a:ext cx="1920012" cy="1017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Точечный рисунок" r:id="rId4" imgW="9400000" imgH="5001323" progId="Paint.Picture">
                  <p:embed/>
                </p:oleObj>
              </mc:Choice>
              <mc:Fallback>
                <p:oleObj name="Точечный рисунок" r:id="rId4" imgW="9400000" imgH="500132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632" y="1622800"/>
                        <a:ext cx="1920012" cy="10173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8" descr="C:\Users\ivannatn\AppData\Local\Microsoft\Windows\INetCache\Content.Word\5 печень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0" t="7851" r="7709" b="11342"/>
          <a:stretch/>
        </p:blipFill>
        <p:spPr bwMode="auto">
          <a:xfrm>
            <a:off x="2872329" y="2616243"/>
            <a:ext cx="1917246" cy="11772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ivannatn\AppData\Local\Microsoft\Windows\INetCache\Content.Word\6 шоколад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184" y="97924"/>
            <a:ext cx="2160633" cy="1214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ivannatn\AppData\Local\Microsoft\Windows\INetCache\Content.Word\7 семга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966" y="402047"/>
            <a:ext cx="1719941" cy="1405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ivannatn\AppData\Local\Microsoft\Windows\INetCache\Content.Word\8 сосиски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286" y="1921121"/>
            <a:ext cx="1878285" cy="1370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ivannatn\Desktop\ПЕЧАТЬ К НЕДЕЛЕ\6 печеночный паштет.jp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187" y="191539"/>
            <a:ext cx="1380311" cy="1345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ivannatn\AppData\Local\Microsoft\Windows\INetCache\Content.Word\10сало.pn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8" t="15482" r="6167" b="13191"/>
          <a:stretch/>
        </p:blipFill>
        <p:spPr bwMode="auto">
          <a:xfrm>
            <a:off x="801189" y="2716570"/>
            <a:ext cx="1868612" cy="162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Users\ivannatn\AppData\Local\Microsoft\Windows\INetCache\Content.Word\11 куриная шея.jpg"/>
          <p:cNvPicPr/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2" r="13568"/>
          <a:stretch/>
        </p:blipFill>
        <p:spPr bwMode="auto">
          <a:xfrm>
            <a:off x="1673775" y="5526458"/>
            <a:ext cx="1350599" cy="10728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 descr="C:\Users\ivannatn\AppData\Local\Microsoft\Windows\INetCache\Content.Word\12 сметана.jp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409" y="748937"/>
            <a:ext cx="1280564" cy="1521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C:\Users\ivannatn\AppData\Local\Microsoft\Windows\INetCache\Content.Word\13 окунь.jpg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801" y="3939354"/>
            <a:ext cx="2268763" cy="133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C:\Users\ivannatn\AppData\Local\Microsoft\Windows\INetCache\Content.Word\14 томаты.jpg"/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496" y="2493723"/>
            <a:ext cx="2061938" cy="1390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C:\Users\ivannatn\AppData\Local\Microsoft\Windows\INetCache\Content.Word\15 треска.png"/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94" y="4921220"/>
            <a:ext cx="2862580" cy="1595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C:\Users\ivannatn\AppData\Local\Microsoft\Windows\INetCache\Content.Word\16 виноград.jpg"/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1" r="1105" b="18231"/>
          <a:stretch>
            <a:fillRect/>
          </a:stretch>
        </p:blipFill>
        <p:spPr bwMode="auto">
          <a:xfrm>
            <a:off x="9962812" y="1348518"/>
            <a:ext cx="1961783" cy="1145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C:\Users\ivannatn\Desktop\ПЕЧАТЬ К НЕДЕЛЕ\18 корм для собак.png"/>
          <p:cNvPicPr/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9500" r="21834" b="8500"/>
          <a:stretch/>
        </p:blipFill>
        <p:spPr bwMode="auto">
          <a:xfrm>
            <a:off x="6739784" y="3526719"/>
            <a:ext cx="1451566" cy="19459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Рисунок 21" descr="C:\Users\ivannatn\AppData\Local\Microsoft\Windows\INetCache\Content.Word\19 феликс.png"/>
          <p:cNvPicPr/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0" t="3119" r="14499" b="315"/>
          <a:stretch/>
        </p:blipFill>
        <p:spPr bwMode="auto">
          <a:xfrm>
            <a:off x="5401065" y="3292040"/>
            <a:ext cx="1131164" cy="1667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 descr="C:\Users\ivannatn\AppData\Local\Microsoft\Windows\INetCache\Content.Word\20 мнямс.jpg"/>
          <p:cNvPicPr/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0" t="5406" r="16216" b="6080"/>
          <a:stretch/>
        </p:blipFill>
        <p:spPr bwMode="auto">
          <a:xfrm>
            <a:off x="10175715" y="4326540"/>
            <a:ext cx="1535975" cy="20132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Рисунок 23" descr="C:\Users\ivannatn\AppData\Local\Microsoft\Windows\INetCache\Content.Word\21 шпроты.jpeg"/>
          <p:cNvPicPr/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0" t="3896" r="8811" b="10604"/>
          <a:stretch/>
        </p:blipFill>
        <p:spPr bwMode="auto">
          <a:xfrm>
            <a:off x="8265089" y="4834301"/>
            <a:ext cx="1506583" cy="147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24" descr="C:\Users\ivannatn\AppData\Local\Microsoft\Windows\INetCache\Content.Word\22 мясо.jpg"/>
          <p:cNvPicPr/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2" t="7595" r="14256"/>
          <a:stretch/>
        </p:blipFill>
        <p:spPr bwMode="auto">
          <a:xfrm>
            <a:off x="125021" y="97924"/>
            <a:ext cx="2126300" cy="15175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Рисунок 25" descr="C:\Users\ivannatn\AppData\Local\Microsoft\Windows\INetCache\Content.Word\23 хлеб.jpg"/>
          <p:cNvPicPr/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3" t="24880" r="19548" b="20574"/>
          <a:stretch/>
        </p:blipFill>
        <p:spPr bwMode="auto">
          <a:xfrm>
            <a:off x="2481688" y="1602774"/>
            <a:ext cx="1432740" cy="9050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Рисунок 26" descr="C:\Users\ivannatn\AppData\Local\Microsoft\Windows\INetCache\Content.Word\24 масло.png"/>
          <p:cNvPicPr/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" t="-851" r="2428"/>
          <a:stretch/>
        </p:blipFill>
        <p:spPr bwMode="auto">
          <a:xfrm>
            <a:off x="8652698" y="2316166"/>
            <a:ext cx="1405220" cy="16398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Рисунок 27" descr="C:\Users\ivannatn\AppData\Local\Microsoft\Windows\INetCache\Content.Word\25 яйцо.jpg"/>
          <p:cNvPicPr/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0" t="9959" r="16049" b="12097"/>
          <a:stretch/>
        </p:blipFill>
        <p:spPr bwMode="auto">
          <a:xfrm>
            <a:off x="1314964" y="4421802"/>
            <a:ext cx="1104602" cy="10197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Рисунок 28" descr="https://image.freepik.com/free-photo/bottle-of-water-on-white_136375-66.jpg"/>
          <p:cNvPicPr/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3" t="7610" r="29751" b="8311"/>
          <a:stretch/>
        </p:blipFill>
        <p:spPr bwMode="auto">
          <a:xfrm>
            <a:off x="183070" y="4048994"/>
            <a:ext cx="1005101" cy="25945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Рисунок 29" descr="C:\Users\ivannatn\Desktop\ПЕЧАТЬ К НЕДЕЛЕ\27 зеленый лук.jpg"/>
          <p:cNvPicPr/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836" y="5472663"/>
            <a:ext cx="1964404" cy="1289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ivannatn\AppData\Local\Microsoft\Windows\INetCache\Content.Word\2 сыр.jpg"/>
          <p:cNvPicPr/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5" t="11968" r="8790" b="8391"/>
          <a:stretch/>
        </p:blipFill>
        <p:spPr bwMode="auto">
          <a:xfrm>
            <a:off x="2331130" y="143980"/>
            <a:ext cx="1306285" cy="853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88427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25" y="4151321"/>
            <a:ext cx="3414162" cy="22344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753" y="4459234"/>
            <a:ext cx="3306064" cy="18431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5" r="8980"/>
          <a:stretch/>
        </p:blipFill>
        <p:spPr>
          <a:xfrm>
            <a:off x="495803" y="905020"/>
            <a:ext cx="2787240" cy="3250106"/>
          </a:xfrm>
          <a:prstGeom prst="rect">
            <a:avLst/>
          </a:prstGeom>
        </p:spPr>
      </p:pic>
      <p:pic>
        <p:nvPicPr>
          <p:cNvPr id="8" name="Рисунок 7" descr="https://image.freepik.com/free-photo/bottle-of-water-on-white_136375-66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3" t="7610" r="29751" b="8311"/>
          <a:stretch/>
        </p:blipFill>
        <p:spPr bwMode="auto">
          <a:xfrm>
            <a:off x="9629369" y="909231"/>
            <a:ext cx="1850897" cy="31586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083926" y="284334"/>
            <a:ext cx="46602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0070C0"/>
                </a:solidFill>
                <a:latin typeface="+mj-lt"/>
              </a:rPr>
              <a:t>Накорми котёнка </a:t>
            </a:r>
          </a:p>
        </p:txBody>
      </p:sp>
      <p:pic>
        <p:nvPicPr>
          <p:cNvPr id="10" name="Picture 4" descr="Картинки по запросу &quot;котенок&quot;">
            <a:extLst>
              <a:ext uri="{FF2B5EF4-FFF2-40B4-BE49-F238E27FC236}">
                <a16:creationId xmlns:a16="http://schemas.microsoft.com/office/drawing/2014/main" id="{ADDBA875-319A-4E22-A796-AE46FA71F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006" y="1997587"/>
            <a:ext cx="3831987" cy="207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C:\Users\ivannatn\AppData\Local\Microsoft\Windows\INetCache\Content.Word\11 куриная шея.jp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2" r="13568"/>
          <a:stretch/>
        </p:blipFill>
        <p:spPr bwMode="auto">
          <a:xfrm>
            <a:off x="4776561" y="4406838"/>
            <a:ext cx="1946456" cy="19943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67" y="517890"/>
            <a:ext cx="10058400" cy="56578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67" y="517890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9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https://p4.tabor.ru/feed/2018-06-13/3731972/1008894_760x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670" y="3435738"/>
            <a:ext cx="2865770" cy="293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https://drasler.ru/wp-content/uploads/2019/05/%D0%93%D0%BD%D0%B5%D0%B7%D0%B4%D0%BE-%D1%80%D0%B8%D1%81%D1%83%D0%BD%D0%BE%D0%BA-%D0%B4%D0%BB%D1%8F-%D0%B4%D0%B5%D1%82%D0%B5%D0%B9-%D1%81%D0%B1%D0%BE%D1%80%D0%BA%D0%B0-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8" t="18561"/>
          <a:stretch/>
        </p:blipFill>
        <p:spPr bwMode="auto">
          <a:xfrm>
            <a:off x="4241074" y="4354287"/>
            <a:ext cx="3388235" cy="20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" t="13204" r="53163" b="11757"/>
          <a:stretch/>
        </p:blipFill>
        <p:spPr>
          <a:xfrm>
            <a:off x="395956" y="1149531"/>
            <a:ext cx="3184836" cy="5373189"/>
          </a:xfrm>
          <a:prstGeom prst="rect">
            <a:avLst/>
          </a:prstGeom>
        </p:spPr>
      </p:pic>
      <p:pic>
        <p:nvPicPr>
          <p:cNvPr id="2050" name="Picture 2" descr="Картинки по запросу &quot;бастинда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685" y="392640"/>
            <a:ext cx="5835337" cy="328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2937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Давайте делать добро!</a:t>
            </a:r>
          </a:p>
        </p:txBody>
      </p:sp>
      <p:sp>
        <p:nvSpPr>
          <p:cNvPr id="4" name="AutoShape 4" descr="Картинки по запросу &quot;котенок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Картинки по запросу &quot;котенок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Картинки по запросу &quot;котенок&quot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202" name="Picture 10" descr="Картинки по запросу &quot;котенок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039" y="1617424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5339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0" name="Picture 10" descr="Картинки по запросу &quot;планета живая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737" y="1234189"/>
            <a:ext cx="6946023" cy="3507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13" y="501708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74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623" y="284205"/>
            <a:ext cx="10515600" cy="1067166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Наши достижения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63B501F9-182A-4880-8491-F0163BB64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501" y="3458363"/>
            <a:ext cx="2996877" cy="299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E7209876-3BE8-4554-8946-E9BF4390DC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1" t="5585" r="5585" b="9700"/>
          <a:stretch/>
        </p:blipFill>
        <p:spPr bwMode="auto">
          <a:xfrm>
            <a:off x="1329186" y="3774193"/>
            <a:ext cx="2828376" cy="265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486E3FC2-A312-4FA9-9F65-97A544BAF6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7" t="13148" r="8584" b="12209"/>
          <a:stretch/>
        </p:blipFill>
        <p:spPr bwMode="auto">
          <a:xfrm>
            <a:off x="4582878" y="3107855"/>
            <a:ext cx="3172408" cy="292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97;p2"/>
          <p:cNvSpPr txBox="1">
            <a:spLocks/>
          </p:cNvSpPr>
          <p:nvPr/>
        </p:nvSpPr>
        <p:spPr>
          <a:xfrm>
            <a:off x="3732245" y="1346338"/>
            <a:ext cx="5176508" cy="1897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000099"/>
              </a:buClr>
              <a:buNone/>
            </a:pPr>
            <a:r>
              <a:rPr lang="ru-RU" b="1" dirty="0">
                <a:solidFill>
                  <a:srgbClr val="0070C0"/>
                </a:solidFill>
              </a:rPr>
              <a:t>На каждом этапе:</a:t>
            </a:r>
          </a:p>
          <a:p>
            <a:pPr marL="0" indent="0" algn="ctr">
              <a:spcBef>
                <a:spcPts val="0"/>
              </a:spcBef>
              <a:buClr>
                <a:srgbClr val="000099"/>
              </a:buClr>
              <a:buNone/>
            </a:pPr>
            <a:endParaRPr lang="ru-RU" b="1" dirty="0">
              <a:solidFill>
                <a:srgbClr val="0070C0"/>
              </a:solidFill>
            </a:endParaRPr>
          </a:p>
          <a:p>
            <a:pPr marL="0" indent="0" algn="ctr">
              <a:spcBef>
                <a:spcPts val="0"/>
              </a:spcBef>
              <a:buClr>
                <a:srgbClr val="000099"/>
              </a:buClr>
              <a:buNone/>
            </a:pPr>
            <a:r>
              <a:rPr lang="ru-RU" dirty="0">
                <a:solidFill>
                  <a:srgbClr val="0070C0"/>
                </a:solidFill>
              </a:rPr>
              <a:t>20-16 баллов – гуру биологии</a:t>
            </a:r>
          </a:p>
          <a:p>
            <a:pPr marL="0" indent="0" algn="ctr">
              <a:buClr>
                <a:srgbClr val="000099"/>
              </a:buClr>
              <a:buNone/>
            </a:pPr>
            <a:r>
              <a:rPr lang="ru-RU" dirty="0">
                <a:solidFill>
                  <a:srgbClr val="0070C0"/>
                </a:solidFill>
              </a:rPr>
              <a:t>15-11 баллов – знаток биологии</a:t>
            </a:r>
          </a:p>
          <a:p>
            <a:pPr marL="0" indent="0" algn="ctr">
              <a:buClr>
                <a:srgbClr val="000099"/>
              </a:buClr>
              <a:buNone/>
            </a:pPr>
            <a:r>
              <a:rPr lang="ru-RU" dirty="0">
                <a:solidFill>
                  <a:srgbClr val="0070C0"/>
                </a:solidFill>
              </a:rPr>
              <a:t>10 и менее баллов – натуралист</a:t>
            </a:r>
          </a:p>
        </p:txBody>
      </p:sp>
    </p:spTree>
    <p:extLst>
      <p:ext uri="{BB962C8B-B14F-4D97-AF65-F5344CB8AC3E}">
        <p14:creationId xmlns:p14="http://schemas.microsoft.com/office/powerpoint/2010/main" val="542250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FE17CD-4489-4FC5-AB4E-141042FD4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885" y="365125"/>
            <a:ext cx="6419462" cy="1325563"/>
          </a:xfrm>
        </p:spPr>
        <p:txBody>
          <a:bodyPr>
            <a:noAutofit/>
          </a:bodyPr>
          <a:lstStyle/>
          <a:p>
            <a:r>
              <a:rPr lang="ru-RU" sz="6000" dirty="0">
                <a:solidFill>
                  <a:schemeClr val="accent1"/>
                </a:solidFill>
              </a:rPr>
              <a:t>ПОЗДРАВЛЯЕМ!!!</a:t>
            </a:r>
          </a:p>
        </p:txBody>
      </p:sp>
      <p:pic>
        <p:nvPicPr>
          <p:cNvPr id="1026" name="Picture 2" descr="https://image.freepik.com/free-vector/modern-student-s-life-composition-with-flat-design_23-214789894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9" t="13427" r="6945" b="19243"/>
          <a:stretch/>
        </p:blipFill>
        <p:spPr bwMode="auto">
          <a:xfrm>
            <a:off x="3379548" y="1690688"/>
            <a:ext cx="5016136" cy="401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0402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3"/>
          <p:cNvSpPr txBox="1">
            <a:spLocks noGrp="1"/>
          </p:cNvSpPr>
          <p:nvPr>
            <p:ph type="title"/>
          </p:nvPr>
        </p:nvSpPr>
        <p:spPr>
          <a:xfrm>
            <a:off x="412693" y="138548"/>
            <a:ext cx="1162016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СОЗДАЙТЕ МУР-КВЕЙН ПО ТЕМЕ УРОКА</a:t>
            </a:r>
            <a:endParaRPr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Google Shape;188;p13"/>
          <p:cNvSpPr txBox="1">
            <a:spLocks noGrp="1"/>
          </p:cNvSpPr>
          <p:nvPr>
            <p:ph type="body" idx="1"/>
          </p:nvPr>
        </p:nvSpPr>
        <p:spPr>
          <a:xfrm>
            <a:off x="412693" y="1464111"/>
            <a:ext cx="11109124" cy="4554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3513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65"/>
              <a:buNone/>
            </a:pPr>
            <a:r>
              <a:rPr lang="ru-RU" sz="2000" b="1" dirty="0">
                <a:solidFill>
                  <a:schemeClr val="accen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ПРАВИЛА СОЧИНЕНИЯ МУР-КВЕЙНА </a:t>
            </a:r>
          </a:p>
          <a:p>
            <a:pPr marL="0" lvl="0" indent="0" rtl="0">
              <a:lnSpc>
                <a:spcPct val="13513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65"/>
              <a:buNone/>
            </a:pPr>
            <a:r>
              <a:rPr lang="ru-RU" sz="2000" b="1" dirty="0">
                <a:solidFill>
                  <a:schemeClr val="bg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    Первая строчка</a:t>
            </a:r>
            <a:r>
              <a:rPr lang="ru-RU" sz="2000" dirty="0">
                <a:solidFill>
                  <a:schemeClr val="bg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 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— </a:t>
            </a:r>
            <a:r>
              <a:rPr lang="ru-RU" sz="2000" dirty="0">
                <a:solidFill>
                  <a:schemeClr val="accen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это его тема, одним словом и обязательно существительным. </a:t>
            </a:r>
          </a:p>
          <a:p>
            <a:pPr marL="342900" lvl="0" indent="-342900" algn="just" rtl="0">
              <a:lnSpc>
                <a:spcPct val="87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Noto Sans Symbols"/>
              <a:buChar char="∙"/>
            </a:pPr>
            <a:r>
              <a:rPr lang="ru-RU" sz="2000" b="1" dirty="0">
                <a:solidFill>
                  <a:schemeClr val="bg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Вторая строка 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—</a:t>
            </a:r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ru-RU" sz="2000" dirty="0">
                <a:solidFill>
                  <a:schemeClr val="accen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два слова, описывающих тему, прилагательные. Допускается использование причастий.</a:t>
            </a:r>
            <a:endParaRPr sz="2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342900" lvl="0" indent="-342900" algn="just" rtl="0">
              <a:lnSpc>
                <a:spcPct val="87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Noto Sans Symbols"/>
              <a:buChar char="∙"/>
            </a:pPr>
            <a:r>
              <a:rPr lang="ru-RU" sz="2000" b="1" dirty="0">
                <a:solidFill>
                  <a:schemeClr val="bg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В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 </a:t>
            </a:r>
            <a:r>
              <a:rPr lang="ru-RU" sz="2000" b="1" dirty="0">
                <a:solidFill>
                  <a:schemeClr val="bg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третьей строчке </a:t>
            </a:r>
            <a:r>
              <a:rPr lang="ru-RU" sz="2000" dirty="0">
                <a:solidFill>
                  <a:schemeClr val="accen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три</a:t>
            </a:r>
            <a:r>
              <a:rPr lang="ru-RU" sz="2000" b="1" dirty="0">
                <a:solidFill>
                  <a:schemeClr val="bg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lang="ru-RU" sz="2000" dirty="0">
                <a:solidFill>
                  <a:schemeClr val="accen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глагола или деепричастия, описываются действия, относящиеся к теме.</a:t>
            </a:r>
            <a:endParaRPr lang="ru-RU" sz="2000" b="1" dirty="0">
              <a:solidFill>
                <a:schemeClr val="accen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342900" lvl="0" indent="-342900" algn="just" rtl="0">
              <a:lnSpc>
                <a:spcPct val="87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Noto Sans Symbols"/>
              <a:buChar char="∙"/>
            </a:pPr>
            <a:r>
              <a:rPr lang="ru-RU" sz="2000" b="1" dirty="0">
                <a:solidFill>
                  <a:schemeClr val="bg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Четвертая строка</a:t>
            </a:r>
            <a:r>
              <a:rPr lang="ru-RU" sz="2000" dirty="0">
                <a:solidFill>
                  <a:schemeClr val="bg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 </a:t>
            </a:r>
            <a:r>
              <a:rPr lang="ru-RU" sz="2000" b="1" dirty="0">
                <a:solidFill>
                  <a:schemeClr val="accen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целая фраза</a:t>
            </a:r>
            <a:r>
              <a:rPr lang="ru-RU" sz="2000" dirty="0">
                <a:solidFill>
                  <a:schemeClr val="accen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, иллюстрирующая ваше отношение к теме. </a:t>
            </a:r>
          </a:p>
          <a:p>
            <a:pPr marL="342900" lvl="0" indent="-342900" algn="just" rtl="0">
              <a:lnSpc>
                <a:spcPct val="87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Noto Sans Symbols"/>
              <a:buChar char="∙"/>
            </a:pPr>
            <a:r>
              <a:rPr lang="ru-RU" sz="2000" dirty="0">
                <a:solidFill>
                  <a:schemeClr val="accen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Это может быть как предложение, составленное вами самостоятельно, и крылатое выражение, пословица, поговорка, цитата, афоризм, обязательно связанные с темой.</a:t>
            </a:r>
            <a:endParaRPr sz="2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342900" lvl="0" indent="-342900" algn="just" rtl="0">
              <a:lnSpc>
                <a:spcPct val="87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Noto Sans Symbols"/>
              <a:buChar char="∙"/>
            </a:pPr>
            <a:r>
              <a:rPr lang="ru-RU" sz="2000" b="1" dirty="0">
                <a:solidFill>
                  <a:schemeClr val="bg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Пятая строчка</a:t>
            </a:r>
            <a:r>
              <a:rPr lang="ru-RU" sz="2000" dirty="0">
                <a:solidFill>
                  <a:schemeClr val="bg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 </a:t>
            </a:r>
            <a:r>
              <a:rPr lang="ru-RU" sz="2000" dirty="0">
                <a:solidFill>
                  <a:schemeClr val="accen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— всего одно слово, которое представляет собой некий итог, резюме. </a:t>
            </a:r>
            <a:endParaRPr sz="20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228600" lvl="0" indent="-64135" algn="l" rtl="0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590"/>
              <a:buNone/>
            </a:pPr>
            <a:endParaRPr sz="259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"/>
          <p:cNvSpPr txBox="1">
            <a:spLocks noGrp="1"/>
          </p:cNvSpPr>
          <p:nvPr>
            <p:ph type="title"/>
          </p:nvPr>
        </p:nvSpPr>
        <p:spPr>
          <a:xfrm>
            <a:off x="2548992" y="421290"/>
            <a:ext cx="7541776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СПАСИБО ЗА ВНИМАНИЕ!</a:t>
            </a:r>
            <a:endParaRPr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170" name="Picture 2" descr="Картинки по запросу &quot;котенок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30" y="1559653"/>
            <a:ext cx="10919600" cy="454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097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 txBox="1">
            <a:spLocks noGrp="1"/>
          </p:cNvSpPr>
          <p:nvPr>
            <p:ph type="title"/>
          </p:nvPr>
        </p:nvSpPr>
        <p:spPr>
          <a:xfrm>
            <a:off x="2767476" y="479425"/>
            <a:ext cx="6602947" cy="625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959"/>
              <a:buFont typeface="Calibri"/>
              <a:buNone/>
            </a:pPr>
            <a:r>
              <a:rPr lang="ru-RU" sz="3959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Критерии балов за этап:</a:t>
            </a:r>
            <a:endParaRPr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Google Shape;97;p2"/>
          <p:cNvSpPr txBox="1">
            <a:spLocks noGrp="1"/>
          </p:cNvSpPr>
          <p:nvPr>
            <p:ph type="body" idx="4294967295"/>
          </p:nvPr>
        </p:nvSpPr>
        <p:spPr>
          <a:xfrm>
            <a:off x="3609703" y="1064103"/>
            <a:ext cx="5107577" cy="153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>
              <a:spcBef>
                <a:spcPts val="0"/>
              </a:spcBef>
              <a:buClr>
                <a:srgbClr val="000099"/>
              </a:buClr>
            </a:pPr>
            <a:r>
              <a:rPr lang="ru-RU" dirty="0">
                <a:solidFill>
                  <a:srgbClr val="0070C0"/>
                </a:solidFill>
              </a:rPr>
              <a:t>6-5 баллов – гуру биологии</a:t>
            </a:r>
          </a:p>
          <a:p>
            <a:pPr marL="228600" lvl="0" indent="-228600">
              <a:buClr>
                <a:srgbClr val="000099"/>
              </a:buClr>
            </a:pPr>
            <a:r>
              <a:rPr lang="ru-RU" dirty="0">
                <a:solidFill>
                  <a:srgbClr val="0070C0"/>
                </a:solidFill>
              </a:rPr>
              <a:t>4-3 баллов – знаток биологии</a:t>
            </a:r>
          </a:p>
          <a:p>
            <a:pPr marL="228600" lvl="0" indent="-228600">
              <a:buClr>
                <a:srgbClr val="000099"/>
              </a:buClr>
            </a:pPr>
            <a:r>
              <a:rPr lang="ru-RU" dirty="0">
                <a:solidFill>
                  <a:srgbClr val="0070C0"/>
                </a:solidFill>
              </a:rPr>
              <a:t>2 и менее баллов – натуралист</a:t>
            </a:r>
          </a:p>
        </p:txBody>
      </p:sp>
      <p:sp>
        <p:nvSpPr>
          <p:cNvPr id="98" name="Google Shape;98;p2"/>
          <p:cNvSpPr txBox="1"/>
          <p:nvPr/>
        </p:nvSpPr>
        <p:spPr>
          <a:xfrm>
            <a:off x="2768807" y="5417136"/>
            <a:ext cx="6507163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rgbClr val="0070C0"/>
                </a:solidFill>
                <a:sym typeface="Arial"/>
              </a:rPr>
              <a:t>Активность при обсуждении +1 балл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7170" name="Picture 2" descr="Картинки по запросу &quot;котенок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636" y="2759383"/>
            <a:ext cx="3445504" cy="228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vestnik-aem.ru/upload/iblock/15a/15ae689369f0cb362113ba3cd6a9d42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908" r="4074" b="27016"/>
          <a:stretch/>
        </p:blipFill>
        <p:spPr bwMode="auto">
          <a:xfrm>
            <a:off x="2461964" y="338396"/>
            <a:ext cx="6699453" cy="209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Картинки по запросу &quot;котенок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771" y="2941015"/>
            <a:ext cx="5892829" cy="235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31EC80-897A-48B1-9668-0708DE051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0495" y="2632352"/>
            <a:ext cx="3693648" cy="388725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106C47-E6C6-4AB9-95EE-9449024BD8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857" y="2632352"/>
            <a:ext cx="3371935" cy="406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9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vestnik-aem.ru/upload/iblock/15a/15ae689369f0cb362113ba3cd6a9d42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908" r="4074" b="27016"/>
          <a:stretch/>
        </p:blipFill>
        <p:spPr bwMode="auto">
          <a:xfrm>
            <a:off x="2461964" y="78377"/>
            <a:ext cx="6699453" cy="209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94999" y="2349745"/>
            <a:ext cx="91727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Кошка может подпрыгнуть на высоту: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037806" y="3152778"/>
            <a:ext cx="71236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А) в 2 раза больше, чем ее рост</a:t>
            </a:r>
            <a:endParaRPr lang="ru-RU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Б) в 5 раз больше, чем ее рост</a:t>
            </a:r>
            <a:endParaRPr lang="ru-RU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В) в 10 раз больше, чем ее рост</a:t>
            </a:r>
            <a:endParaRPr lang="ru-RU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vestnik-aem.ru/upload/iblock/15a/15ae689369f0cb362113ba3cd6a9d42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908" r="4074" b="27016"/>
          <a:stretch/>
        </p:blipFill>
        <p:spPr bwMode="auto">
          <a:xfrm>
            <a:off x="2461964" y="78377"/>
            <a:ext cx="6699453" cy="209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20956" y="1994196"/>
            <a:ext cx="99088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rabicParenR" startAt="2"/>
            </a:pP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человека уникальный узор отпечатков </a:t>
            </a:r>
          </a:p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пальцев, а у кошки уникальный узор: </a:t>
            </a:r>
            <a:endParaRPr lang="ru-RU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61168" y="3442845"/>
            <a:ext cx="93903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А) подушечек лап</a:t>
            </a:r>
            <a:endParaRPr lang="ru-RU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Б) шерсти</a:t>
            </a:r>
            <a:endParaRPr lang="ru-RU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В) поверхности носа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154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vestnik-aem.ru/upload/iblock/15a/15ae689369f0cb362113ba3cd6a9d42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908" r="4074" b="27016"/>
          <a:stretch/>
        </p:blipFill>
        <p:spPr bwMode="auto">
          <a:xfrm>
            <a:off x="2461964" y="78377"/>
            <a:ext cx="6699453" cy="209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75406" y="2177143"/>
            <a:ext cx="86725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3) Большую часть своей жизни кошки: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81050" y="3044803"/>
            <a:ext cx="42149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А) охотятся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Б) спят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В) путешествуют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6597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</TotalTime>
  <Words>811</Words>
  <Application>Microsoft Office PowerPoint</Application>
  <PresentationFormat>Широкоэкранный</PresentationFormat>
  <Paragraphs>99</Paragraphs>
  <Slides>35</Slides>
  <Notes>21</Notes>
  <HiddenSlides>1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1" baseType="lpstr">
      <vt:lpstr>Arial</vt:lpstr>
      <vt:lpstr>Calibri</vt:lpstr>
      <vt:lpstr>Noto Sans Symbols</vt:lpstr>
      <vt:lpstr>Times New Roman</vt:lpstr>
      <vt:lpstr>Тема Office</vt:lpstr>
      <vt:lpstr>Точечный рисунок</vt:lpstr>
      <vt:lpstr>Презентация PowerPoint</vt:lpstr>
      <vt:lpstr>Презентация PowerPoint</vt:lpstr>
      <vt:lpstr>Презентация PowerPoint</vt:lpstr>
      <vt:lpstr>Презентация PowerPoint</vt:lpstr>
      <vt:lpstr>Критерии балов за этап: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Проверим ответы?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ПОСЧИТАЕМ!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Давайте делать добро!</vt:lpstr>
      <vt:lpstr>Презентация PowerPoint</vt:lpstr>
      <vt:lpstr>Наши достижения</vt:lpstr>
      <vt:lpstr>ПОЗДРАВЛЯЕМ!!!</vt:lpstr>
      <vt:lpstr>СОЗДАЙТЕ МУР-КВЕЙН ПО ТЕМЕ УРОКА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happylis7171@gmail.com</dc:creator>
  <cp:lastModifiedBy>happylis7171@gmail.com</cp:lastModifiedBy>
  <cp:revision>49</cp:revision>
  <dcterms:created xsi:type="dcterms:W3CDTF">2020-11-09T14:16:35Z</dcterms:created>
  <dcterms:modified xsi:type="dcterms:W3CDTF">2021-05-31T19:18:53Z</dcterms:modified>
</cp:coreProperties>
</file>