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61" r:id="rId3"/>
    <p:sldId id="262" r:id="rId4"/>
    <p:sldId id="297" r:id="rId5"/>
    <p:sldId id="263" r:id="rId6"/>
    <p:sldId id="298" r:id="rId7"/>
    <p:sldId id="264" r:id="rId8"/>
    <p:sldId id="266" r:id="rId9"/>
    <p:sldId id="269" r:id="rId10"/>
    <p:sldId id="299" r:id="rId11"/>
    <p:sldId id="271" r:id="rId12"/>
    <p:sldId id="300" r:id="rId13"/>
    <p:sldId id="270" r:id="rId14"/>
    <p:sldId id="275" r:id="rId15"/>
    <p:sldId id="276" r:id="rId16"/>
    <p:sldId id="301" r:id="rId17"/>
    <p:sldId id="277" r:id="rId18"/>
    <p:sldId id="302" r:id="rId19"/>
    <p:sldId id="278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306" r:id="rId28"/>
    <p:sldId id="307" r:id="rId29"/>
    <p:sldId id="315" r:id="rId30"/>
    <p:sldId id="309" r:id="rId31"/>
    <p:sldId id="305" r:id="rId32"/>
    <p:sldId id="291" r:id="rId33"/>
    <p:sldId id="310" r:id="rId34"/>
    <p:sldId id="311" r:id="rId35"/>
    <p:sldId id="312" r:id="rId36"/>
    <p:sldId id="31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0099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68665-E2AE-4884-89E2-443EF6331FA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C1C50A-BCA5-48E2-B767-1BE25FE71D48}">
      <dgm:prSet phldrT="[Текст]" custT="1"/>
      <dgm:spPr>
        <a:solidFill>
          <a:schemeClr val="tx2">
            <a:lumMod val="50000"/>
          </a:schemeClr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4800" dirty="0" smtClean="0"/>
            <a:t>Кулинария </a:t>
          </a:r>
          <a:endParaRPr lang="ru-RU" sz="4800" dirty="0"/>
        </a:p>
      </dgm:t>
    </dgm:pt>
    <dgm:pt modelId="{C4144BD1-8555-4996-92DF-52BB946C0EC1}" type="parTrans" cxnId="{3800244E-E9E9-4203-80E5-9861AC2AD13D}">
      <dgm:prSet/>
      <dgm:spPr/>
      <dgm:t>
        <a:bodyPr/>
        <a:lstStyle/>
        <a:p>
          <a:endParaRPr lang="ru-RU"/>
        </a:p>
      </dgm:t>
    </dgm:pt>
    <dgm:pt modelId="{8E6D6A8E-7AA6-4BE6-B5AC-E349DAC06084}" type="sibTrans" cxnId="{3800244E-E9E9-4203-80E5-9861AC2AD13D}">
      <dgm:prSet/>
      <dgm:spPr/>
      <dgm:t>
        <a:bodyPr/>
        <a:lstStyle/>
        <a:p>
          <a:endParaRPr lang="ru-RU"/>
        </a:p>
      </dgm:t>
    </dgm:pt>
    <dgm:pt modelId="{01B2CFD2-1841-4096-865D-4987C9A66A4D}">
      <dgm:prSet phldrT="[Текст]" custT="1"/>
      <dgm:spPr>
        <a:solidFill>
          <a:schemeClr val="tx2">
            <a:lumMod val="50000"/>
          </a:schemeClr>
        </a:solid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2700" dirty="0" smtClean="0"/>
            <a:t> </a:t>
          </a:r>
          <a:r>
            <a:rPr lang="ru-RU" sz="4800" dirty="0" smtClean="0"/>
            <a:t>Литература</a:t>
          </a:r>
          <a:endParaRPr lang="ru-RU" sz="4800" dirty="0"/>
        </a:p>
      </dgm:t>
    </dgm:pt>
    <dgm:pt modelId="{BE2972E1-B5A6-4022-9243-771B0D490824}" type="parTrans" cxnId="{50B8D9F3-A47C-4280-BFCE-FEE5E1A1D67E}">
      <dgm:prSet/>
      <dgm:spPr/>
      <dgm:t>
        <a:bodyPr/>
        <a:lstStyle/>
        <a:p>
          <a:endParaRPr lang="ru-RU"/>
        </a:p>
      </dgm:t>
    </dgm:pt>
    <dgm:pt modelId="{5036E382-2FAD-4A70-BE14-4FD98FE03E0E}" type="sibTrans" cxnId="{50B8D9F3-A47C-4280-BFCE-FEE5E1A1D67E}">
      <dgm:prSet/>
      <dgm:spPr/>
      <dgm:t>
        <a:bodyPr/>
        <a:lstStyle/>
        <a:p>
          <a:endParaRPr lang="ru-RU"/>
        </a:p>
      </dgm:t>
    </dgm:pt>
    <dgm:pt modelId="{D8DE8B39-13D7-4C00-821D-EF9BAE80C0C9}">
      <dgm:prSet phldrT="[Текст]" custT="1"/>
      <dgm:spPr>
        <a:solidFill>
          <a:schemeClr val="tx2">
            <a:lumMod val="50000"/>
          </a:schemeClr>
        </a:solid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4800" dirty="0" smtClean="0"/>
            <a:t>Чёрный ящик</a:t>
          </a:r>
          <a:endParaRPr lang="ru-RU" sz="4800" dirty="0"/>
        </a:p>
      </dgm:t>
    </dgm:pt>
    <dgm:pt modelId="{D1A9A821-996D-4F62-9003-79200CC3941A}" type="parTrans" cxnId="{D6168753-0EBE-4D6D-BD73-1FD4484800E2}">
      <dgm:prSet/>
      <dgm:spPr/>
      <dgm:t>
        <a:bodyPr/>
        <a:lstStyle/>
        <a:p>
          <a:endParaRPr lang="ru-RU"/>
        </a:p>
      </dgm:t>
    </dgm:pt>
    <dgm:pt modelId="{DD0D4E3E-9B75-413E-A490-49A95A865E98}" type="sibTrans" cxnId="{D6168753-0EBE-4D6D-BD73-1FD4484800E2}">
      <dgm:prSet/>
      <dgm:spPr/>
      <dgm:t>
        <a:bodyPr/>
        <a:lstStyle/>
        <a:p>
          <a:endParaRPr lang="ru-RU"/>
        </a:p>
      </dgm:t>
    </dgm:pt>
    <dgm:pt modelId="{4337F000-71BB-4C5E-870F-DF29AF241638}">
      <dgm:prSet custT="1"/>
      <dgm:spPr>
        <a:solidFill>
          <a:schemeClr val="tx2">
            <a:lumMod val="50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4800" dirty="0" smtClean="0"/>
            <a:t>Экология</a:t>
          </a:r>
          <a:endParaRPr lang="ru-RU" sz="4800" dirty="0"/>
        </a:p>
      </dgm:t>
    </dgm:pt>
    <dgm:pt modelId="{46B92BDF-CA08-4C1F-80D2-F70D03D875A5}" type="parTrans" cxnId="{96EB864C-0B94-4FC4-AFCD-0AD1D632E865}">
      <dgm:prSet/>
      <dgm:spPr/>
      <dgm:t>
        <a:bodyPr/>
        <a:lstStyle/>
        <a:p>
          <a:endParaRPr lang="ru-RU"/>
        </a:p>
      </dgm:t>
    </dgm:pt>
    <dgm:pt modelId="{C3C03D07-2FBD-4031-AE78-1D1AB2E4EBE6}" type="sibTrans" cxnId="{96EB864C-0B94-4FC4-AFCD-0AD1D632E865}">
      <dgm:prSet/>
      <dgm:spPr/>
      <dgm:t>
        <a:bodyPr/>
        <a:lstStyle/>
        <a:p>
          <a:endParaRPr lang="ru-RU"/>
        </a:p>
      </dgm:t>
    </dgm:pt>
    <dgm:pt modelId="{53A944B1-3332-4912-9F5E-0EFB21C659B0}">
      <dgm:prSet custT="1"/>
      <dgm:spPr>
        <a:solidFill>
          <a:schemeClr val="tx2">
            <a:lumMod val="50000"/>
          </a:schemeClr>
        </a:solid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4000" dirty="0" smtClean="0"/>
            <a:t>Красная книга </a:t>
          </a:r>
          <a:r>
            <a:rPr lang="ru-RU" sz="2700" dirty="0" smtClean="0"/>
            <a:t>Курганской области</a:t>
          </a:r>
          <a:endParaRPr lang="ru-RU" sz="2700" dirty="0"/>
        </a:p>
      </dgm:t>
    </dgm:pt>
    <dgm:pt modelId="{1E11F151-ABDC-4DF8-8B27-CB11D0775C92}" type="parTrans" cxnId="{9AA25DFC-E8F9-4AA9-90F5-E01B2EF96EFC}">
      <dgm:prSet/>
      <dgm:spPr/>
      <dgm:t>
        <a:bodyPr/>
        <a:lstStyle/>
        <a:p>
          <a:endParaRPr lang="ru-RU"/>
        </a:p>
      </dgm:t>
    </dgm:pt>
    <dgm:pt modelId="{DDE46FF3-0376-4F96-AC6F-976A0C0D230A}" type="sibTrans" cxnId="{9AA25DFC-E8F9-4AA9-90F5-E01B2EF96EFC}">
      <dgm:prSet/>
      <dgm:spPr/>
      <dgm:t>
        <a:bodyPr/>
        <a:lstStyle/>
        <a:p>
          <a:endParaRPr lang="ru-RU"/>
        </a:p>
      </dgm:t>
    </dgm:pt>
    <dgm:pt modelId="{E2DDAA97-0DE3-450F-87AE-09C7BC3A88FB}">
      <dgm:prSet custT="1"/>
      <dgm:spPr>
        <a:solidFill>
          <a:schemeClr val="tx2">
            <a:lumMod val="50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3200" dirty="0" smtClean="0"/>
            <a:t>Герпетологический батл</a:t>
          </a:r>
          <a:endParaRPr lang="ru-RU" sz="3200" dirty="0"/>
        </a:p>
      </dgm:t>
    </dgm:pt>
    <dgm:pt modelId="{10109830-0F0E-455A-ACBC-06CA95AFD95D}" type="parTrans" cxnId="{3DB0BDFB-ED9A-4428-9CBA-42527638C160}">
      <dgm:prSet/>
      <dgm:spPr/>
      <dgm:t>
        <a:bodyPr/>
        <a:lstStyle/>
        <a:p>
          <a:endParaRPr lang="ru-RU"/>
        </a:p>
      </dgm:t>
    </dgm:pt>
    <dgm:pt modelId="{04829CD5-6C71-4FFC-B6D6-C13EFC8A1B73}" type="sibTrans" cxnId="{3DB0BDFB-ED9A-4428-9CBA-42527638C160}">
      <dgm:prSet/>
      <dgm:spPr/>
      <dgm:t>
        <a:bodyPr/>
        <a:lstStyle/>
        <a:p>
          <a:endParaRPr lang="ru-RU"/>
        </a:p>
      </dgm:t>
    </dgm:pt>
    <dgm:pt modelId="{78CF9F3B-9EA3-40FC-9DD6-3B357A7B2F41}">
      <dgm:prSet custT="1"/>
      <dgm:spPr>
        <a:solidFill>
          <a:schemeClr val="tx2">
            <a:lumMod val="5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3200" dirty="0" smtClean="0"/>
            <a:t>1:1</a:t>
          </a:r>
          <a:endParaRPr lang="ru-RU" sz="3200" dirty="0"/>
        </a:p>
      </dgm:t>
    </dgm:pt>
    <dgm:pt modelId="{5FCF8A8D-1791-43CC-AD72-163B96A820CC}" type="sibTrans" cxnId="{455CF160-DEEA-4800-AE3F-099266BFAF55}">
      <dgm:prSet/>
      <dgm:spPr/>
      <dgm:t>
        <a:bodyPr/>
        <a:lstStyle/>
        <a:p>
          <a:endParaRPr lang="ru-RU"/>
        </a:p>
      </dgm:t>
    </dgm:pt>
    <dgm:pt modelId="{807B7BF3-6D33-4891-AAB2-0493576CF327}" type="parTrans" cxnId="{455CF160-DEEA-4800-AE3F-099266BFAF55}">
      <dgm:prSet/>
      <dgm:spPr/>
      <dgm:t>
        <a:bodyPr/>
        <a:lstStyle/>
        <a:p>
          <a:endParaRPr lang="ru-RU"/>
        </a:p>
      </dgm:t>
    </dgm:pt>
    <dgm:pt modelId="{EC53406E-3D23-4824-A1DC-E2CADFD35CCE}" type="pres">
      <dgm:prSet presAssocID="{A4568665-E2AE-4884-89E2-443EF6331FA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3301BB-796A-4384-805E-E1D02ADCB77E}" type="pres">
      <dgm:prSet presAssocID="{44C1C50A-BCA5-48E2-B767-1BE25FE71D48}" presName="comp" presStyleCnt="0"/>
      <dgm:spPr/>
    </dgm:pt>
    <dgm:pt modelId="{80CFB5A9-40DA-47E1-9FC1-AA1A7F3F6C87}" type="pres">
      <dgm:prSet presAssocID="{44C1C50A-BCA5-48E2-B767-1BE25FE71D48}" presName="box" presStyleLbl="node1" presStyleIdx="0" presStyleCnt="7"/>
      <dgm:spPr/>
      <dgm:t>
        <a:bodyPr/>
        <a:lstStyle/>
        <a:p>
          <a:endParaRPr lang="ru-RU"/>
        </a:p>
      </dgm:t>
    </dgm:pt>
    <dgm:pt modelId="{D937900E-77B5-4CB6-8DBF-FB8DA001B4F3}" type="pres">
      <dgm:prSet presAssocID="{44C1C50A-BCA5-48E2-B767-1BE25FE71D48}" presName="img" presStyleLbl="fgImgPlace1" presStyleIdx="0" presStyleCnt="7" custScaleX="831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15F47E-B86F-4558-BBE2-F98423792691}" type="pres">
      <dgm:prSet presAssocID="{44C1C50A-BCA5-48E2-B767-1BE25FE71D48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5E492-A557-4061-98AD-893A4874C04D}" type="pres">
      <dgm:prSet presAssocID="{8E6D6A8E-7AA6-4BE6-B5AC-E349DAC06084}" presName="spacer" presStyleCnt="0"/>
      <dgm:spPr/>
    </dgm:pt>
    <dgm:pt modelId="{897FF292-550F-4602-B151-038627194FFC}" type="pres">
      <dgm:prSet presAssocID="{01B2CFD2-1841-4096-865D-4987C9A66A4D}" presName="comp" presStyleCnt="0"/>
      <dgm:spPr/>
    </dgm:pt>
    <dgm:pt modelId="{9EC54E67-9E82-46DE-9FE1-03E8A11E7E72}" type="pres">
      <dgm:prSet presAssocID="{01B2CFD2-1841-4096-865D-4987C9A66A4D}" presName="box" presStyleLbl="node1" presStyleIdx="1" presStyleCnt="7"/>
      <dgm:spPr/>
      <dgm:t>
        <a:bodyPr/>
        <a:lstStyle/>
        <a:p>
          <a:endParaRPr lang="ru-RU"/>
        </a:p>
      </dgm:t>
    </dgm:pt>
    <dgm:pt modelId="{30AF9DB0-5445-4F40-A15A-20E42DDCFAD5}" type="pres">
      <dgm:prSet presAssocID="{01B2CFD2-1841-4096-865D-4987C9A66A4D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94754DC-00B6-4251-87ED-4B6541AE5298}" type="pres">
      <dgm:prSet presAssocID="{01B2CFD2-1841-4096-865D-4987C9A66A4D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4BDE1-2D65-4F88-95FD-0F1F12A8C3E1}" type="pres">
      <dgm:prSet presAssocID="{5036E382-2FAD-4A70-BE14-4FD98FE03E0E}" presName="spacer" presStyleCnt="0"/>
      <dgm:spPr/>
    </dgm:pt>
    <dgm:pt modelId="{788B1B0B-5B5B-405B-A619-0E607BA822AA}" type="pres">
      <dgm:prSet presAssocID="{D8DE8B39-13D7-4C00-821D-EF9BAE80C0C9}" presName="comp" presStyleCnt="0"/>
      <dgm:spPr/>
    </dgm:pt>
    <dgm:pt modelId="{E539F94B-FA40-4723-B97B-E6B6F1B92177}" type="pres">
      <dgm:prSet presAssocID="{D8DE8B39-13D7-4C00-821D-EF9BAE80C0C9}" presName="box" presStyleLbl="node1" presStyleIdx="2" presStyleCnt="7"/>
      <dgm:spPr/>
      <dgm:t>
        <a:bodyPr/>
        <a:lstStyle/>
        <a:p>
          <a:endParaRPr lang="ru-RU"/>
        </a:p>
      </dgm:t>
    </dgm:pt>
    <dgm:pt modelId="{23B14406-F0D5-42F2-8D83-AEF85B654B9A}" type="pres">
      <dgm:prSet presAssocID="{D8DE8B39-13D7-4C00-821D-EF9BAE80C0C9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A291139-71C0-4AAA-B85E-D0ECC25F47E8}" type="pres">
      <dgm:prSet presAssocID="{D8DE8B39-13D7-4C00-821D-EF9BAE80C0C9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31784-12DC-45A8-BAEE-4819F8851E2E}" type="pres">
      <dgm:prSet presAssocID="{DD0D4E3E-9B75-413E-A490-49A95A865E98}" presName="spacer" presStyleCnt="0"/>
      <dgm:spPr/>
    </dgm:pt>
    <dgm:pt modelId="{0D4B4420-E592-4886-87BB-A0C778E4320E}" type="pres">
      <dgm:prSet presAssocID="{4337F000-71BB-4C5E-870F-DF29AF241638}" presName="comp" presStyleCnt="0"/>
      <dgm:spPr/>
    </dgm:pt>
    <dgm:pt modelId="{54C3A1FB-24EC-43E2-AADF-F42DD637F82F}" type="pres">
      <dgm:prSet presAssocID="{4337F000-71BB-4C5E-870F-DF29AF241638}" presName="box" presStyleLbl="node1" presStyleIdx="3" presStyleCnt="7"/>
      <dgm:spPr/>
      <dgm:t>
        <a:bodyPr/>
        <a:lstStyle/>
        <a:p>
          <a:endParaRPr lang="ru-RU"/>
        </a:p>
      </dgm:t>
    </dgm:pt>
    <dgm:pt modelId="{1C5CDAD7-23A4-495C-922F-635AFD559306}" type="pres">
      <dgm:prSet presAssocID="{4337F000-71BB-4C5E-870F-DF29AF241638}" presName="img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EDFCD07-8C96-4AB8-93ED-08D231769E6B}" type="pres">
      <dgm:prSet presAssocID="{4337F000-71BB-4C5E-870F-DF29AF241638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EDD82-1BE3-40CF-A22E-FE10DAD7EF2F}" type="pres">
      <dgm:prSet presAssocID="{C3C03D07-2FBD-4031-AE78-1D1AB2E4EBE6}" presName="spacer" presStyleCnt="0"/>
      <dgm:spPr/>
    </dgm:pt>
    <dgm:pt modelId="{47349E2D-BD1E-4EEE-9799-CD4EE7EFCE81}" type="pres">
      <dgm:prSet presAssocID="{53A944B1-3332-4912-9F5E-0EFB21C659B0}" presName="comp" presStyleCnt="0"/>
      <dgm:spPr/>
    </dgm:pt>
    <dgm:pt modelId="{614BD120-07D6-4F7A-8739-3C412B080D75}" type="pres">
      <dgm:prSet presAssocID="{53A944B1-3332-4912-9F5E-0EFB21C659B0}" presName="box" presStyleLbl="node1" presStyleIdx="4" presStyleCnt="7"/>
      <dgm:spPr/>
      <dgm:t>
        <a:bodyPr/>
        <a:lstStyle/>
        <a:p>
          <a:endParaRPr lang="ru-RU"/>
        </a:p>
      </dgm:t>
    </dgm:pt>
    <dgm:pt modelId="{BC08B2A4-B261-4B4A-A45B-DE6904D038AB}" type="pres">
      <dgm:prSet presAssocID="{53A944B1-3332-4912-9F5E-0EFB21C659B0}" presName="img" presStyleLbl="fgImgPlace1" presStyleIdx="4" presStyleCnt="7" custScaleX="57143" custLinFactNeighborX="-1301" custLinFactNeighborY="-207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2373EE5-8CBB-4119-AE68-7220A88E8304}" type="pres">
      <dgm:prSet presAssocID="{53A944B1-3332-4912-9F5E-0EFB21C659B0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AF1FF-BDA1-49DC-A544-35E287056579}" type="pres">
      <dgm:prSet presAssocID="{DDE46FF3-0376-4F96-AC6F-976A0C0D230A}" presName="spacer" presStyleCnt="0"/>
      <dgm:spPr/>
    </dgm:pt>
    <dgm:pt modelId="{84FB370C-23BF-42D5-8667-F0561FB84CB6}" type="pres">
      <dgm:prSet presAssocID="{E2DDAA97-0DE3-450F-87AE-09C7BC3A88FB}" presName="comp" presStyleCnt="0"/>
      <dgm:spPr/>
    </dgm:pt>
    <dgm:pt modelId="{2EF713DE-CB9E-4346-AF67-485FE656B1A1}" type="pres">
      <dgm:prSet presAssocID="{E2DDAA97-0DE3-450F-87AE-09C7BC3A88FB}" presName="box" presStyleLbl="node1" presStyleIdx="5" presStyleCnt="7"/>
      <dgm:spPr/>
      <dgm:t>
        <a:bodyPr/>
        <a:lstStyle/>
        <a:p>
          <a:endParaRPr lang="ru-RU"/>
        </a:p>
      </dgm:t>
    </dgm:pt>
    <dgm:pt modelId="{C5579BF2-0E39-4413-B288-8C9D8C942A0B}" type="pres">
      <dgm:prSet presAssocID="{E2DDAA97-0DE3-450F-87AE-09C7BC3A88FB}" presName="img" presStyleLbl="fgImgPlace1" presStyleIdx="5" presStyleCnt="7" custLinFactNeighborX="5842" custLinFactNeighborY="-210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1590196B-8263-4CD6-8755-8115BEBB6349}" type="pres">
      <dgm:prSet presAssocID="{E2DDAA97-0DE3-450F-87AE-09C7BC3A88FB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BA8CF-7CA6-4597-860C-375B43D06C47}" type="pres">
      <dgm:prSet presAssocID="{04829CD5-6C71-4FFC-B6D6-C13EFC8A1B73}" presName="spacer" presStyleCnt="0"/>
      <dgm:spPr/>
    </dgm:pt>
    <dgm:pt modelId="{555A3096-D97B-46CE-9FFF-8A26A4101516}" type="pres">
      <dgm:prSet presAssocID="{78CF9F3B-9EA3-40FC-9DD6-3B357A7B2F41}" presName="comp" presStyleCnt="0"/>
      <dgm:spPr/>
    </dgm:pt>
    <dgm:pt modelId="{C9B07E4A-E81E-4651-81E0-E949A5B75675}" type="pres">
      <dgm:prSet presAssocID="{78CF9F3B-9EA3-40FC-9DD6-3B357A7B2F41}" presName="box" presStyleLbl="node1" presStyleIdx="6" presStyleCnt="7" custLinFactNeighborX="-2597" custLinFactNeighborY="-173"/>
      <dgm:spPr/>
      <dgm:t>
        <a:bodyPr/>
        <a:lstStyle/>
        <a:p>
          <a:endParaRPr lang="ru-RU"/>
        </a:p>
      </dgm:t>
    </dgm:pt>
    <dgm:pt modelId="{BE784487-1465-4602-B9ED-F456E6E576FC}" type="pres">
      <dgm:prSet presAssocID="{78CF9F3B-9EA3-40FC-9DD6-3B357A7B2F41}" presName="img" presStyleLbl="fgImgPlace1" presStyleIdx="6" presStyleCnt="7" custScaleX="174029" custLinFactNeighborX="28571" custLinFactNeighborY="-2143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0142BF-A00B-43CB-8BA4-B31D2372724C}" type="pres">
      <dgm:prSet presAssocID="{78CF9F3B-9EA3-40FC-9DD6-3B357A7B2F41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701142-237F-44F3-8BCE-012008854EFC}" type="presOf" srcId="{44C1C50A-BCA5-48E2-B767-1BE25FE71D48}" destId="{FE15F47E-B86F-4558-BBE2-F98423792691}" srcOrd="1" destOrd="0" presId="urn:microsoft.com/office/officeart/2005/8/layout/vList4"/>
    <dgm:cxn modelId="{9B5C151B-83B6-42D5-820B-72C9DC168DFB}" type="presOf" srcId="{E2DDAA97-0DE3-450F-87AE-09C7BC3A88FB}" destId="{1590196B-8263-4CD6-8755-8115BEBB6349}" srcOrd="1" destOrd="0" presId="urn:microsoft.com/office/officeart/2005/8/layout/vList4"/>
    <dgm:cxn modelId="{D6168753-0EBE-4D6D-BD73-1FD4484800E2}" srcId="{A4568665-E2AE-4884-89E2-443EF6331FA2}" destId="{D8DE8B39-13D7-4C00-821D-EF9BAE80C0C9}" srcOrd="2" destOrd="0" parTransId="{D1A9A821-996D-4F62-9003-79200CC3941A}" sibTransId="{DD0D4E3E-9B75-413E-A490-49A95A865E98}"/>
    <dgm:cxn modelId="{C186DF2A-D37A-4541-9011-9F45AD0267BA}" type="presOf" srcId="{A4568665-E2AE-4884-89E2-443EF6331FA2}" destId="{EC53406E-3D23-4824-A1DC-E2CADFD35CCE}" srcOrd="0" destOrd="0" presId="urn:microsoft.com/office/officeart/2005/8/layout/vList4"/>
    <dgm:cxn modelId="{CFEF51A1-93E7-4F89-9B27-41ABE2ADC0F8}" type="presOf" srcId="{44C1C50A-BCA5-48E2-B767-1BE25FE71D48}" destId="{80CFB5A9-40DA-47E1-9FC1-AA1A7F3F6C87}" srcOrd="0" destOrd="0" presId="urn:microsoft.com/office/officeart/2005/8/layout/vList4"/>
    <dgm:cxn modelId="{6F073208-2DF3-4967-9CF7-86E29873DC6B}" type="presOf" srcId="{D8DE8B39-13D7-4C00-821D-EF9BAE80C0C9}" destId="{4A291139-71C0-4AAA-B85E-D0ECC25F47E8}" srcOrd="1" destOrd="0" presId="urn:microsoft.com/office/officeart/2005/8/layout/vList4"/>
    <dgm:cxn modelId="{146E5C9B-E701-47D0-9317-D7C05DB060BC}" type="presOf" srcId="{78CF9F3B-9EA3-40FC-9DD6-3B357A7B2F41}" destId="{C9B07E4A-E81E-4651-81E0-E949A5B75675}" srcOrd="0" destOrd="0" presId="urn:microsoft.com/office/officeart/2005/8/layout/vList4"/>
    <dgm:cxn modelId="{9AA25DFC-E8F9-4AA9-90F5-E01B2EF96EFC}" srcId="{A4568665-E2AE-4884-89E2-443EF6331FA2}" destId="{53A944B1-3332-4912-9F5E-0EFB21C659B0}" srcOrd="4" destOrd="0" parTransId="{1E11F151-ABDC-4DF8-8B27-CB11D0775C92}" sibTransId="{DDE46FF3-0376-4F96-AC6F-976A0C0D230A}"/>
    <dgm:cxn modelId="{23D2F5ED-204B-404F-B74F-62A75BF4DC25}" type="presOf" srcId="{01B2CFD2-1841-4096-865D-4987C9A66A4D}" destId="{794754DC-00B6-4251-87ED-4B6541AE5298}" srcOrd="1" destOrd="0" presId="urn:microsoft.com/office/officeart/2005/8/layout/vList4"/>
    <dgm:cxn modelId="{50B8D9F3-A47C-4280-BFCE-FEE5E1A1D67E}" srcId="{A4568665-E2AE-4884-89E2-443EF6331FA2}" destId="{01B2CFD2-1841-4096-865D-4987C9A66A4D}" srcOrd="1" destOrd="0" parTransId="{BE2972E1-B5A6-4022-9243-771B0D490824}" sibTransId="{5036E382-2FAD-4A70-BE14-4FD98FE03E0E}"/>
    <dgm:cxn modelId="{5E3E97C4-341E-4054-88E9-94438005D64B}" type="presOf" srcId="{53A944B1-3332-4912-9F5E-0EFB21C659B0}" destId="{614BD120-07D6-4F7A-8739-3C412B080D75}" srcOrd="0" destOrd="0" presId="urn:microsoft.com/office/officeart/2005/8/layout/vList4"/>
    <dgm:cxn modelId="{3DB0BDFB-ED9A-4428-9CBA-42527638C160}" srcId="{A4568665-E2AE-4884-89E2-443EF6331FA2}" destId="{E2DDAA97-0DE3-450F-87AE-09C7BC3A88FB}" srcOrd="5" destOrd="0" parTransId="{10109830-0F0E-455A-ACBC-06CA95AFD95D}" sibTransId="{04829CD5-6C71-4FFC-B6D6-C13EFC8A1B73}"/>
    <dgm:cxn modelId="{3457CEBF-3018-4E24-8F0A-546A8BAE11C6}" type="presOf" srcId="{01B2CFD2-1841-4096-865D-4987C9A66A4D}" destId="{9EC54E67-9E82-46DE-9FE1-03E8A11E7E72}" srcOrd="0" destOrd="0" presId="urn:microsoft.com/office/officeart/2005/8/layout/vList4"/>
    <dgm:cxn modelId="{3800244E-E9E9-4203-80E5-9861AC2AD13D}" srcId="{A4568665-E2AE-4884-89E2-443EF6331FA2}" destId="{44C1C50A-BCA5-48E2-B767-1BE25FE71D48}" srcOrd="0" destOrd="0" parTransId="{C4144BD1-8555-4996-92DF-52BB946C0EC1}" sibTransId="{8E6D6A8E-7AA6-4BE6-B5AC-E349DAC06084}"/>
    <dgm:cxn modelId="{6FE92617-5DE4-4BF3-8ADE-56AB3BDF736E}" type="presOf" srcId="{78CF9F3B-9EA3-40FC-9DD6-3B357A7B2F41}" destId="{3E0142BF-A00B-43CB-8BA4-B31D2372724C}" srcOrd="1" destOrd="0" presId="urn:microsoft.com/office/officeart/2005/8/layout/vList4"/>
    <dgm:cxn modelId="{D8FCEDE8-9D35-413C-8603-4ECF7E8B3238}" type="presOf" srcId="{53A944B1-3332-4912-9F5E-0EFB21C659B0}" destId="{C2373EE5-8CBB-4119-AE68-7220A88E8304}" srcOrd="1" destOrd="0" presId="urn:microsoft.com/office/officeart/2005/8/layout/vList4"/>
    <dgm:cxn modelId="{995D3A74-9DC4-4200-94C5-C9F98C8DB4C0}" type="presOf" srcId="{E2DDAA97-0DE3-450F-87AE-09C7BC3A88FB}" destId="{2EF713DE-CB9E-4346-AF67-485FE656B1A1}" srcOrd="0" destOrd="0" presId="urn:microsoft.com/office/officeart/2005/8/layout/vList4"/>
    <dgm:cxn modelId="{96EB864C-0B94-4FC4-AFCD-0AD1D632E865}" srcId="{A4568665-E2AE-4884-89E2-443EF6331FA2}" destId="{4337F000-71BB-4C5E-870F-DF29AF241638}" srcOrd="3" destOrd="0" parTransId="{46B92BDF-CA08-4C1F-80D2-F70D03D875A5}" sibTransId="{C3C03D07-2FBD-4031-AE78-1D1AB2E4EBE6}"/>
    <dgm:cxn modelId="{ACC36524-F6AA-4EB7-9E80-3CE9F14362BF}" type="presOf" srcId="{4337F000-71BB-4C5E-870F-DF29AF241638}" destId="{54C3A1FB-24EC-43E2-AADF-F42DD637F82F}" srcOrd="0" destOrd="0" presId="urn:microsoft.com/office/officeart/2005/8/layout/vList4"/>
    <dgm:cxn modelId="{2344C765-1594-4560-A326-E39E774C2D83}" type="presOf" srcId="{4337F000-71BB-4C5E-870F-DF29AF241638}" destId="{DEDFCD07-8C96-4AB8-93ED-08D231769E6B}" srcOrd="1" destOrd="0" presId="urn:microsoft.com/office/officeart/2005/8/layout/vList4"/>
    <dgm:cxn modelId="{455CF160-DEEA-4800-AE3F-099266BFAF55}" srcId="{A4568665-E2AE-4884-89E2-443EF6331FA2}" destId="{78CF9F3B-9EA3-40FC-9DD6-3B357A7B2F41}" srcOrd="6" destOrd="0" parTransId="{807B7BF3-6D33-4891-AAB2-0493576CF327}" sibTransId="{5FCF8A8D-1791-43CC-AD72-163B96A820CC}"/>
    <dgm:cxn modelId="{61346F4B-E246-4438-A1AE-AC6DC809F5D9}" type="presOf" srcId="{D8DE8B39-13D7-4C00-821D-EF9BAE80C0C9}" destId="{E539F94B-FA40-4723-B97B-E6B6F1B92177}" srcOrd="0" destOrd="0" presId="urn:microsoft.com/office/officeart/2005/8/layout/vList4"/>
    <dgm:cxn modelId="{0C944658-F667-45C6-88E9-17291D5070B8}" type="presParOf" srcId="{EC53406E-3D23-4824-A1DC-E2CADFD35CCE}" destId="{E53301BB-796A-4384-805E-E1D02ADCB77E}" srcOrd="0" destOrd="0" presId="urn:microsoft.com/office/officeart/2005/8/layout/vList4"/>
    <dgm:cxn modelId="{977E5693-52B2-4B01-90A5-22BDB1F96AB1}" type="presParOf" srcId="{E53301BB-796A-4384-805E-E1D02ADCB77E}" destId="{80CFB5A9-40DA-47E1-9FC1-AA1A7F3F6C87}" srcOrd="0" destOrd="0" presId="urn:microsoft.com/office/officeart/2005/8/layout/vList4"/>
    <dgm:cxn modelId="{F7B3DB1A-C4CF-4548-9240-06AF79304ABF}" type="presParOf" srcId="{E53301BB-796A-4384-805E-E1D02ADCB77E}" destId="{D937900E-77B5-4CB6-8DBF-FB8DA001B4F3}" srcOrd="1" destOrd="0" presId="urn:microsoft.com/office/officeart/2005/8/layout/vList4"/>
    <dgm:cxn modelId="{DAEEFEAF-8157-4D10-AF32-E269BEF6E922}" type="presParOf" srcId="{E53301BB-796A-4384-805E-E1D02ADCB77E}" destId="{FE15F47E-B86F-4558-BBE2-F98423792691}" srcOrd="2" destOrd="0" presId="urn:microsoft.com/office/officeart/2005/8/layout/vList4"/>
    <dgm:cxn modelId="{29DD7ACF-425F-4A59-A3C8-06449ABC8EA1}" type="presParOf" srcId="{EC53406E-3D23-4824-A1DC-E2CADFD35CCE}" destId="{BF55E492-A557-4061-98AD-893A4874C04D}" srcOrd="1" destOrd="0" presId="urn:microsoft.com/office/officeart/2005/8/layout/vList4"/>
    <dgm:cxn modelId="{73E133CD-DA31-444D-90A3-1E08A4AA97FC}" type="presParOf" srcId="{EC53406E-3D23-4824-A1DC-E2CADFD35CCE}" destId="{897FF292-550F-4602-B151-038627194FFC}" srcOrd="2" destOrd="0" presId="urn:microsoft.com/office/officeart/2005/8/layout/vList4"/>
    <dgm:cxn modelId="{01A69319-242B-4AC7-9ADC-057DCF50CB79}" type="presParOf" srcId="{897FF292-550F-4602-B151-038627194FFC}" destId="{9EC54E67-9E82-46DE-9FE1-03E8A11E7E72}" srcOrd="0" destOrd="0" presId="urn:microsoft.com/office/officeart/2005/8/layout/vList4"/>
    <dgm:cxn modelId="{6AEADD12-064E-4F31-88D9-838616893FA7}" type="presParOf" srcId="{897FF292-550F-4602-B151-038627194FFC}" destId="{30AF9DB0-5445-4F40-A15A-20E42DDCFAD5}" srcOrd="1" destOrd="0" presId="urn:microsoft.com/office/officeart/2005/8/layout/vList4"/>
    <dgm:cxn modelId="{31A6C419-3955-4CFE-9621-C42853750BF9}" type="presParOf" srcId="{897FF292-550F-4602-B151-038627194FFC}" destId="{794754DC-00B6-4251-87ED-4B6541AE5298}" srcOrd="2" destOrd="0" presId="urn:microsoft.com/office/officeart/2005/8/layout/vList4"/>
    <dgm:cxn modelId="{5E8B22CB-C32C-4925-AD15-5481D4A92035}" type="presParOf" srcId="{EC53406E-3D23-4824-A1DC-E2CADFD35CCE}" destId="{9DA4BDE1-2D65-4F88-95FD-0F1F12A8C3E1}" srcOrd="3" destOrd="0" presId="urn:microsoft.com/office/officeart/2005/8/layout/vList4"/>
    <dgm:cxn modelId="{8553F35D-0D88-455E-9E7E-15DBE509EBCF}" type="presParOf" srcId="{EC53406E-3D23-4824-A1DC-E2CADFD35CCE}" destId="{788B1B0B-5B5B-405B-A619-0E607BA822AA}" srcOrd="4" destOrd="0" presId="urn:microsoft.com/office/officeart/2005/8/layout/vList4"/>
    <dgm:cxn modelId="{082EDCD3-0AEA-424F-AB4D-88CF0DA6B854}" type="presParOf" srcId="{788B1B0B-5B5B-405B-A619-0E607BA822AA}" destId="{E539F94B-FA40-4723-B97B-E6B6F1B92177}" srcOrd="0" destOrd="0" presId="urn:microsoft.com/office/officeart/2005/8/layout/vList4"/>
    <dgm:cxn modelId="{DC346222-FE40-48C2-8ED4-D0C59A28ACD8}" type="presParOf" srcId="{788B1B0B-5B5B-405B-A619-0E607BA822AA}" destId="{23B14406-F0D5-42F2-8D83-AEF85B654B9A}" srcOrd="1" destOrd="0" presId="urn:microsoft.com/office/officeart/2005/8/layout/vList4"/>
    <dgm:cxn modelId="{22B6B9B8-A103-4F99-A0C4-CBE3F83BA7DF}" type="presParOf" srcId="{788B1B0B-5B5B-405B-A619-0E607BA822AA}" destId="{4A291139-71C0-4AAA-B85E-D0ECC25F47E8}" srcOrd="2" destOrd="0" presId="urn:microsoft.com/office/officeart/2005/8/layout/vList4"/>
    <dgm:cxn modelId="{4467F84A-C4EF-40AF-A6A9-AC2B4ECAB68D}" type="presParOf" srcId="{EC53406E-3D23-4824-A1DC-E2CADFD35CCE}" destId="{B2131784-12DC-45A8-BAEE-4819F8851E2E}" srcOrd="5" destOrd="0" presId="urn:microsoft.com/office/officeart/2005/8/layout/vList4"/>
    <dgm:cxn modelId="{B8668D37-17DF-43D6-96B9-F89A92184AFD}" type="presParOf" srcId="{EC53406E-3D23-4824-A1DC-E2CADFD35CCE}" destId="{0D4B4420-E592-4886-87BB-A0C778E4320E}" srcOrd="6" destOrd="0" presId="urn:microsoft.com/office/officeart/2005/8/layout/vList4"/>
    <dgm:cxn modelId="{9D0539E1-7C8F-4CA5-BB17-595F38DC135C}" type="presParOf" srcId="{0D4B4420-E592-4886-87BB-A0C778E4320E}" destId="{54C3A1FB-24EC-43E2-AADF-F42DD637F82F}" srcOrd="0" destOrd="0" presId="urn:microsoft.com/office/officeart/2005/8/layout/vList4"/>
    <dgm:cxn modelId="{45E1BC9F-C013-4C74-BD19-C9A5C231E3C0}" type="presParOf" srcId="{0D4B4420-E592-4886-87BB-A0C778E4320E}" destId="{1C5CDAD7-23A4-495C-922F-635AFD559306}" srcOrd="1" destOrd="0" presId="urn:microsoft.com/office/officeart/2005/8/layout/vList4"/>
    <dgm:cxn modelId="{57C00351-F2ED-4E8C-B65D-89B29D72DA21}" type="presParOf" srcId="{0D4B4420-E592-4886-87BB-A0C778E4320E}" destId="{DEDFCD07-8C96-4AB8-93ED-08D231769E6B}" srcOrd="2" destOrd="0" presId="urn:microsoft.com/office/officeart/2005/8/layout/vList4"/>
    <dgm:cxn modelId="{7F243457-BAFB-4710-8BFE-3E43AB0986C1}" type="presParOf" srcId="{EC53406E-3D23-4824-A1DC-E2CADFD35CCE}" destId="{2DCEDD82-1BE3-40CF-A22E-FE10DAD7EF2F}" srcOrd="7" destOrd="0" presId="urn:microsoft.com/office/officeart/2005/8/layout/vList4"/>
    <dgm:cxn modelId="{4D547011-68D4-491B-8A2C-B2CAC0DA39A9}" type="presParOf" srcId="{EC53406E-3D23-4824-A1DC-E2CADFD35CCE}" destId="{47349E2D-BD1E-4EEE-9799-CD4EE7EFCE81}" srcOrd="8" destOrd="0" presId="urn:microsoft.com/office/officeart/2005/8/layout/vList4"/>
    <dgm:cxn modelId="{DD486F63-1236-4C90-B6C6-7F89CDDF5D6C}" type="presParOf" srcId="{47349E2D-BD1E-4EEE-9799-CD4EE7EFCE81}" destId="{614BD120-07D6-4F7A-8739-3C412B080D75}" srcOrd="0" destOrd="0" presId="urn:microsoft.com/office/officeart/2005/8/layout/vList4"/>
    <dgm:cxn modelId="{0C9D3E33-BA97-4599-86D9-08FA6FBA3793}" type="presParOf" srcId="{47349E2D-BD1E-4EEE-9799-CD4EE7EFCE81}" destId="{BC08B2A4-B261-4B4A-A45B-DE6904D038AB}" srcOrd="1" destOrd="0" presId="urn:microsoft.com/office/officeart/2005/8/layout/vList4"/>
    <dgm:cxn modelId="{387006E5-BC24-4773-B954-710BB1B0D491}" type="presParOf" srcId="{47349E2D-BD1E-4EEE-9799-CD4EE7EFCE81}" destId="{C2373EE5-8CBB-4119-AE68-7220A88E8304}" srcOrd="2" destOrd="0" presId="urn:microsoft.com/office/officeart/2005/8/layout/vList4"/>
    <dgm:cxn modelId="{420C4B91-A446-49DD-8D8C-9D5DCAA107E6}" type="presParOf" srcId="{EC53406E-3D23-4824-A1DC-E2CADFD35CCE}" destId="{B9AAF1FF-BDA1-49DC-A544-35E287056579}" srcOrd="9" destOrd="0" presId="urn:microsoft.com/office/officeart/2005/8/layout/vList4"/>
    <dgm:cxn modelId="{28F2D1A4-C784-489E-949B-0CB9E901CF71}" type="presParOf" srcId="{EC53406E-3D23-4824-A1DC-E2CADFD35CCE}" destId="{84FB370C-23BF-42D5-8667-F0561FB84CB6}" srcOrd="10" destOrd="0" presId="urn:microsoft.com/office/officeart/2005/8/layout/vList4"/>
    <dgm:cxn modelId="{D856A849-003F-4203-BE3F-9C943A21BF6B}" type="presParOf" srcId="{84FB370C-23BF-42D5-8667-F0561FB84CB6}" destId="{2EF713DE-CB9E-4346-AF67-485FE656B1A1}" srcOrd="0" destOrd="0" presId="urn:microsoft.com/office/officeart/2005/8/layout/vList4"/>
    <dgm:cxn modelId="{722F92AE-7F8D-4FC2-AE2C-FC3D93A54D54}" type="presParOf" srcId="{84FB370C-23BF-42D5-8667-F0561FB84CB6}" destId="{C5579BF2-0E39-4413-B288-8C9D8C942A0B}" srcOrd="1" destOrd="0" presId="urn:microsoft.com/office/officeart/2005/8/layout/vList4"/>
    <dgm:cxn modelId="{26AAB7B0-AD28-4931-996E-D2F8674539FC}" type="presParOf" srcId="{84FB370C-23BF-42D5-8667-F0561FB84CB6}" destId="{1590196B-8263-4CD6-8755-8115BEBB6349}" srcOrd="2" destOrd="0" presId="urn:microsoft.com/office/officeart/2005/8/layout/vList4"/>
    <dgm:cxn modelId="{68004B59-9B0B-40EB-B097-466EDCC504EB}" type="presParOf" srcId="{EC53406E-3D23-4824-A1DC-E2CADFD35CCE}" destId="{38CBA8CF-7CA6-4597-860C-375B43D06C47}" srcOrd="11" destOrd="0" presId="urn:microsoft.com/office/officeart/2005/8/layout/vList4"/>
    <dgm:cxn modelId="{911BBF90-14B6-4D76-99B7-55526F39813B}" type="presParOf" srcId="{EC53406E-3D23-4824-A1DC-E2CADFD35CCE}" destId="{555A3096-D97B-46CE-9FFF-8A26A4101516}" srcOrd="12" destOrd="0" presId="urn:microsoft.com/office/officeart/2005/8/layout/vList4"/>
    <dgm:cxn modelId="{2FFD5F7B-24DF-4195-9009-8328FD3ED5B5}" type="presParOf" srcId="{555A3096-D97B-46CE-9FFF-8A26A4101516}" destId="{C9B07E4A-E81E-4651-81E0-E949A5B75675}" srcOrd="0" destOrd="0" presId="urn:microsoft.com/office/officeart/2005/8/layout/vList4"/>
    <dgm:cxn modelId="{D8D334D5-30CF-4F43-9DA0-EC73EF7AC412}" type="presParOf" srcId="{555A3096-D97B-46CE-9FFF-8A26A4101516}" destId="{BE784487-1465-4602-B9ED-F456E6E576FC}" srcOrd="1" destOrd="0" presId="urn:microsoft.com/office/officeart/2005/8/layout/vList4"/>
    <dgm:cxn modelId="{35E7CDBD-BFED-4B16-B1A2-1A96818EA9E5}" type="presParOf" srcId="{555A3096-D97B-46CE-9FFF-8A26A4101516}" destId="{3E0142BF-A00B-43CB-8BA4-B31D2372724C}" srcOrd="2" destOrd="0" presId="urn:microsoft.com/office/officeart/2005/8/layout/vList4"/>
  </dgm:cxnLst>
  <dgm:bg>
    <a:effectLst>
      <a:glow rad="228600">
        <a:schemeClr val="accent6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CFB5A9-40DA-47E1-9FC1-AA1A7F3F6C87}">
      <dsp:nvSpPr>
        <dsp:cNvPr id="0" name=""/>
        <dsp:cNvSpPr/>
      </dsp:nvSpPr>
      <dsp:spPr>
        <a:xfrm>
          <a:off x="0" y="0"/>
          <a:ext cx="5040560" cy="851227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Кулинария </a:t>
          </a:r>
          <a:endParaRPr lang="ru-RU" sz="4800" kern="1200" dirty="0"/>
        </a:p>
      </dsp:txBody>
      <dsp:txXfrm>
        <a:off x="1093234" y="0"/>
        <a:ext cx="3947325" cy="851227"/>
      </dsp:txXfrm>
    </dsp:sp>
    <dsp:sp modelId="{D937900E-77B5-4CB6-8DBF-FB8DA001B4F3}">
      <dsp:nvSpPr>
        <dsp:cNvPr id="0" name=""/>
        <dsp:cNvSpPr/>
      </dsp:nvSpPr>
      <dsp:spPr>
        <a:xfrm>
          <a:off x="170242" y="85122"/>
          <a:ext cx="837872" cy="6809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54E67-9E82-46DE-9FE1-03E8A11E7E72}">
      <dsp:nvSpPr>
        <dsp:cNvPr id="0" name=""/>
        <dsp:cNvSpPr/>
      </dsp:nvSpPr>
      <dsp:spPr>
        <a:xfrm>
          <a:off x="0" y="936350"/>
          <a:ext cx="5040560" cy="851227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</a:t>
          </a:r>
          <a:r>
            <a:rPr lang="ru-RU" sz="4800" kern="1200" dirty="0" smtClean="0"/>
            <a:t>Литература</a:t>
          </a:r>
          <a:endParaRPr lang="ru-RU" sz="4800" kern="1200" dirty="0"/>
        </a:p>
      </dsp:txBody>
      <dsp:txXfrm>
        <a:off x="1093234" y="936350"/>
        <a:ext cx="3947325" cy="851227"/>
      </dsp:txXfrm>
    </dsp:sp>
    <dsp:sp modelId="{30AF9DB0-5445-4F40-A15A-20E42DDCFAD5}">
      <dsp:nvSpPr>
        <dsp:cNvPr id="0" name=""/>
        <dsp:cNvSpPr/>
      </dsp:nvSpPr>
      <dsp:spPr>
        <a:xfrm>
          <a:off x="85122" y="1021472"/>
          <a:ext cx="1008112" cy="6809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9F94B-FA40-4723-B97B-E6B6F1B92177}">
      <dsp:nvSpPr>
        <dsp:cNvPr id="0" name=""/>
        <dsp:cNvSpPr/>
      </dsp:nvSpPr>
      <dsp:spPr>
        <a:xfrm>
          <a:off x="0" y="1872700"/>
          <a:ext cx="5040560" cy="851227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Чёрный ящик</a:t>
          </a:r>
          <a:endParaRPr lang="ru-RU" sz="4800" kern="1200" dirty="0"/>
        </a:p>
      </dsp:txBody>
      <dsp:txXfrm>
        <a:off x="1093234" y="1872700"/>
        <a:ext cx="3947325" cy="851227"/>
      </dsp:txXfrm>
    </dsp:sp>
    <dsp:sp modelId="{23B14406-F0D5-42F2-8D83-AEF85B654B9A}">
      <dsp:nvSpPr>
        <dsp:cNvPr id="0" name=""/>
        <dsp:cNvSpPr/>
      </dsp:nvSpPr>
      <dsp:spPr>
        <a:xfrm>
          <a:off x="85122" y="1957822"/>
          <a:ext cx="1008112" cy="6809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3A1FB-24EC-43E2-AADF-F42DD637F82F}">
      <dsp:nvSpPr>
        <dsp:cNvPr id="0" name=""/>
        <dsp:cNvSpPr/>
      </dsp:nvSpPr>
      <dsp:spPr>
        <a:xfrm>
          <a:off x="0" y="2809050"/>
          <a:ext cx="5040560" cy="851227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Экология</a:t>
          </a:r>
          <a:endParaRPr lang="ru-RU" sz="4800" kern="1200" dirty="0"/>
        </a:p>
      </dsp:txBody>
      <dsp:txXfrm>
        <a:off x="1093234" y="2809050"/>
        <a:ext cx="3947325" cy="851227"/>
      </dsp:txXfrm>
    </dsp:sp>
    <dsp:sp modelId="{1C5CDAD7-23A4-495C-922F-635AFD559306}">
      <dsp:nvSpPr>
        <dsp:cNvPr id="0" name=""/>
        <dsp:cNvSpPr/>
      </dsp:nvSpPr>
      <dsp:spPr>
        <a:xfrm>
          <a:off x="85122" y="2894173"/>
          <a:ext cx="1008112" cy="6809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BD120-07D6-4F7A-8739-3C412B080D75}">
      <dsp:nvSpPr>
        <dsp:cNvPr id="0" name=""/>
        <dsp:cNvSpPr/>
      </dsp:nvSpPr>
      <dsp:spPr>
        <a:xfrm>
          <a:off x="0" y="3745400"/>
          <a:ext cx="5040560" cy="851227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Красная книга </a:t>
          </a:r>
          <a:r>
            <a:rPr lang="ru-RU" sz="2700" kern="1200" dirty="0" smtClean="0"/>
            <a:t>Курганской области</a:t>
          </a:r>
          <a:endParaRPr lang="ru-RU" sz="2700" kern="1200" dirty="0"/>
        </a:p>
      </dsp:txBody>
      <dsp:txXfrm>
        <a:off x="1093234" y="3745400"/>
        <a:ext cx="3947325" cy="851227"/>
      </dsp:txXfrm>
    </dsp:sp>
    <dsp:sp modelId="{BC08B2A4-B261-4B4A-A45B-DE6904D038AB}">
      <dsp:nvSpPr>
        <dsp:cNvPr id="0" name=""/>
        <dsp:cNvSpPr/>
      </dsp:nvSpPr>
      <dsp:spPr>
        <a:xfrm>
          <a:off x="288030" y="3816426"/>
          <a:ext cx="576065" cy="6809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713DE-CB9E-4346-AF67-485FE656B1A1}">
      <dsp:nvSpPr>
        <dsp:cNvPr id="0" name=""/>
        <dsp:cNvSpPr/>
      </dsp:nvSpPr>
      <dsp:spPr>
        <a:xfrm>
          <a:off x="0" y="4681750"/>
          <a:ext cx="5040560" cy="851227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Герпетологический батл</a:t>
          </a:r>
          <a:endParaRPr lang="ru-RU" sz="3200" kern="1200" dirty="0"/>
        </a:p>
      </dsp:txBody>
      <dsp:txXfrm>
        <a:off x="1093234" y="4681750"/>
        <a:ext cx="3947325" cy="851227"/>
      </dsp:txXfrm>
    </dsp:sp>
    <dsp:sp modelId="{C5579BF2-0E39-4413-B288-8C9D8C942A0B}">
      <dsp:nvSpPr>
        <dsp:cNvPr id="0" name=""/>
        <dsp:cNvSpPr/>
      </dsp:nvSpPr>
      <dsp:spPr>
        <a:xfrm>
          <a:off x="144016" y="4752531"/>
          <a:ext cx="1008112" cy="6809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07E4A-E81E-4651-81E0-E949A5B75675}">
      <dsp:nvSpPr>
        <dsp:cNvPr id="0" name=""/>
        <dsp:cNvSpPr/>
      </dsp:nvSpPr>
      <dsp:spPr>
        <a:xfrm>
          <a:off x="13109" y="5616628"/>
          <a:ext cx="5040560" cy="851227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1:1</a:t>
          </a:r>
          <a:endParaRPr lang="ru-RU" sz="3200" kern="1200" dirty="0"/>
        </a:p>
      </dsp:txBody>
      <dsp:txXfrm>
        <a:off x="1106343" y="5616628"/>
        <a:ext cx="3947325" cy="851227"/>
      </dsp:txXfrm>
    </dsp:sp>
    <dsp:sp modelId="{BE784487-1465-4602-B9ED-F456E6E576FC}">
      <dsp:nvSpPr>
        <dsp:cNvPr id="0" name=""/>
        <dsp:cNvSpPr/>
      </dsp:nvSpPr>
      <dsp:spPr>
        <a:xfrm>
          <a:off x="144015" y="5688630"/>
          <a:ext cx="1754407" cy="6809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B12EC-7B87-40E5-85C0-9855F9BDC337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BDF72-AEAB-44C8-9CEE-7C8AFA874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5. Вопрос к заданию возникает «по щелчку»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6.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6.1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7.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7.1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8.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8.1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9.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9.1 В праздник Нила,</a:t>
            </a:r>
            <a:r>
              <a:rPr lang="ru-RU" baseline="0" dirty="0" smtClean="0"/>
              <a:t> проводимый ежегодно в Египте, осуществлялось жертвоприношение. В канун праздника в Каире собирали самых красивых девушек из знатных семей. Они тянули жребий. Девушка, вытянувшая жребий, становилась «невестой Нила». Её бросали на съеденье крокодилам в реку.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11.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11.1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10.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12.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12.1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14.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14.1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15.1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13.1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3.1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4.1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DF72-AEAB-44C8-9CEE-7C8AFA87486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32F8-202A-4D43-A959-E9A9AFE57FF8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5C5A-F143-400C-9ED3-6E10CB4B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32F8-202A-4D43-A959-E9A9AFE57FF8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5C5A-F143-400C-9ED3-6E10CB4B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32F8-202A-4D43-A959-E9A9AFE57FF8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5C5A-F143-400C-9ED3-6E10CB4B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32F8-202A-4D43-A959-E9A9AFE57FF8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5C5A-F143-400C-9ED3-6E10CB4B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32F8-202A-4D43-A959-E9A9AFE57FF8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5C5A-F143-400C-9ED3-6E10CB4B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32F8-202A-4D43-A959-E9A9AFE57FF8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5C5A-F143-400C-9ED3-6E10CB4B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32F8-202A-4D43-A959-E9A9AFE57FF8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5C5A-F143-400C-9ED3-6E10CB4B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32F8-202A-4D43-A959-E9A9AFE57FF8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5C5A-F143-400C-9ED3-6E10CB4B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32F8-202A-4D43-A959-E9A9AFE57FF8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5C5A-F143-400C-9ED3-6E10CB4B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32F8-202A-4D43-A959-E9A9AFE57FF8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5C5A-F143-400C-9ED3-6E10CB4B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32F8-202A-4D43-A959-E9A9AFE57FF8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5C5A-F143-400C-9ED3-6E10CB4B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E32F8-202A-4D43-A959-E9A9AFE57FF8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5C5A-F143-400C-9ED3-6E10CB4B6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27.xml"/><Relationship Id="rId18" Type="http://schemas.openxmlformats.org/officeDocument/2006/relationships/slide" Target="slide23.xml"/><Relationship Id="rId3" Type="http://schemas.openxmlformats.org/officeDocument/2006/relationships/diagramLayout" Target="../diagrams/layout1.xml"/><Relationship Id="rId21" Type="http://schemas.openxmlformats.org/officeDocument/2006/relationships/slide" Target="slide19.xml"/><Relationship Id="rId7" Type="http://schemas.openxmlformats.org/officeDocument/2006/relationships/slide" Target="slide3.xml"/><Relationship Id="rId12" Type="http://schemas.openxmlformats.org/officeDocument/2006/relationships/slide" Target="slide21.xml"/><Relationship Id="rId17" Type="http://schemas.openxmlformats.org/officeDocument/2006/relationships/slide" Target="slide17.xml"/><Relationship Id="rId2" Type="http://schemas.openxmlformats.org/officeDocument/2006/relationships/diagramData" Target="../diagrams/data1.xml"/><Relationship Id="rId16" Type="http://schemas.openxmlformats.org/officeDocument/2006/relationships/slide" Target="slide11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slide" Target="slide15.xml"/><Relationship Id="rId24" Type="http://schemas.openxmlformats.org/officeDocument/2006/relationships/slide" Target="slide36.xml"/><Relationship Id="rId5" Type="http://schemas.openxmlformats.org/officeDocument/2006/relationships/diagramColors" Target="../diagrams/colors1.xml"/><Relationship Id="rId15" Type="http://schemas.openxmlformats.org/officeDocument/2006/relationships/slide" Target="slide34.xml"/><Relationship Id="rId23" Type="http://schemas.openxmlformats.org/officeDocument/2006/relationships/slide" Target="slide31.xml"/><Relationship Id="rId10" Type="http://schemas.openxmlformats.org/officeDocument/2006/relationships/slide" Target="slide9.xml"/><Relationship Id="rId19" Type="http://schemas.openxmlformats.org/officeDocument/2006/relationships/slide" Target="slide29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7.xml"/><Relationship Id="rId14" Type="http://schemas.openxmlformats.org/officeDocument/2006/relationships/slide" Target="slide33.xml"/><Relationship Id="rId22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gif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Квиз</a:t>
            </a:r>
            <a:r>
              <a:rPr lang="ru-RU" dirty="0" smtClean="0"/>
              <a:t> по биологии: «Герпетологический спринт»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4869160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Автор: </a:t>
            </a:r>
            <a:r>
              <a:rPr lang="ru-RU" sz="2000" dirty="0" smtClean="0"/>
              <a:t>Тропина Ольга Сергеевна</a:t>
            </a:r>
          </a:p>
          <a:p>
            <a:pPr algn="r"/>
            <a:r>
              <a:rPr lang="ru-RU" sz="2000" dirty="0" smtClean="0"/>
              <a:t>учитель биологии МАОУ «Средняя общеобразовательная школа №19»</a:t>
            </a:r>
          </a:p>
          <a:p>
            <a:pPr algn="r"/>
            <a:r>
              <a:rPr lang="ru-RU" sz="2000" dirty="0" smtClean="0"/>
              <a:t>г. Каменск-Уральский, Свердловская область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956376" y="5733256"/>
            <a:ext cx="899592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1036807\Downloads\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63242" y="1484784"/>
            <a:ext cx="2868909" cy="3979168"/>
          </a:xfrm>
          <a:prstGeom prst="rect">
            <a:avLst/>
          </a:prstGeom>
          <a:noFill/>
        </p:spPr>
      </p:pic>
      <p:sp>
        <p:nvSpPr>
          <p:cNvPr id="12" name="Стрелка вправо 11"/>
          <p:cNvSpPr/>
          <p:nvPr/>
        </p:nvSpPr>
        <p:spPr>
          <a:xfrm>
            <a:off x="251520" y="2636912"/>
            <a:ext cx="1080120" cy="1296144"/>
          </a:xfrm>
          <a:prstGeom prst="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/>
              <a:t>1-в</a:t>
            </a:r>
            <a:endParaRPr lang="ru-RU" sz="3600" b="1" dirty="0"/>
          </a:p>
        </p:txBody>
      </p:sp>
      <p:pic>
        <p:nvPicPr>
          <p:cNvPr id="6147" name="Picture 3" descr="C:\Users\1036807\Downloads\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95936" y="260648"/>
            <a:ext cx="2465776" cy="3645768"/>
          </a:xfrm>
          <a:prstGeom prst="rect">
            <a:avLst/>
          </a:prstGeom>
          <a:noFill/>
        </p:spPr>
      </p:pic>
      <p:sp>
        <p:nvSpPr>
          <p:cNvPr id="15" name="Стрелка вправо 14"/>
          <p:cNvSpPr/>
          <p:nvPr/>
        </p:nvSpPr>
        <p:spPr>
          <a:xfrm>
            <a:off x="2987824" y="260648"/>
            <a:ext cx="1080120" cy="936104"/>
          </a:xfrm>
          <a:prstGeom prst="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/>
              <a:t>4-а</a:t>
            </a:r>
            <a:endParaRPr lang="ru-RU" sz="3600" b="1" dirty="0"/>
          </a:p>
        </p:txBody>
      </p:sp>
      <p:pic>
        <p:nvPicPr>
          <p:cNvPr id="6148" name="Picture 4" descr="C:\Users\1036807\Downloads\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88224" y="332656"/>
            <a:ext cx="2310168" cy="3520256"/>
          </a:xfrm>
          <a:prstGeom prst="rect">
            <a:avLst/>
          </a:prstGeom>
          <a:noFill/>
        </p:spPr>
      </p:pic>
      <p:sp>
        <p:nvSpPr>
          <p:cNvPr id="18" name="Стрелка вверх 17"/>
          <p:cNvSpPr/>
          <p:nvPr/>
        </p:nvSpPr>
        <p:spPr>
          <a:xfrm>
            <a:off x="7452320" y="3573016"/>
            <a:ext cx="1691680" cy="792088"/>
          </a:xfrm>
          <a:prstGeom prst="up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2-г</a:t>
            </a:r>
            <a:endParaRPr lang="ru-RU" sz="3600" b="1" dirty="0"/>
          </a:p>
        </p:txBody>
      </p:sp>
      <p:pic>
        <p:nvPicPr>
          <p:cNvPr id="6149" name="Picture 5" descr="C:\Users\1036807\Downloads\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95936" y="4231686"/>
            <a:ext cx="3501752" cy="2626314"/>
          </a:xfrm>
          <a:prstGeom prst="rect">
            <a:avLst/>
          </a:prstGeom>
          <a:noFill/>
        </p:spPr>
      </p:pic>
      <p:sp>
        <p:nvSpPr>
          <p:cNvPr id="19" name="Стрелка вправо 18"/>
          <p:cNvSpPr/>
          <p:nvPr/>
        </p:nvSpPr>
        <p:spPr>
          <a:xfrm>
            <a:off x="2627784" y="5805264"/>
            <a:ext cx="1440160" cy="1052736"/>
          </a:xfrm>
          <a:prstGeom prst="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89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3-б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5122912" cy="432048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По руслу, по рощам, по травам</a:t>
            </a:r>
          </a:p>
          <a:p>
            <a:pPr>
              <a:buNone/>
            </a:pPr>
            <a:r>
              <a:rPr lang="ru-RU" dirty="0" smtClean="0"/>
              <a:t>Где зелень откликнется в масть,</a:t>
            </a:r>
          </a:p>
          <a:p>
            <a:pPr>
              <a:buNone/>
            </a:pPr>
            <a:r>
              <a:rPr lang="ru-RU" dirty="0" smtClean="0"/>
              <a:t>Плюя на все сборы отравы, </a:t>
            </a:r>
          </a:p>
          <a:p>
            <a:pPr>
              <a:buNone/>
            </a:pPr>
            <a:r>
              <a:rPr lang="ru-RU" dirty="0" smtClean="0"/>
              <a:t>Хлестнет земноводная страсть.</a:t>
            </a:r>
          </a:p>
          <a:p>
            <a:pPr>
              <a:buNone/>
            </a:pPr>
            <a:r>
              <a:rPr lang="ru-RU" dirty="0" smtClean="0"/>
              <a:t>Солист из воды, хорошея,</a:t>
            </a:r>
          </a:p>
          <a:p>
            <a:pPr>
              <a:buNone/>
            </a:pPr>
            <a:r>
              <a:rPr lang="ru-RU" dirty="0" smtClean="0"/>
              <a:t>Восстанет в угаре игры, </a:t>
            </a:r>
          </a:p>
          <a:p>
            <a:pPr>
              <a:buNone/>
            </a:pPr>
            <a:r>
              <a:rPr lang="ru-RU" dirty="0" smtClean="0"/>
              <a:t>И вздуются парно на шее,</a:t>
            </a:r>
          </a:p>
          <a:p>
            <a:pPr>
              <a:buNone/>
            </a:pPr>
            <a:r>
              <a:rPr lang="ru-RU" dirty="0" smtClean="0"/>
              <a:t>Прозрачно синея, шары.</a:t>
            </a:r>
          </a:p>
          <a:p>
            <a:pPr algn="r">
              <a:buNone/>
            </a:pPr>
            <a:r>
              <a:rPr lang="ru-RU" i="1" dirty="0" smtClean="0"/>
              <a:t>В. Корнеев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65313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Как называются «шары» лягушек?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/>
              <a:t> Какую роль они выполняют?</a:t>
            </a:r>
            <a:endParaRPr lang="ru-RU" sz="3600" b="1" dirty="0"/>
          </a:p>
        </p:txBody>
      </p:sp>
      <p:pic>
        <p:nvPicPr>
          <p:cNvPr id="7170" name="Picture 2" descr="C:\Users\1036807\Downloads\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1124744"/>
            <a:ext cx="3492872" cy="259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77728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Резонаторы (голосовые мешки), имеющие вид шаров или пузырей, присущи только самцам. Пузыри бывают белыми (прудовая лягушка), черными или серыми (озерная лягушка) и т.д.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404664"/>
            <a:ext cx="4038600" cy="5721499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Резонаторы располагаются за ушами в уголках рта (озерная и прудовая лягушки) или под кожей горла (травяная лягушка) и усиливает кваканье лягушек. Кваканье лягушек (брачные песни) направлено на привлечение самок к размножению и определенному самцу. </a:t>
            </a:r>
          </a:p>
          <a:p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100392" y="5949280"/>
            <a:ext cx="72008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1036807\Downloads\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188640"/>
            <a:ext cx="2916808" cy="2168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36724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«Вот где таилась погибель моя!</a:t>
            </a:r>
          </a:p>
          <a:p>
            <a:pPr>
              <a:buNone/>
            </a:pPr>
            <a:r>
              <a:rPr lang="ru-RU" dirty="0" smtClean="0"/>
              <a:t>Мне </a:t>
            </a:r>
            <a:r>
              <a:rPr lang="ru-RU" dirty="0" err="1" smtClean="0"/>
              <a:t>смертию</a:t>
            </a:r>
            <a:r>
              <a:rPr lang="ru-RU" dirty="0" smtClean="0"/>
              <a:t> кость угрожала!»</a:t>
            </a:r>
          </a:p>
          <a:p>
            <a:pPr>
              <a:buNone/>
            </a:pPr>
            <a:r>
              <a:rPr lang="ru-RU" dirty="0" smtClean="0"/>
              <a:t>Из мертвой главы гробовая змея, </a:t>
            </a:r>
          </a:p>
          <a:p>
            <a:pPr>
              <a:buNone/>
            </a:pPr>
            <a:r>
              <a:rPr lang="ru-RU" dirty="0" smtClean="0"/>
              <a:t>Шипя, между тем выползала,</a:t>
            </a:r>
          </a:p>
          <a:p>
            <a:pPr>
              <a:buNone/>
            </a:pPr>
            <a:r>
              <a:rPr lang="ru-RU" dirty="0" smtClean="0"/>
              <a:t>Как черная лента, вкруг ног обвилась,</a:t>
            </a:r>
          </a:p>
          <a:p>
            <a:pPr>
              <a:buNone/>
            </a:pPr>
            <a:r>
              <a:rPr lang="ru-RU" dirty="0" smtClean="0"/>
              <a:t>И вскрикнул внезапно ужаленный князь.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149080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800" b="1" dirty="0" smtClean="0"/>
              <a:t>Кто автор этого стихотворения? Как оно называется?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 Почему змея шипит?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 Может ли змея ужалить человека? Почему?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260649"/>
            <a:ext cx="4038600" cy="374441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А. С. Пушкин. «Песнь о вещем Олеге»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Трение, возникающее главным образом между чешуйками брюха, обуславливает шипение змеи. Змеи шипят когда раздражены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2852936"/>
            <a:ext cx="4038600" cy="381642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Нет, не может. Змея не имеет жала. Люди неправильно называют жалом раздвоенный на конце язык змеи, который служит органом обоняния, осязания и вкуса</a:t>
            </a:r>
          </a:p>
          <a:p>
            <a:endParaRPr lang="ru-RU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100392" y="6021288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1036807\Downloads\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4077072"/>
            <a:ext cx="3420864" cy="2565648"/>
          </a:xfrm>
          <a:prstGeom prst="rect">
            <a:avLst/>
          </a:prstGeom>
          <a:noFill/>
        </p:spPr>
      </p:pic>
      <p:pic>
        <p:nvPicPr>
          <p:cNvPr id="1027" name="Picture 3" descr="C:\Users\1036807\Downloads\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32656"/>
            <a:ext cx="4267200" cy="220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5446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 В «чёрном ящике» находится необычное животное – самое цепкое и нежное, относящееся к пресмыкающимся. Встретить его можно ночью и легко и  легко поймать с фонарем в руке. Животное от света фонаря замирает на месте, а глаза начинают гореть рубиновым или зеленым цветом. Известно, что животное обитает в Средней Азии и хорошо приспосабливается к жизни террариумах типа «пустыня». Продолжительность его жизни в террариуме может достигать 10 лет.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Какое животное находится в «чёрном ящике»?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692697"/>
            <a:ext cx="4038600" cy="12241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Ящерица – </a:t>
            </a:r>
            <a:r>
              <a:rPr lang="ru-RU" dirty="0" err="1" smtClean="0"/>
              <a:t>сцинковый</a:t>
            </a:r>
            <a:r>
              <a:rPr lang="ru-RU" dirty="0" smtClean="0"/>
              <a:t> </a:t>
            </a:r>
            <a:r>
              <a:rPr lang="ru-RU" dirty="0" err="1" smtClean="0"/>
              <a:t>геккон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38600" cy="579350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Волоски, имеющиеся на пальцах (наверху распушены в виде кисточек) </a:t>
            </a:r>
            <a:r>
              <a:rPr lang="ru-RU" dirty="0" err="1" smtClean="0"/>
              <a:t>гекконов</a:t>
            </a:r>
            <a:r>
              <a:rPr lang="ru-RU" dirty="0" smtClean="0"/>
              <a:t>, делают их очень цепкими. Это дает им возможность ползать по вертикальному стеклу и потолку. </a:t>
            </a:r>
            <a:r>
              <a:rPr lang="ru-RU" dirty="0" err="1" smtClean="0"/>
              <a:t>Гекконы</a:t>
            </a:r>
            <a:r>
              <a:rPr lang="ru-RU" dirty="0" smtClean="0"/>
              <a:t>, взятые в руки человеком, легко оставляют в них хвост и кожу. Затем хвост и кожа полностью восстанавливаются</a:t>
            </a:r>
            <a:endParaRPr lang="ru-RU" dirty="0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100392" y="6237312"/>
            <a:ext cx="504056" cy="6206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1036807\Downloads\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1772816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В «чёрном ящике» находится фотография необычной амфибии, нашедшей отражение во многих легендах и мифах. Она – главного героя китайского фольклора – дракона. В 1952 году она была доставлена в московский зоопарк. Мясо этой амфибии – деликатес китайской и японской кухни.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Какая амфибия изображена на фотографии?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Каковы её биологические особенности?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Исполинская саламандра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4172272" cy="586551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Длина её тела 160 см, вес 30-40 кг. Обитают саламандры в холодных водах горных рек, богатых кислородом. Выходят на сушу изредка, в период дождей. Им присуще кожное дыхание, внешнее оплодотворение. В основном в их «меню» входит рыба, ракообразные и водные насекомые. Активны саламандры ночью. Из-за вкусного мяса численность их резко снизилась</a:t>
            </a:r>
            <a:endParaRPr lang="ru-RU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028384" y="5949280"/>
            <a:ext cx="50405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1036807\Downloads\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67300" y="1810544"/>
            <a:ext cx="3200400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В «чёрном ящике» находится фотография животных, которых особо почитали и даже обожествляли в Древнем Египте. В их честь сооружались храмы. Живых животных содержали в мраморных бассейнах. Сверкающие драгоценные камни украшали головы, а золотые браслеты – лапы животных. Жрецы подносили им пищу (жареных куропаток, окорока диких зверей) на серебряных подносах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/>
              <a:t>Какие животные изображены на фотографии?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Каково происхождение названия этих животных?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Почему этих животных так почитали в Древнем Египте?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79512" y="188640"/>
          <a:ext cx="504056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436096" y="188640"/>
            <a:ext cx="1008112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hlinkClick r:id="rId7" action="ppaction://hlinksldjump"/>
              </a:rPr>
              <a:t>10</a:t>
            </a:r>
            <a:endParaRPr lang="ru-RU" sz="5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32240" y="188640"/>
            <a:ext cx="1008112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hlinkClick r:id="rId8" action="ppaction://hlinksldjump"/>
              </a:rPr>
              <a:t>20</a:t>
            </a:r>
            <a:endParaRPr lang="ru-RU" sz="5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56376" y="188640"/>
            <a:ext cx="1008112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hlinkClick r:id="rId9" action="ppaction://hlinksldjump"/>
              </a:rPr>
              <a:t>30</a:t>
            </a:r>
            <a:endParaRPr lang="ru-RU" sz="5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36096" y="1124744"/>
            <a:ext cx="1008112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00FF"/>
                </a:solidFill>
                <a:hlinkClick r:id="rId10" action="ppaction://hlinksldjump"/>
              </a:rPr>
              <a:t>10</a:t>
            </a:r>
            <a:endParaRPr lang="ru-RU" sz="5400" dirty="0">
              <a:solidFill>
                <a:srgbClr val="0000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36096" y="2060848"/>
            <a:ext cx="1008112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hlinkClick r:id="rId11" action="ppaction://hlinksldjump"/>
              </a:rPr>
              <a:t>10</a:t>
            </a:r>
            <a:endParaRPr lang="ru-RU" sz="5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36096" y="2996952"/>
            <a:ext cx="1008112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hlinkClick r:id="rId12" action="ppaction://hlinksldjump"/>
              </a:rPr>
              <a:t>10</a:t>
            </a:r>
            <a:endParaRPr lang="ru-RU" sz="5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36096" y="3933056"/>
            <a:ext cx="1008112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00FF"/>
                </a:solidFill>
                <a:hlinkClick r:id="rId13" action="ppaction://hlinksldjump"/>
              </a:rPr>
              <a:t>10</a:t>
            </a:r>
            <a:endParaRPr lang="ru-RU" sz="5400" dirty="0">
              <a:solidFill>
                <a:srgbClr val="0000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36096" y="4869160"/>
            <a:ext cx="1944216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rId14" action="ppaction://hlinksldjump"/>
              </a:rPr>
              <a:t>Все зависит от вас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6096" y="5805264"/>
            <a:ext cx="1944216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rId15" action="ppaction://hlinksldjump"/>
              </a:rPr>
              <a:t>Все зависит от вас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32240" y="1124744"/>
            <a:ext cx="1008112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hlinkClick r:id="rId16" action="ppaction://hlinksldjump"/>
              </a:rPr>
              <a:t>20</a:t>
            </a:r>
            <a:endParaRPr lang="ru-RU" sz="5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32240" y="2060848"/>
            <a:ext cx="1008112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hlinkClick r:id="rId17" action="ppaction://hlinksldjump"/>
              </a:rPr>
              <a:t>20</a:t>
            </a:r>
            <a:endParaRPr lang="ru-RU" sz="5400" dirty="0"/>
          </a:p>
        </p:txBody>
      </p:sp>
      <p:sp>
        <p:nvSpPr>
          <p:cNvPr id="17" name="Скругленный прямоугольник 16">
            <a:hlinkClick r:id="rId18" action="ppaction://hlinksldjump"/>
          </p:cNvPr>
          <p:cNvSpPr/>
          <p:nvPr/>
        </p:nvSpPr>
        <p:spPr>
          <a:xfrm>
            <a:off x="6732240" y="2996952"/>
            <a:ext cx="1008112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00FF"/>
                </a:solidFill>
                <a:hlinkClick r:id="rId18" action="ppaction://hlinksldjump"/>
              </a:rPr>
              <a:t>20</a:t>
            </a:r>
            <a:endParaRPr lang="ru-RU" sz="5400" dirty="0">
              <a:solidFill>
                <a:srgbClr val="0000FF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32240" y="3933056"/>
            <a:ext cx="1008112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00FF"/>
                </a:solidFill>
                <a:hlinkClick r:id="rId19" action="ppaction://hlinksldjump"/>
              </a:rPr>
              <a:t>20</a:t>
            </a:r>
            <a:endParaRPr lang="ru-RU" sz="5400" dirty="0">
              <a:solidFill>
                <a:srgbClr val="0000FF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956376" y="1124744"/>
            <a:ext cx="1008112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hlinkClick r:id="rId20" action="ppaction://hlinksldjump"/>
              </a:rPr>
              <a:t>30</a:t>
            </a:r>
            <a:endParaRPr lang="ru-RU" sz="5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956376" y="2060848"/>
            <a:ext cx="1008112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hlinkClick r:id="rId21" action="ppaction://hlinksldjump"/>
              </a:rPr>
              <a:t>30</a:t>
            </a:r>
            <a:endParaRPr lang="ru-RU" sz="54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956376" y="2996952"/>
            <a:ext cx="1008112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00FF"/>
                </a:solidFill>
                <a:hlinkClick r:id="rId22" action="ppaction://hlinksldjump"/>
              </a:rPr>
              <a:t>30</a:t>
            </a:r>
            <a:endParaRPr lang="ru-RU" sz="5400" dirty="0">
              <a:solidFill>
                <a:srgbClr val="0000FF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956376" y="3933056"/>
            <a:ext cx="1008112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00FF"/>
                </a:solidFill>
                <a:hlinkClick r:id="rId23" action="ppaction://hlinksldjump"/>
              </a:rPr>
              <a:t>30</a:t>
            </a:r>
            <a:endParaRPr lang="ru-RU" sz="5400" dirty="0">
              <a:solidFill>
                <a:srgbClr val="0000FF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452320" y="4941168"/>
            <a:ext cx="1691680" cy="1916832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hlinkClick r:id="rId24" action="ppaction://hlinksldjump"/>
              </a:rPr>
              <a:t>Подведение итогов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1628800"/>
            <a:ext cx="5400600" cy="496855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Жизнь египтян была тесно связана с Нилом. Ежегодно паводок на Ниле приносил большое количество природного ила, от мощности которого зависела судьба урожая. В период паводка в низовьях Нила появлялось множество  крокодилов. Египтяне наивно думали, что не вода приносит крокодилов, а крокодилы приносят воду. Крокодилов здесь обожествляли.  </a:t>
            </a:r>
          </a:p>
          <a:p>
            <a:endParaRPr lang="ru-RU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316416" y="6165304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260649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Крокодил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Слово «крокодил» имеет греческое происхождение («</a:t>
            </a:r>
            <a:r>
              <a:rPr lang="ru-RU" sz="2400" dirty="0" err="1" smtClean="0"/>
              <a:t>кроко</a:t>
            </a:r>
            <a:r>
              <a:rPr lang="ru-RU" sz="2400" dirty="0" smtClean="0"/>
              <a:t>» – камень, «</a:t>
            </a:r>
            <a:r>
              <a:rPr lang="ru-RU" sz="2400" dirty="0" err="1" smtClean="0"/>
              <a:t>дило</a:t>
            </a:r>
            <a:r>
              <a:rPr lang="ru-RU" sz="2400" dirty="0" smtClean="0"/>
              <a:t>» – червь) и означает  «каменный червь».</a:t>
            </a:r>
          </a:p>
          <a:p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99992" y="6165304"/>
            <a:ext cx="3456384" cy="504056"/>
          </a:xfrm>
          <a:prstGeom prst="round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Египетский бог </a:t>
            </a:r>
            <a:r>
              <a:rPr lang="ru-RU" sz="2400" b="1" dirty="0" err="1" smtClean="0"/>
              <a:t>Себек</a:t>
            </a:r>
            <a:endParaRPr lang="ru-RU" sz="2400" b="1" dirty="0"/>
          </a:p>
        </p:txBody>
      </p:sp>
      <p:pic>
        <p:nvPicPr>
          <p:cNvPr id="4098" name="Picture 2" descr="C:\Users\1036807\Downloads\1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1484784"/>
            <a:ext cx="201622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891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1. Что такое симбиоз? </a:t>
            </a:r>
          </a:p>
          <a:p>
            <a:pPr>
              <a:buNone/>
            </a:pPr>
            <a:r>
              <a:rPr lang="ru-RU" dirty="0" smtClean="0"/>
              <a:t>    2. Какое значение в жизни гигантских </a:t>
            </a:r>
            <a:r>
              <a:rPr lang="ru-RU" dirty="0" err="1" smtClean="0"/>
              <a:t>галапагосских</a:t>
            </a:r>
            <a:r>
              <a:rPr lang="ru-RU" dirty="0" smtClean="0"/>
              <a:t> черепах имеет симбиоз с птицами – дарвиновскими вьюрками?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680520" cy="586551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Симбиоз – взаимовыгодное сожительство</a:t>
            </a:r>
          </a:p>
          <a:p>
            <a:r>
              <a:rPr lang="ru-RU" dirty="0" smtClean="0"/>
              <a:t>Клещи-кровососы доставляют черепахам много неприятных минут. Самостоятельно избавиться от клещей они не могут, поэтому принимают услуги от крылатых санитаров – вьюрков. Вьюрки, прыгая перед носом черепахи, стремятся привлечь ее внимание. Черепаха вытягивает шею и поднимает голову. Вьюрки производят осмотр черепах и склевывают клещей</a:t>
            </a:r>
            <a:endParaRPr lang="ru-RU" dirty="0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7956376" y="5877272"/>
            <a:ext cx="72008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1036807\Downloads\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36096" y="260648"/>
            <a:ext cx="2637656" cy="1978242"/>
          </a:xfrm>
          <a:prstGeom prst="rect">
            <a:avLst/>
          </a:prstGeom>
          <a:noFill/>
        </p:spPr>
      </p:pic>
      <p:pic>
        <p:nvPicPr>
          <p:cNvPr id="5123" name="Picture 3" descr="C:\Users\1036807\Downloads\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2852936"/>
            <a:ext cx="4038600" cy="2758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Гадюки , уходя на зимовку в убежище, собираются в одном месте (до нескольких десятков) и образуя большой клубок. Как можно объяснить этот факт?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404664"/>
            <a:ext cx="4038600" cy="572149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Змеиными убежищами гадюк могут быть норы грызунов, ходы сгнивающих корней деревьев, основания стогов сена, глубокая трещина скалы и т.д. Змеиный клубок образуется, когда нет подходящих мест для убежища. В клубке тела согреваются друг о друга. Продолжительность зимней спячки змей составляет около 180 дней</a:t>
            </a:r>
            <a:endParaRPr lang="ru-RU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8100392" y="5949280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1036807\Downloads\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620688"/>
            <a:ext cx="3630361" cy="5246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2088232"/>
          </a:xfrm>
        </p:spPr>
        <p:txBody>
          <a:bodyPr/>
          <a:lstStyle/>
          <a:p>
            <a:pPr algn="just"/>
            <a:r>
              <a:rPr lang="ru-RU" dirty="0" smtClean="0"/>
              <a:t>Дно водоёма – «зимняя квартира» травяной лягушки, где она находится в состоянии оцепенения. Какую позу принимает лягушка на дне? Почему?</a:t>
            </a:r>
            <a:endParaRPr lang="ru-RU" dirty="0"/>
          </a:p>
        </p:txBody>
      </p:sp>
      <p:pic>
        <p:nvPicPr>
          <p:cNvPr id="1026" name="Picture 2" descr="C:\Users\1036807\Downloads\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2996952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Лягушка на дне водоема: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Поджимает задние конечности на брюшко</a:t>
            </a:r>
          </a:p>
          <a:p>
            <a:pPr marL="514350" indent="-514350">
              <a:buAutoNum type="arabicParenR"/>
            </a:pPr>
            <a:r>
              <a:rPr lang="ru-RU" dirty="0" smtClean="0"/>
              <a:t>Поднимает передние конечности к глазам</a:t>
            </a:r>
          </a:p>
          <a:p>
            <a:pPr marL="514350" indent="-514350">
              <a:buAutoNum type="arabicParenR"/>
            </a:pPr>
            <a:r>
              <a:rPr lang="ru-RU" dirty="0" smtClean="0"/>
              <a:t>Выворачивает передние стопы наружу</a:t>
            </a:r>
          </a:p>
          <a:p>
            <a:pPr marL="514350" indent="-514350">
              <a:buNone/>
            </a:pPr>
            <a:r>
              <a:rPr lang="ru-RU" dirty="0" smtClean="0"/>
              <a:t>Такая поза обеспечивает</a:t>
            </a:r>
          </a:p>
          <a:p>
            <a:pPr marL="514350" indent="-514350">
              <a:buNone/>
            </a:pPr>
            <a:r>
              <a:rPr lang="ru-RU" dirty="0" smtClean="0"/>
              <a:t>нормальное протекание </a:t>
            </a:r>
          </a:p>
          <a:p>
            <a:pPr marL="514350" indent="-514350">
              <a:buNone/>
            </a:pPr>
            <a:r>
              <a:rPr lang="ru-RU" dirty="0" smtClean="0"/>
              <a:t>кожного дыхания. Кожа и </a:t>
            </a:r>
          </a:p>
          <a:p>
            <a:pPr marL="514350" indent="-514350">
              <a:buNone/>
            </a:pPr>
            <a:r>
              <a:rPr lang="ru-RU" dirty="0" smtClean="0"/>
              <a:t>стопы обильно пронизана </a:t>
            </a:r>
          </a:p>
          <a:p>
            <a:pPr marL="514350" indent="-514350">
              <a:buNone/>
            </a:pPr>
            <a:r>
              <a:rPr lang="ru-RU" dirty="0" smtClean="0"/>
              <a:t>кровеносными сосудами, </a:t>
            </a:r>
          </a:p>
          <a:p>
            <a:pPr marL="514350" indent="-514350">
              <a:buNone/>
            </a:pPr>
            <a:r>
              <a:rPr lang="ru-RU" dirty="0" smtClean="0"/>
              <a:t>через которые кислород </a:t>
            </a:r>
          </a:p>
          <a:p>
            <a:pPr marL="514350" indent="-514350">
              <a:buNone/>
            </a:pPr>
            <a:r>
              <a:rPr lang="ru-RU" dirty="0" smtClean="0"/>
              <a:t>поступает в организм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764704"/>
            <a:ext cx="3100561" cy="251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100392" y="5949280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1036807\Downloads\8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3861048"/>
            <a:ext cx="3965504" cy="1797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Сколько отрядов и видов, класса Пресмыкающиеся, занесены в Красную книгу Курганской области?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отряда и 2 вида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отряд Змеи</a:t>
            </a:r>
          </a:p>
          <a:p>
            <a:pPr marL="514350" indent="-514350">
              <a:buAutoNum type="arabicParenR"/>
            </a:pPr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2) отряд Ящерицы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941168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Обыкновенная медянка</a:t>
            </a:r>
            <a:endParaRPr lang="ru-RU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2492896"/>
            <a:ext cx="333337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48064" y="5229200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Веретеница </a:t>
            </a:r>
          </a:p>
          <a:p>
            <a:pPr algn="ctr"/>
            <a:r>
              <a:rPr lang="ru-RU" sz="2400" dirty="0" smtClean="0"/>
              <a:t>ломкая</a:t>
            </a:r>
            <a:endParaRPr lang="ru-RU" sz="2400" dirty="0"/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100392" y="5949280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1036807\Downloads\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583" y="2580016"/>
            <a:ext cx="3570669" cy="2217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Эти животные занесены в Красную книгу Курганской области. Назовите их</a:t>
            </a:r>
            <a:endParaRPr lang="ru-RU" sz="3600" dirty="0"/>
          </a:p>
        </p:txBody>
      </p:sp>
      <p:pic>
        <p:nvPicPr>
          <p:cNvPr id="2" name="Picture 2" descr="C:\Users\1036807\Downloads\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1556792"/>
            <a:ext cx="3645768" cy="2416949"/>
          </a:xfrm>
          <a:prstGeom prst="rect">
            <a:avLst/>
          </a:prstGeom>
          <a:noFill/>
        </p:spPr>
      </p:pic>
      <p:pic>
        <p:nvPicPr>
          <p:cNvPr id="3" name="Picture 3" descr="C:\Users\1036807\Downloads\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1772816"/>
            <a:ext cx="3518371" cy="2160116"/>
          </a:xfrm>
          <a:prstGeom prst="rect">
            <a:avLst/>
          </a:prstGeom>
          <a:noFill/>
        </p:spPr>
      </p:pic>
      <p:pic>
        <p:nvPicPr>
          <p:cNvPr id="4" name="Picture 4" descr="C:\Users\1036807\Downloads\1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99592" y="4077072"/>
            <a:ext cx="3573760" cy="2624480"/>
          </a:xfrm>
          <a:prstGeom prst="rect">
            <a:avLst/>
          </a:prstGeom>
          <a:noFill/>
        </p:spPr>
      </p:pic>
      <p:pic>
        <p:nvPicPr>
          <p:cNvPr id="4102" name="Picture 6" descr="C:\Users\1036807\Downloads\1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32039" y="4077072"/>
            <a:ext cx="3788877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Герой поэмы Н.В. Гоголя «Мертвые души» Собакевич</a:t>
            </a:r>
          </a:p>
          <a:p>
            <a:r>
              <a:rPr lang="ru-RU" sz="3200" dirty="0" smtClean="0"/>
              <a:t> говорил:</a:t>
            </a:r>
            <a:endParaRPr lang="ru-RU" sz="3200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491880" y="908720"/>
            <a:ext cx="5400600" cy="1728192"/>
          </a:xfrm>
          <a:prstGeom prst="wedgeRect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«Я гадостей не стану есть. Мне лягушку хоть сахаром облепи, не возьму ее в рот».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4221088"/>
            <a:ext cx="2448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Едят ли лягушек?</a:t>
            </a:r>
            <a:endParaRPr lang="ru-RU" sz="4400" dirty="0"/>
          </a:p>
        </p:txBody>
      </p:sp>
      <p:pic>
        <p:nvPicPr>
          <p:cNvPr id="1026" name="Picture 2" descr="C:\Users\1036807\Downloads\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924944"/>
            <a:ext cx="4896544" cy="359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244408" y="6021288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1036807\Downloads\1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836712"/>
            <a:ext cx="3744416" cy="2482347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323528" y="260648"/>
            <a:ext cx="3995936" cy="7647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Веретеница ломкая</a:t>
            </a:r>
            <a:endParaRPr lang="ru-RU" sz="3200" dirty="0"/>
          </a:p>
        </p:txBody>
      </p:sp>
      <p:pic>
        <p:nvPicPr>
          <p:cNvPr id="5123" name="Picture 3" descr="C:\Users\1036807\Downloads\1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8024" y="980728"/>
            <a:ext cx="3734395" cy="2292744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4572000" y="260648"/>
            <a:ext cx="4320480" cy="7647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Тритон обыкновенный</a:t>
            </a:r>
            <a:endParaRPr lang="ru-RU" sz="3200" dirty="0"/>
          </a:p>
        </p:txBody>
      </p:sp>
      <p:pic>
        <p:nvPicPr>
          <p:cNvPr id="5124" name="Picture 4" descr="C:\Users\1036807\Downloads\1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9552" y="3429000"/>
            <a:ext cx="3789784" cy="2783123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251520" y="5949280"/>
            <a:ext cx="3960440" cy="7200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Обыкновенная жаба</a:t>
            </a:r>
            <a:endParaRPr lang="ru-RU" sz="3200" dirty="0"/>
          </a:p>
        </p:txBody>
      </p:sp>
      <p:pic>
        <p:nvPicPr>
          <p:cNvPr id="5125" name="Picture 5" descr="C:\Users\1036807\Downloads\1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16016" y="3429000"/>
            <a:ext cx="4005808" cy="2664578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4499992" y="5949280"/>
            <a:ext cx="3600400" cy="7200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Сибирский </a:t>
            </a:r>
            <a:r>
              <a:rPr lang="ru-RU" sz="3200" dirty="0" err="1" smtClean="0"/>
              <a:t>углозуб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Назовите отряды и их представителей класса Земноводные, которые занесены в Красную книгу Курганской области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sz="3200" b="1" dirty="0" smtClean="0"/>
              <a:t>Отряд Хвостатые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/>
              <a:t>Сибирский </a:t>
            </a:r>
            <a:r>
              <a:rPr lang="ru-RU" dirty="0" err="1" smtClean="0"/>
              <a:t>углозуб</a:t>
            </a:r>
            <a:endParaRPr lang="ru-RU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ru-RU" dirty="0" smtClean="0"/>
              <a:t>Обыкновенный тритон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/>
              <a:t>Отряд Бесхвостые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Обыкновенная жаба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Зеленая жаба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Травяная лягушка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Сибирская лягушка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Озерная лягушка</a:t>
            </a:r>
            <a:endParaRPr lang="ru-RU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812360" y="5445224"/>
            <a:ext cx="936104" cy="10081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Герпетологический батл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</p:spPr>
        <p:txBody>
          <a:bodyPr/>
          <a:lstStyle/>
          <a:p>
            <a:r>
              <a:rPr lang="ru-RU" dirty="0" smtClean="0"/>
              <a:t>Команды должны по очереди озвучивать известные факты о земноводных и пресмыкающихся. </a:t>
            </a:r>
          </a:p>
          <a:p>
            <a:r>
              <a:rPr lang="ru-RU" dirty="0" smtClean="0"/>
              <a:t>Повторения не зачитываются</a:t>
            </a:r>
          </a:p>
          <a:p>
            <a:r>
              <a:rPr lang="ru-RU" dirty="0" smtClean="0"/>
              <a:t>За каждый факт – 1 балл</a:t>
            </a:r>
            <a:endParaRPr lang="ru-RU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812360" y="5445224"/>
            <a:ext cx="936104" cy="10081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1:1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 каждой команды приглашается по 1 человеку</a:t>
            </a:r>
          </a:p>
          <a:p>
            <a:r>
              <a:rPr lang="ru-RU" dirty="0" smtClean="0"/>
              <a:t>Каждому выдаются тестовые задания о земноводных и пресмыкающихся</a:t>
            </a:r>
          </a:p>
          <a:p>
            <a:r>
              <a:rPr lang="ru-RU" dirty="0" smtClean="0"/>
              <a:t>Набранное количество баллов отправляется в командную копилку</a:t>
            </a:r>
            <a:endParaRPr lang="ru-RU" dirty="0"/>
          </a:p>
        </p:txBody>
      </p:sp>
      <p:sp>
        <p:nvSpPr>
          <p:cNvPr id="5" name="Управляющая кнопка: в конец 4">
            <a:hlinkClick r:id="rId2" action="ppaction://hlinksldjump" highlightClick="1"/>
          </p:cNvPr>
          <p:cNvSpPr/>
          <p:nvPr/>
        </p:nvSpPr>
        <p:spPr>
          <a:xfrm>
            <a:off x="7596336" y="5373216"/>
            <a:ext cx="1008112" cy="93610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1:1. Задание для команд</a:t>
            </a:r>
            <a:endParaRPr lang="ru-RU" dirty="0"/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7668344" y="5805264"/>
            <a:ext cx="864096" cy="8367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1036807\Desktop\Конкурс\Рисунок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600672"/>
            <a:ext cx="3503130" cy="4420616"/>
          </a:xfrm>
          <a:prstGeom prst="rect">
            <a:avLst/>
          </a:prstGeom>
          <a:noFill/>
        </p:spPr>
      </p:pic>
      <p:pic>
        <p:nvPicPr>
          <p:cNvPr id="2051" name="Picture 3" descr="C:\Users\1036807\Desktop\Конкурс\Рисунок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1988840"/>
            <a:ext cx="4348470" cy="309634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87624" y="63813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76056" y="54452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3688" y="1556793"/>
            <a:ext cx="540059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51520" y="2204864"/>
            <a:ext cx="4032448" cy="44644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Да. </a:t>
            </a:r>
          </a:p>
          <a:p>
            <a:pPr>
              <a:buNone/>
            </a:pPr>
            <a:r>
              <a:rPr lang="ru-RU" dirty="0" smtClean="0"/>
              <a:t>      Жаркое из </a:t>
            </a:r>
            <a:r>
              <a:rPr lang="ru-RU" dirty="0" err="1" smtClean="0"/>
              <a:t>окорочков</a:t>
            </a:r>
            <a:r>
              <a:rPr lang="ru-RU" dirty="0" smtClean="0"/>
              <a:t> задних лап зеленой прудовой лягушки – деликатес во Франции и Италии, а лягушки-быка в США. Индия ежегодно экспортирует в страны Западной Европы и США лапки 70 млн. лягушек. Лягушек стали разводить на специальных фермах, так как численность их в природе резко сократилась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60649"/>
            <a:ext cx="4038600" cy="26642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Два вида – зеленая прудовая и лягушка-бык – были занесены в Приложение </a:t>
            </a:r>
            <a:r>
              <a:rPr lang="en-US" dirty="0" smtClean="0"/>
              <a:t>II</a:t>
            </a:r>
            <a:r>
              <a:rPr lang="ru-RU" dirty="0" smtClean="0"/>
              <a:t> Конвенции по международной торговле видами, так как находятся на грани исчезновения</a:t>
            </a:r>
            <a:endParaRPr lang="ru-RU" dirty="0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028384" y="5877272"/>
            <a:ext cx="792088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1036807\Downloads\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8" y="4797152"/>
            <a:ext cx="2565648" cy="1282824"/>
          </a:xfrm>
          <a:prstGeom prst="rect">
            <a:avLst/>
          </a:prstGeom>
          <a:noFill/>
        </p:spPr>
      </p:pic>
      <p:sp>
        <p:nvSpPr>
          <p:cNvPr id="12" name="Стрелка влево 11"/>
          <p:cNvSpPr/>
          <p:nvPr/>
        </p:nvSpPr>
        <p:spPr>
          <a:xfrm>
            <a:off x="6804248" y="4653136"/>
            <a:ext cx="2160240" cy="1152128"/>
          </a:xfrm>
          <a:prstGeom prst="lef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Лягушка-бык</a:t>
            </a:r>
            <a:endParaRPr lang="ru-RU" sz="2400" dirty="0"/>
          </a:p>
        </p:txBody>
      </p:sp>
      <p:pic>
        <p:nvPicPr>
          <p:cNvPr id="1027" name="Picture 3" descr="C:\Users\1036807\Downloads\1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84168" y="2636912"/>
            <a:ext cx="2853680" cy="1904577"/>
          </a:xfrm>
          <a:prstGeom prst="rect">
            <a:avLst/>
          </a:prstGeom>
          <a:noFill/>
        </p:spPr>
      </p:pic>
      <p:sp>
        <p:nvSpPr>
          <p:cNvPr id="15" name="Стрелка вправо 14"/>
          <p:cNvSpPr/>
          <p:nvPr/>
        </p:nvSpPr>
        <p:spPr>
          <a:xfrm>
            <a:off x="4427984" y="2852936"/>
            <a:ext cx="2232248" cy="1368152"/>
          </a:xfrm>
          <a:prstGeom prst="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Прудовая </a:t>
            </a:r>
          </a:p>
          <a:p>
            <a:pPr algn="ctr"/>
            <a:r>
              <a:rPr lang="ru-RU" sz="2400" dirty="0" smtClean="0"/>
              <a:t>лягушка</a:t>
            </a:r>
            <a:endParaRPr lang="ru-RU" sz="2400" dirty="0"/>
          </a:p>
        </p:txBody>
      </p:sp>
      <p:pic>
        <p:nvPicPr>
          <p:cNvPr id="1028" name="Picture 4" descr="C:\Users\1036807\Downloads\1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03648" y="260648"/>
            <a:ext cx="2736304" cy="2052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576" y="1052736"/>
            <a:ext cx="7704856" cy="2447702"/>
          </a:xfrm>
        </p:spPr>
        <p:txBody>
          <a:bodyPr>
            <a:normAutofit/>
          </a:bodyPr>
          <a:lstStyle/>
          <a:p>
            <a:r>
              <a:rPr lang="ru-RU" dirty="0" smtClean="0"/>
              <a:t>Лягушка, опущенная в кувшин с молоком, предохраняет молоко от скисания. Как можно объяснить этот факт? </a:t>
            </a:r>
            <a:endParaRPr lang="ru-RU" dirty="0"/>
          </a:p>
        </p:txBody>
      </p:sp>
      <p:pic>
        <p:nvPicPr>
          <p:cNvPr id="2050" name="Picture 2" descr="C:\Users\1036807\Downloads\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776" y="3501008"/>
            <a:ext cx="40767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827584" y="3356992"/>
            <a:ext cx="7416824" cy="2769171"/>
          </a:xfrm>
        </p:spPr>
        <p:txBody>
          <a:bodyPr>
            <a:normAutofit/>
          </a:bodyPr>
          <a:lstStyle/>
          <a:p>
            <a:r>
              <a:rPr lang="ru-RU" dirty="0" smtClean="0"/>
              <a:t>Слизь, которая выделяется кожными железами лягушки, содержит два вещества: одно убивает бактерии (бактерицидное), другое прекращает их размножение (бактериостатическое)</a:t>
            </a:r>
            <a:endParaRPr lang="ru-RU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028384" y="5877272"/>
            <a:ext cx="792088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1036807\Downloads\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39752" y="260648"/>
            <a:ext cx="4245571" cy="3184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1600200"/>
            <a:ext cx="7618040" cy="1612900"/>
          </a:xfrm>
        </p:spPr>
        <p:txBody>
          <a:bodyPr/>
          <a:lstStyle/>
          <a:p>
            <a:r>
              <a:rPr lang="ru-RU" dirty="0" smtClean="0"/>
              <a:t>Панцирь зеленой (суповой) черепахи имеет темно-коричневый цвет. Почему черепаха получила такое название?</a:t>
            </a:r>
            <a:endParaRPr lang="ru-RU" dirty="0"/>
          </a:p>
        </p:txBody>
      </p:sp>
      <p:pic>
        <p:nvPicPr>
          <p:cNvPr id="4" name="Picture 2" descr="C:\Users\1036807\Downloads\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3768" y="34290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95536" y="1052736"/>
            <a:ext cx="4248472" cy="507342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Слой зеленого жира, расположенный под верхней крышкой панциря, дал черепахе названия «зелёная». Знаменитый черепаховый суп, имеющий зеленоватый оттенок, готовят из мяса и жира этой черепахи: отсюда её второе название -«суповая»</a:t>
            </a:r>
            <a:endParaRPr lang="ru-RU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864096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1036807\Downloads\5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63029" y="1988840"/>
            <a:ext cx="4380971" cy="24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Установите соответствие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Авторы:</a:t>
            </a:r>
          </a:p>
          <a:p>
            <a:pPr marL="514350" indent="-514350">
              <a:buAutoNum type="arabicParenR"/>
            </a:pPr>
            <a:r>
              <a:rPr lang="ru-RU" dirty="0" smtClean="0"/>
              <a:t>В. М. Гаршин</a:t>
            </a:r>
          </a:p>
          <a:p>
            <a:pPr marL="514350" indent="-514350">
              <a:buAutoNum type="arabicParenR"/>
            </a:pPr>
            <a:r>
              <a:rPr lang="ru-RU" dirty="0" smtClean="0"/>
              <a:t>М. Твен</a:t>
            </a:r>
          </a:p>
          <a:p>
            <a:pPr marL="514350" indent="-514350">
              <a:buAutoNum type="arabicParenR"/>
            </a:pPr>
            <a:r>
              <a:rPr lang="ru-RU" dirty="0" smtClean="0"/>
              <a:t>И. А. Крылов</a:t>
            </a:r>
          </a:p>
          <a:p>
            <a:pPr marL="514350" indent="-514350">
              <a:buAutoNum type="arabicParenR"/>
            </a:pPr>
            <a:r>
              <a:rPr lang="ru-RU" dirty="0" smtClean="0"/>
              <a:t>В. Д. Берестов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Произведения: </a:t>
            </a:r>
          </a:p>
          <a:p>
            <a:pPr>
              <a:buNone/>
            </a:pPr>
            <a:r>
              <a:rPr lang="ru-RU" dirty="0" smtClean="0"/>
              <a:t>А) Царевна-лягушка</a:t>
            </a:r>
          </a:p>
          <a:p>
            <a:pPr>
              <a:buNone/>
            </a:pPr>
            <a:r>
              <a:rPr lang="ru-RU" dirty="0" smtClean="0"/>
              <a:t>Б) Лягушка и Вол</a:t>
            </a:r>
          </a:p>
          <a:p>
            <a:pPr>
              <a:buNone/>
            </a:pPr>
            <a:r>
              <a:rPr lang="ru-RU" dirty="0" smtClean="0"/>
              <a:t>В) Лягушка-путешественница</a:t>
            </a:r>
          </a:p>
          <a:p>
            <a:pPr>
              <a:buNone/>
            </a:pPr>
            <a:r>
              <a:rPr lang="ru-RU" dirty="0" smtClean="0"/>
              <a:t>Г) Знаменитая скачущая лягушка из </a:t>
            </a:r>
            <a:r>
              <a:rPr lang="ru-RU" dirty="0" err="1" smtClean="0"/>
              <a:t>Калавераса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1501</Words>
  <Application>Microsoft Office PowerPoint</Application>
  <PresentationFormat>Экран (4:3)</PresentationFormat>
  <Paragraphs>212</Paragraphs>
  <Slides>36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Квиз по биологии: «Герпетологический спринт»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Установите соответствие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Исполинская саламандра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Лягушка на дне водоема: </vt:lpstr>
      <vt:lpstr>Слайд 27</vt:lpstr>
      <vt:lpstr>2 отряда и 2 вида</vt:lpstr>
      <vt:lpstr>Эти животные занесены в Красную книгу Курганской области. Назовите их</vt:lpstr>
      <vt:lpstr>Слайд 30</vt:lpstr>
      <vt:lpstr>Слайд 31</vt:lpstr>
      <vt:lpstr>Слайд 32</vt:lpstr>
      <vt:lpstr>Герпетологический батл</vt:lpstr>
      <vt:lpstr>1:1</vt:lpstr>
      <vt:lpstr>1:1. Задание для команд</vt:lpstr>
      <vt:lpstr>Подведение итогов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Многообразие земноводных и пресмыкающихся (Амфибии и рептилии)</dc:title>
  <dc:creator>1036807</dc:creator>
  <cp:lastModifiedBy>1036807</cp:lastModifiedBy>
  <cp:revision>106</cp:revision>
  <dcterms:created xsi:type="dcterms:W3CDTF">2018-08-15T04:59:59Z</dcterms:created>
  <dcterms:modified xsi:type="dcterms:W3CDTF">2023-10-17T06:28:10Z</dcterms:modified>
</cp:coreProperties>
</file>