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5" r:id="rId10"/>
    <p:sldId id="287" r:id="rId11"/>
    <p:sldId id="265" r:id="rId12"/>
    <p:sldId id="266" r:id="rId13"/>
    <p:sldId id="267" r:id="rId14"/>
    <p:sldId id="289" r:id="rId15"/>
    <p:sldId id="268" r:id="rId16"/>
    <p:sldId id="290" r:id="rId17"/>
    <p:sldId id="292" r:id="rId18"/>
    <p:sldId id="288" r:id="rId19"/>
    <p:sldId id="270" r:id="rId20"/>
    <p:sldId id="291" r:id="rId21"/>
    <p:sldId id="271" r:id="rId22"/>
    <p:sldId id="272" r:id="rId23"/>
    <p:sldId id="274" r:id="rId24"/>
    <p:sldId id="277" r:id="rId25"/>
    <p:sldId id="283" r:id="rId26"/>
    <p:sldId id="293" r:id="rId27"/>
    <p:sldId id="278" r:id="rId28"/>
    <p:sldId id="294" r:id="rId29"/>
    <p:sldId id="282" r:id="rId30"/>
    <p:sldId id="284" r:id="rId31"/>
    <p:sldId id="27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5" autoAdjust="0"/>
    <p:restoredTop sz="94660"/>
  </p:normalViewPr>
  <p:slideViewPr>
    <p:cSldViewPr>
      <p:cViewPr varScale="1">
        <p:scale>
          <a:sx n="70" d="100"/>
          <a:sy n="70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C5CC2-0345-401E-972A-3004355C8E6F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FA00A-FC54-4FD1-B3D0-C1D35925C3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FA00A-FC54-4FD1-B3D0-C1D35925C30F}" type="slidenum">
              <a:rPr lang="ru-RU" smtClean="0"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FA00A-FC54-4FD1-B3D0-C1D35925C30F}" type="slidenum">
              <a:rPr lang="ru-RU" smtClean="0"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29DD-0EF0-4376-9225-D543BEC60C20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8508-D026-40E0-A7C2-833BB6D91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29DD-0EF0-4376-9225-D543BEC60C20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8508-D026-40E0-A7C2-833BB6D91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29DD-0EF0-4376-9225-D543BEC60C20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8508-D026-40E0-A7C2-833BB6D91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29DD-0EF0-4376-9225-D543BEC60C20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8508-D026-40E0-A7C2-833BB6D91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29DD-0EF0-4376-9225-D543BEC60C20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8508-D026-40E0-A7C2-833BB6D91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29DD-0EF0-4376-9225-D543BEC60C20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8508-D026-40E0-A7C2-833BB6D91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29DD-0EF0-4376-9225-D543BEC60C20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8508-D026-40E0-A7C2-833BB6D91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29DD-0EF0-4376-9225-D543BEC60C20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8508-D026-40E0-A7C2-833BB6D91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29DD-0EF0-4376-9225-D543BEC60C20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8508-D026-40E0-A7C2-833BB6D91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29DD-0EF0-4376-9225-D543BEC60C20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8508-D026-40E0-A7C2-833BB6D91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29DD-0EF0-4376-9225-D543BEC60C20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8508-D026-40E0-A7C2-833BB6D91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B29DD-0EF0-4376-9225-D543BEC60C20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28508-D026-40E0-A7C2-833BB6D91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Прославим радость на земле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6093296"/>
            <a:ext cx="2664296" cy="62292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05.2021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628056" y="2285256"/>
            <a:ext cx="6400800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Открытый урок в 3 «б» классе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" descr="C:\Users\HOME\Downloads\972px-Barbara_Krafft_-_Porträt_Wolfgang_Amadeus_Mozart_(181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2304256" cy="3155221"/>
          </a:xfrm>
          <a:prstGeom prst="rect">
            <a:avLst/>
          </a:prstGeom>
          <a:noFill/>
        </p:spPr>
      </p:pic>
      <p:pic>
        <p:nvPicPr>
          <p:cNvPr id="6" name="Picture 2" descr="C:\Users\HOME\Pictures\akrilovaya_nagrada_lira_muzy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573016"/>
            <a:ext cx="2232248" cy="2204690"/>
          </a:xfrm>
          <a:prstGeom prst="rect">
            <a:avLst/>
          </a:prstGeom>
          <a:noFill/>
        </p:spPr>
      </p:pic>
      <p:pic>
        <p:nvPicPr>
          <p:cNvPr id="7" name="Picture 4" descr="9"/>
          <p:cNvPicPr>
            <a:picLocks noChangeAspect="1" noChangeArrowheads="1"/>
          </p:cNvPicPr>
          <p:nvPr/>
        </p:nvPicPr>
        <p:blipFill>
          <a:blip r:embed="rId4" cstate="print"/>
          <a:srcRect l="1601" r="9689" b="7497"/>
          <a:stretch>
            <a:fillRect/>
          </a:stretch>
        </p:blipFill>
        <p:spPr bwMode="auto">
          <a:xfrm>
            <a:off x="5220072" y="3284984"/>
            <a:ext cx="3672408" cy="254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Ход урока: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Организационный этап, актуализация знаний</a:t>
            </a:r>
            <a:endParaRPr lang="ru-RU" sz="2800" dirty="0"/>
          </a:p>
        </p:txBody>
      </p:sp>
      <p:sp>
        <p:nvSpPr>
          <p:cNvPr id="4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196752"/>
            <a:ext cx="3394720" cy="4752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b="1" i="1" dirty="0" smtClean="0">
                <a:solidFill>
                  <a:srgbClr val="00B050"/>
                </a:solidFill>
              </a:rPr>
              <a:t>Эта песня исполняется </a:t>
            </a:r>
            <a:r>
              <a:rPr lang="ru-RU" sz="3200" b="1" i="1" dirty="0" smtClean="0">
                <a:solidFill>
                  <a:srgbClr val="7030A0"/>
                </a:solidFill>
              </a:rPr>
              <a:t>каноном.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i="1" dirty="0" smtClean="0">
                <a:solidFill>
                  <a:srgbClr val="00B050"/>
                </a:solidFill>
              </a:rPr>
              <a:t>-  </a:t>
            </a:r>
            <a:r>
              <a:rPr lang="ru-RU" sz="3200" b="1" i="1" dirty="0" smtClean="0">
                <a:solidFill>
                  <a:srgbClr val="FFC000"/>
                </a:solidFill>
              </a:rPr>
              <a:t>КАНОН – это музыкальное произведение, в котором </a:t>
            </a:r>
            <a:r>
              <a:rPr lang="ru-RU" sz="3200" b="1" i="1" dirty="0" smtClean="0">
                <a:solidFill>
                  <a:srgbClr val="FF0000"/>
                </a:solidFill>
              </a:rPr>
              <a:t>разные</a:t>
            </a:r>
            <a:r>
              <a:rPr lang="ru-RU" sz="3200" b="1" i="1" dirty="0" smtClean="0">
                <a:solidFill>
                  <a:srgbClr val="FFC000"/>
                </a:solidFill>
              </a:rPr>
              <a:t> голоса </a:t>
            </a:r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поочередно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Исполняют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одну и ту же 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мелодию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i="1" dirty="0" smtClean="0">
                <a:solidFill>
                  <a:srgbClr val="00B050"/>
                </a:solidFill>
              </a:rPr>
              <a:t>(поем начало </a:t>
            </a:r>
            <a:r>
              <a:rPr lang="ru-RU" sz="3200" b="1" i="1" dirty="0" err="1" smtClean="0">
                <a:solidFill>
                  <a:srgbClr val="00B050"/>
                </a:solidFill>
              </a:rPr>
              <a:t>рнп</a:t>
            </a:r>
            <a:r>
              <a:rPr lang="ru-RU" sz="3200" b="1" i="1" dirty="0" smtClean="0">
                <a:solidFill>
                  <a:srgbClr val="00B050"/>
                </a:solidFill>
              </a:rPr>
              <a:t> «Березка» каноном – двумя группами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220072" y="1340768"/>
            <a:ext cx="3394720" cy="4752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Прозвучавший фрагмент имеет </a:t>
            </a:r>
            <a:r>
              <a:rPr lang="ru-RU" sz="3200" b="1" i="1" dirty="0" smtClean="0">
                <a:solidFill>
                  <a:srgbClr val="00B050"/>
                </a:solidFill>
              </a:rPr>
              <a:t>радостный, </a:t>
            </a:r>
            <a:r>
              <a:rPr lang="ru-RU" sz="3200" b="1" i="1" dirty="0" err="1" smtClean="0">
                <a:solidFill>
                  <a:srgbClr val="00B050"/>
                </a:solidFill>
              </a:rPr>
              <a:t>гимнический</a:t>
            </a:r>
            <a:r>
              <a:rPr lang="ru-RU" sz="3200" b="1" i="1" dirty="0" smtClean="0">
                <a:solidFill>
                  <a:srgbClr val="00B050"/>
                </a:solidFill>
              </a:rPr>
              <a:t>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b="1" i="1" dirty="0" err="1" smtClean="0">
                <a:solidFill>
                  <a:srgbClr val="00B050"/>
                </a:solidFill>
              </a:rPr>
              <a:t>Торжествен-ный</a:t>
            </a:r>
            <a:r>
              <a:rPr lang="ru-RU" sz="3200" b="1" i="1" dirty="0" smtClean="0">
                <a:solidFill>
                  <a:srgbClr val="00B050"/>
                </a:solidFill>
              </a:rPr>
              <a:t> характер.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b="1" i="1" dirty="0" smtClean="0">
                <a:solidFill>
                  <a:srgbClr val="00B050"/>
                </a:solidFill>
              </a:rPr>
              <a:t>Так и музыка – дарит нам радость и помогает жить.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Ход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Цель урока: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Доказать, что музыка во все времена и даже самые сложные исторические периоды помогает людям  сохранять присутствие духа, </a:t>
            </a:r>
            <a:r>
              <a:rPr lang="ru-RU" sz="2800" b="1" dirty="0" smtClean="0">
                <a:solidFill>
                  <a:srgbClr val="FF0000"/>
                </a:solidFill>
              </a:rPr>
              <a:t>дарит радость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2800" b="1" dirty="0" smtClean="0">
                <a:solidFill>
                  <a:srgbClr val="00B050"/>
                </a:solidFill>
              </a:rPr>
              <a:t>надежду на лучшее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Песни, как и классические произведения, помогали людям верить в лучшее и  в годы ВОВ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Слушанье музыки -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викторина-разминка.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(Актуализация знаний)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rgbClr val="7030A0"/>
                </a:solidFill>
              </a:rPr>
              <a:t>Отгадай музыкальный фрагмент?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- Какой композитор его сочинил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-Отгадай мелодию-подсказку</a:t>
            </a:r>
          </a:p>
          <a:p>
            <a:endParaRPr lang="ru-RU" dirty="0"/>
          </a:p>
        </p:txBody>
      </p:sp>
      <p:pic>
        <p:nvPicPr>
          <p:cNvPr id="5" name="Picture 2" descr="C:\Users\HOME\Downloads\30-1013tm-cart-busines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988840"/>
            <a:ext cx="1368152" cy="3691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Слушанье музыки -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викторина-разминка.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(Актуализация знаний)</a:t>
            </a:r>
            <a:endParaRPr lang="ru-RU" sz="3100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 fontScale="92500" lnSpcReduction="20000"/>
          </a:bodyPr>
          <a:lstStyle/>
          <a:p>
            <a:endParaRPr lang="ru-RU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Мелодия-подсказка: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Моцарт Симфония №40 соль минор. 1 часть.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  </a:t>
            </a:r>
            <a:r>
              <a:rPr lang="ru-RU" b="1" dirty="0" smtClean="0">
                <a:solidFill>
                  <a:srgbClr val="00B050"/>
                </a:solidFill>
              </a:rPr>
              <a:t>ответ на вопрос викторины: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Моцарт. Финал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(4 часть) симфонии №40</a:t>
            </a:r>
          </a:p>
        </p:txBody>
      </p:sp>
      <p:pic>
        <p:nvPicPr>
          <p:cNvPr id="5" name="Picture 5" descr="Mocart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844824"/>
            <a:ext cx="2879650" cy="4239675"/>
          </a:xfrm>
          <a:prstGeom prst="rect">
            <a:avLst/>
          </a:prstGeom>
          <a:noFill/>
          <a:ln w="19050">
            <a:solidFill>
              <a:srgbClr val="FFFF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Слушанье музыки -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викторина-разминка.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(Актуализация знаний)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rgbClr val="7030A0"/>
                </a:solidFill>
              </a:rPr>
              <a:t>Отгадай музыкальный фрагмент?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- Какой композитор его сочинил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-Отгадай мелодию-подсказку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HOME\Downloads\30-1013tm-cart-busines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844824"/>
            <a:ext cx="1368152" cy="3691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Слушанье музыки -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викторина-разминка. (Актуализация знаний)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3754760" cy="442535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Мелодия-подсказка: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Тема вступления –  </a:t>
            </a:r>
            <a:r>
              <a:rPr lang="ru-RU" b="1" dirty="0" smtClean="0">
                <a:solidFill>
                  <a:srgbClr val="FF0000"/>
                </a:solidFill>
              </a:rPr>
              <a:t>«мотив судьбы»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из 5 симфонии до минор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Л.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ван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Бетховена</a:t>
            </a:r>
            <a:endParaRPr lang="ru-RU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ответ на вопрос викторины: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Л.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ван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Бетховен. Финал симфонии №9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на текст Оды «К радости» Шиллера</a:t>
            </a: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600200"/>
            <a:ext cx="45468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64288" y="476672"/>
            <a:ext cx="18002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Симфония</a:t>
            </a:r>
            <a:r>
              <a:rPr lang="ru-RU" sz="2000" b="1" dirty="0" smtClean="0">
                <a:solidFill>
                  <a:srgbClr val="0070C0"/>
                </a:solidFill>
              </a:rPr>
              <a:t> –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это крупное 4-х частное произведение для </a:t>
            </a:r>
            <a:r>
              <a:rPr lang="ru-RU" sz="2000" b="1" dirty="0" err="1" smtClean="0">
                <a:solidFill>
                  <a:srgbClr val="0070C0"/>
                </a:solidFill>
              </a:rPr>
              <a:t>симфоничес-кого</a:t>
            </a:r>
            <a:r>
              <a:rPr lang="ru-RU" sz="2000" b="1" dirty="0" smtClean="0">
                <a:solidFill>
                  <a:srgbClr val="0070C0"/>
                </a:solidFill>
              </a:rPr>
              <a:t> оркестра, </a:t>
            </a:r>
            <a:r>
              <a:rPr lang="ru-RU" sz="2000" b="1" dirty="0" err="1" smtClean="0">
                <a:solidFill>
                  <a:srgbClr val="0070C0"/>
                </a:solidFill>
              </a:rPr>
              <a:t>своеобраз-ный</a:t>
            </a:r>
            <a:r>
              <a:rPr lang="ru-RU" sz="2000" b="1" dirty="0" smtClean="0">
                <a:solidFill>
                  <a:srgbClr val="0070C0"/>
                </a:solidFill>
              </a:rPr>
              <a:t> «роман в звуках»</a:t>
            </a:r>
          </a:p>
          <a:p>
            <a:endParaRPr lang="ru-RU" sz="2000" b="1" dirty="0" smtClean="0">
              <a:solidFill>
                <a:srgbClr val="0070C0"/>
              </a:solidFill>
            </a:endParaRPr>
          </a:p>
          <a:p>
            <a:endParaRPr lang="ru-RU" sz="2000" b="1" dirty="0" smtClean="0">
              <a:solidFill>
                <a:srgbClr val="0070C0"/>
              </a:solidFill>
            </a:endParaRPr>
          </a:p>
          <a:p>
            <a:endParaRPr lang="ru-RU" sz="2000" b="1" dirty="0" smtClean="0">
              <a:solidFill>
                <a:srgbClr val="0070C0"/>
              </a:solidFill>
            </a:endParaRPr>
          </a:p>
          <a:p>
            <a:endParaRPr lang="ru-RU" sz="2000" b="1" dirty="0" smtClean="0">
              <a:solidFill>
                <a:srgbClr val="0070C0"/>
              </a:solidFill>
            </a:endParaRPr>
          </a:p>
          <a:p>
            <a:endParaRPr lang="ru-RU" sz="2000" b="1" dirty="0" smtClean="0">
              <a:solidFill>
                <a:srgbClr val="0070C0"/>
              </a:solidFill>
            </a:endParaRPr>
          </a:p>
          <a:p>
            <a:endParaRPr lang="ru-RU" sz="2000" b="1" dirty="0" smtClean="0">
              <a:solidFill>
                <a:srgbClr val="0070C0"/>
              </a:solidFill>
            </a:endParaRPr>
          </a:p>
          <a:p>
            <a:endParaRPr lang="ru-RU" sz="2000" b="1" dirty="0" smtClean="0">
              <a:solidFill>
                <a:srgbClr val="0070C0"/>
              </a:solidFill>
            </a:endParaRPr>
          </a:p>
          <a:p>
            <a:endParaRPr lang="ru-RU" sz="2000" b="1" dirty="0" smtClean="0">
              <a:solidFill>
                <a:srgbClr val="0070C0"/>
              </a:solidFill>
            </a:endParaRPr>
          </a:p>
          <a:p>
            <a:endParaRPr lang="ru-RU" sz="1100" b="1" dirty="0" smtClean="0">
              <a:solidFill>
                <a:srgbClr val="0070C0"/>
              </a:solidFill>
            </a:endParaRPr>
          </a:p>
          <a:p>
            <a:endParaRPr lang="ru-RU" sz="1100" b="1" dirty="0" smtClean="0">
              <a:solidFill>
                <a:srgbClr val="0070C0"/>
              </a:solidFill>
            </a:endParaRPr>
          </a:p>
          <a:p>
            <a:endParaRPr lang="ru-RU" sz="1100" b="1" dirty="0" smtClean="0">
              <a:solidFill>
                <a:srgbClr val="0070C0"/>
              </a:solidFill>
            </a:endParaRPr>
          </a:p>
          <a:p>
            <a:endParaRPr lang="ru-RU" sz="1100" b="1" dirty="0" smtClean="0">
              <a:solidFill>
                <a:srgbClr val="0070C0"/>
              </a:solidFill>
            </a:endParaRPr>
          </a:p>
          <a:p>
            <a:endParaRPr lang="ru-RU" sz="1100" b="1" dirty="0" smtClean="0">
              <a:solidFill>
                <a:srgbClr val="0070C0"/>
              </a:solidFill>
            </a:endParaRPr>
          </a:p>
          <a:p>
            <a:endParaRPr lang="ru-RU" sz="1100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C:\Documents and Settings\Домашний\Мои документы\Мои рисунки\Beethovensmal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916832"/>
            <a:ext cx="345638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Слушанье музыки -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викторина-разминка.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3100" b="1" dirty="0" smtClean="0">
                <a:solidFill>
                  <a:srgbClr val="C00000"/>
                </a:solidFill>
              </a:rPr>
              <a:t>(Актуализация знаний)</a:t>
            </a:r>
            <a:endParaRPr lang="ru-RU" sz="3100" dirty="0">
              <a:solidFill>
                <a:srgbClr val="C00000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964703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Соотнести музыку фрагментов с репродукциями                                   картин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600200"/>
            <a:ext cx="33227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177281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HOME\Pictures\Лондон-дожд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36912"/>
            <a:ext cx="4392488" cy="3294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Слушанье музыки -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викторина-разминка.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3100" b="1" dirty="0" smtClean="0">
                <a:solidFill>
                  <a:srgbClr val="C00000"/>
                </a:solidFill>
              </a:rPr>
              <a:t>(Актуализация знаний)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075240" cy="4281339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Соотнести музыку фрагментов с репродукциями      картин</a:t>
            </a:r>
          </a:p>
          <a:p>
            <a:endParaRPr lang="ru-RU" dirty="0"/>
          </a:p>
        </p:txBody>
      </p:sp>
      <p:pic>
        <p:nvPicPr>
          <p:cNvPr id="5" name="Picture 2" descr="C:\Users\HOME\Downloads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5184576" cy="3428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2021 год – 80 лет со дня начала </a:t>
            </a:r>
            <a:r>
              <a:rPr lang="ru-RU" b="1" dirty="0" smtClean="0">
                <a:solidFill>
                  <a:srgbClr val="FF0000"/>
                </a:solidFill>
              </a:rPr>
              <a:t>Великой Отечественной Войны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(1945-1945)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HOME\Pictures\8 фотографий\georg.lenta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564904"/>
            <a:ext cx="4612407" cy="3455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83671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Разучивание новой песни</a:t>
            </a:r>
            <a:r>
              <a:rPr lang="ru-RU" b="1" dirty="0" smtClean="0">
                <a:solidFill>
                  <a:srgbClr val="FF0000"/>
                </a:solidFill>
              </a:rPr>
              <a:t>«Наследники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Победы»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(сл. и муз. А. </a:t>
            </a:r>
            <a:r>
              <a:rPr lang="ru-RU" sz="2700" b="1" dirty="0" err="1" smtClean="0">
                <a:solidFill>
                  <a:srgbClr val="0070C0"/>
                </a:solidFill>
              </a:rPr>
              <a:t>Куреляк</a:t>
            </a:r>
            <a:r>
              <a:rPr lang="ru-RU" sz="2700" b="1" dirty="0" smtClean="0">
                <a:solidFill>
                  <a:srgbClr val="0070C0"/>
                </a:solidFill>
              </a:rPr>
              <a:t>)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56176" y="1628800"/>
            <a:ext cx="2736304" cy="446449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GB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Летят журавли, словно письма,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Сказанья о чьей-то судьбе.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Читают ребята и подвиг солдата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Опять примеряют к себе.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Припев.</a:t>
            </a:r>
            <a:endParaRPr lang="en-GB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Давно это было когда-то,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Но память людская жива.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Взлетают орлята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Под небо крылато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 яркая блещет звезда.</a:t>
            </a:r>
            <a:endParaRPr lang="en-GB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Припев:</a:t>
            </a:r>
          </a:p>
          <a:p>
            <a:endParaRPr lang="ru-RU" dirty="0" smtClean="0"/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79512" y="1700808"/>
            <a:ext cx="2810272" cy="4968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Давно отпылали закаты,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Давно отгремели бои,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 верят ребята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тот подвиг солдата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в небе опять журавли.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 верят ребята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тот подвиг солдата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снова плывут журавли.</a:t>
            </a:r>
            <a:endParaRPr kumimoji="0" lang="en-GB" sz="7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Припев: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Наследники Победы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Мы хрупкий шар Земли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храним, как наши</a:t>
            </a:r>
            <a:r>
              <a:rPr lang="ru-RU" sz="7200" b="1" noProof="0" dirty="0" smtClean="0">
                <a:solidFill>
                  <a:srgbClr val="C00000"/>
                </a:solidFill>
              </a:rPr>
              <a:t> </a:t>
            </a:r>
            <a:r>
              <a:rPr lang="ru-RU" sz="7200" b="1" dirty="0" smtClean="0">
                <a:solidFill>
                  <a:srgbClr val="C00000"/>
                </a:solidFill>
              </a:rPr>
              <a:t>прадеды и деды.</a:t>
            </a:r>
            <a:endParaRPr kumimoji="0" lang="ru-RU" sz="7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помним как они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когда-то мир спасли,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Прогнав навек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войны жестокой беды,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нашу Родину спасли.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HOME\Pictures\Егорьевск - герои войны\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797152"/>
            <a:ext cx="3528392" cy="1409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Прославим радость на земле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</a:rPr>
              <a:t>Цель урока: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Доказать, что музыка во все времена и даже самые сложные исторические периоды помогает людям  сохранять присутствие духа, </a:t>
            </a:r>
            <a:r>
              <a:rPr lang="ru-RU" b="1" dirty="0" smtClean="0">
                <a:solidFill>
                  <a:srgbClr val="FFC000"/>
                </a:solidFill>
              </a:rPr>
              <a:t>дарит радость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 надежду на лучшее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Песни, как и классические произведения,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помогали людям верить в лучшее и  в годы ВОВ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Разучивание новой песни</a:t>
            </a:r>
            <a:r>
              <a:rPr lang="ru-RU" b="1" dirty="0" smtClean="0">
                <a:solidFill>
                  <a:srgbClr val="FF0000"/>
                </a:solidFill>
              </a:rPr>
              <a:t>«Наследники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Победы»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(сл. и муз. А. </a:t>
            </a:r>
            <a:r>
              <a:rPr lang="ru-RU" sz="2700" b="1" dirty="0" err="1" smtClean="0">
                <a:solidFill>
                  <a:srgbClr val="0070C0"/>
                </a:solidFill>
              </a:rPr>
              <a:t>Куреляк</a:t>
            </a:r>
            <a:r>
              <a:rPr lang="ru-RU" sz="2700" b="1" dirty="0" smtClean="0">
                <a:solidFill>
                  <a:srgbClr val="0070C0"/>
                </a:solidFill>
              </a:rPr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826768" cy="37010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Слушанье песни в исполнении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Набережневой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Карины</a:t>
            </a:r>
            <a:r>
              <a:rPr lang="ru-RU" b="1" dirty="0" smtClean="0">
                <a:solidFill>
                  <a:srgbClr val="002060"/>
                </a:solidFill>
              </a:rPr>
              <a:t> 2- «б» класс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- ученицы нашей школы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HOME\Pictures\8 фотографий\IMG_4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16832"/>
            <a:ext cx="3456384" cy="4579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Вокально-интонационная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ыхательная гимнастика («парашют», «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«пружинки», «цветы») – А.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Стрельникова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распевка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(«р…»,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бр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…» и др. – В. Емельянов)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«Ми…я», гамма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ение  песни: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ором с инструментом (мелодия) – 1куплет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 цепочке – фразами по одному – 2 куплет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Вокально-интонационная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Учитель поет а капелла первую фразу запева, команда девочек – вторую, команда мальчиков – повторение второй фразы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Припев исполняем хором (с инструментом)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Исполнение всей песни с хором под фонограмму-</a:t>
            </a:r>
          </a:p>
          <a:p>
            <a:endParaRPr lang="ru-RU" dirty="0"/>
          </a:p>
        </p:txBody>
      </p:sp>
      <p:pic>
        <p:nvPicPr>
          <p:cNvPr id="4" name="Рисунок 3" descr="Муза.jpg"/>
          <p:cNvPicPr>
            <a:picLocks noChangeAspect="1"/>
          </p:cNvPicPr>
          <p:nvPr/>
        </p:nvPicPr>
        <p:blipFill>
          <a:blip r:embed="rId2" cstate="print"/>
          <a:srcRect r="12616"/>
          <a:stretch>
            <a:fillRect/>
          </a:stretch>
        </p:blipFill>
        <p:spPr>
          <a:xfrm>
            <a:off x="4860032" y="1700808"/>
            <a:ext cx="3672408" cy="3888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Песенный </a:t>
            </a:r>
            <a:r>
              <a:rPr lang="ru-RU" b="1" u="sng" dirty="0" err="1" smtClean="0">
                <a:solidFill>
                  <a:srgbClr val="FF0000"/>
                </a:solidFill>
              </a:rPr>
              <a:t>батл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(работа в группах)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651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Команда девочек представляет (исполняет хором) песню </a:t>
            </a:r>
            <a:r>
              <a:rPr lang="ru-RU" b="1" u="sng" dirty="0" smtClean="0">
                <a:solidFill>
                  <a:srgbClr val="FF0000"/>
                </a:solidFill>
              </a:rPr>
              <a:t>«Катюша»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Исполнение песни хором и на</a:t>
            </a:r>
            <a:r>
              <a:rPr lang="ru-RU" b="1" dirty="0" smtClean="0">
                <a:solidFill>
                  <a:srgbClr val="92D050"/>
                </a:solidFill>
              </a:rPr>
              <a:t> </a:t>
            </a:r>
            <a:r>
              <a:rPr lang="ru-RU" b="1" u="sng" dirty="0" smtClean="0">
                <a:solidFill>
                  <a:srgbClr val="92D050"/>
                </a:solidFill>
              </a:rPr>
              <a:t>СВИРЕЛИ</a:t>
            </a:r>
            <a:endParaRPr lang="ru-RU" b="1" u="sng" dirty="0">
              <a:solidFill>
                <a:srgbClr val="92D050"/>
              </a:solidFill>
            </a:endParaRPr>
          </a:p>
        </p:txBody>
      </p:sp>
      <p:pic>
        <p:nvPicPr>
          <p:cNvPr id="4" name="Picture 4" descr="фотографии великой отечественной вой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11960" y="2420888"/>
            <a:ext cx="4463929" cy="3352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Песня «Прадедушка» (мальчики)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3528392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Команда мальчиков представляет (исполняет хором) песню «Прадедушка»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1-2 куплета</a:t>
            </a:r>
          </a:p>
          <a:p>
            <a:endParaRPr lang="ru-RU" dirty="0"/>
          </a:p>
        </p:txBody>
      </p:sp>
      <p:pic>
        <p:nvPicPr>
          <p:cNvPr id="4" name="Picture 4" descr="9"/>
          <p:cNvPicPr>
            <a:picLocks noChangeAspect="1" noChangeArrowheads="1"/>
          </p:cNvPicPr>
          <p:nvPr/>
        </p:nvPicPr>
        <p:blipFill>
          <a:blip r:embed="rId2" cstate="print"/>
          <a:srcRect l="1601" r="9689" b="7497"/>
          <a:stretch>
            <a:fillRect/>
          </a:stretch>
        </p:blipFill>
        <p:spPr bwMode="auto">
          <a:xfrm>
            <a:off x="3923928" y="1844824"/>
            <a:ext cx="478399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Слушанье музыки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99715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7 симфония Шостаковича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Классическая музыка в годы ВОВ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Не только патриотические песни звучали </a:t>
            </a:r>
            <a:r>
              <a:rPr lang="ru-RU" b="1" dirty="0" smtClean="0">
                <a:solidFill>
                  <a:srgbClr val="0070C0"/>
                </a:solidFill>
              </a:rPr>
              <a:t>в годы Великой Отечественной  Войны. Великий российский композитор Дмитрий Дмитриевич  в блокадном Ленинграде писал свою Великую </a:t>
            </a:r>
            <a:r>
              <a:rPr lang="ru-RU" b="1" dirty="0" smtClean="0">
                <a:solidFill>
                  <a:srgbClr val="FF0000"/>
                </a:solidFill>
              </a:rPr>
              <a:t>Седьмую симфонию </a:t>
            </a:r>
            <a:r>
              <a:rPr lang="ru-RU" b="1" dirty="0" smtClean="0">
                <a:solidFill>
                  <a:srgbClr val="0070C0"/>
                </a:solidFill>
              </a:rPr>
              <a:t>– грандиозную музыкальную поэму о мире и войне.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Послушаем фрагмент из этого произведения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HOME\Pictures\e72988d994275688fe5a327225d52c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461" y="1700808"/>
            <a:ext cx="4080087" cy="4370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-Какой характер у прозвучавшего фрагмента? (Тема фашистского нашествия)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-Какие чувства у тебя она вызывает?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-Как вы думаете, воодушевляла ли эта музыка русских людей в годы войны на борьбу с врагом?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7" descr="6f"/>
          <p:cNvPicPr>
            <a:picLocks noChangeAspect="1" noChangeArrowheads="1"/>
          </p:cNvPicPr>
          <p:nvPr/>
        </p:nvPicPr>
        <p:blipFill>
          <a:blip r:embed="rId2" cstate="print"/>
          <a:srcRect l="-1364" b="4802"/>
          <a:stretch>
            <a:fillRect/>
          </a:stretch>
        </p:blipFill>
        <p:spPr bwMode="auto">
          <a:xfrm rot="1025155">
            <a:off x="4948011" y="2335193"/>
            <a:ext cx="3733422" cy="263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Финал урока. Вывод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4536504" cy="5001419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Музыка, </a:t>
            </a:r>
            <a:r>
              <a:rPr lang="ru-RU" b="1" dirty="0" smtClean="0">
                <a:solidFill>
                  <a:schemeClr val="accent1"/>
                </a:solidFill>
              </a:rPr>
              <a:t> как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к</a:t>
            </a:r>
            <a:r>
              <a:rPr lang="ru-RU" b="1" dirty="0" smtClean="0">
                <a:solidFill>
                  <a:srgbClr val="FFFF00"/>
                </a:solidFill>
              </a:rPr>
              <a:t>лассическая</a:t>
            </a:r>
            <a:r>
              <a:rPr lang="ru-RU" b="1" dirty="0" smtClean="0">
                <a:solidFill>
                  <a:schemeClr val="accent1"/>
                </a:solidFill>
              </a:rPr>
              <a:t>, так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и</a:t>
            </a:r>
            <a:r>
              <a:rPr lang="ru-RU" b="1" dirty="0" smtClean="0">
                <a:solidFill>
                  <a:srgbClr val="7030A0"/>
                </a:solidFill>
              </a:rPr>
              <a:t> песенная</a:t>
            </a:r>
            <a:r>
              <a:rPr lang="ru-RU" b="1" dirty="0" smtClean="0">
                <a:solidFill>
                  <a:schemeClr val="accent1"/>
                </a:solidFill>
              </a:rPr>
              <a:t>, во все времена помогала человеку  </a:t>
            </a:r>
            <a:r>
              <a:rPr lang="ru-RU" b="1" dirty="0" smtClean="0">
                <a:solidFill>
                  <a:srgbClr val="FF0000"/>
                </a:solidFill>
              </a:rPr>
              <a:t>жить</a:t>
            </a:r>
            <a:r>
              <a:rPr lang="ru-RU" b="1" dirty="0" smtClean="0">
                <a:solidFill>
                  <a:schemeClr val="accent1"/>
                </a:solidFill>
              </a:rPr>
              <a:t>, в годы </a:t>
            </a:r>
            <a:r>
              <a:rPr lang="ru-RU" b="1" dirty="0" smtClean="0">
                <a:solidFill>
                  <a:schemeClr val="accent1"/>
                </a:solidFill>
              </a:rPr>
              <a:t>испытаний </a:t>
            </a:r>
            <a:r>
              <a:rPr lang="ru-RU" b="1" dirty="0" smtClean="0">
                <a:solidFill>
                  <a:schemeClr val="accent1"/>
                </a:solidFill>
              </a:rPr>
              <a:t>– легче переносить невзгоды, в мирное время  - вселяла </a:t>
            </a:r>
            <a:r>
              <a:rPr lang="ru-RU" b="1" dirty="0" smtClean="0">
                <a:solidFill>
                  <a:schemeClr val="accent1"/>
                </a:solidFill>
              </a:rPr>
              <a:t>в него </a:t>
            </a:r>
            <a:r>
              <a:rPr lang="ru-RU" b="1" dirty="0" smtClean="0">
                <a:solidFill>
                  <a:srgbClr val="FFC000"/>
                </a:solidFill>
              </a:rPr>
              <a:t>радость</a:t>
            </a:r>
            <a:r>
              <a:rPr lang="ru-RU" b="1" dirty="0" smtClean="0">
                <a:solidFill>
                  <a:schemeClr val="accent1"/>
                </a:solidFill>
              </a:rPr>
              <a:t> и </a:t>
            </a:r>
            <a:r>
              <a:rPr lang="ru-RU" b="1" dirty="0" smtClean="0">
                <a:solidFill>
                  <a:srgbClr val="00B050"/>
                </a:solidFill>
              </a:rPr>
              <a:t>надежду </a:t>
            </a:r>
            <a:r>
              <a:rPr lang="ru-RU" b="1" dirty="0" smtClean="0">
                <a:solidFill>
                  <a:schemeClr val="accent1"/>
                </a:solidFill>
              </a:rPr>
              <a:t>на лучшее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C:\Users\HOME\Pictures\8 фотографий\Птица Са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16832"/>
            <a:ext cx="3240360" cy="3624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Финал урока.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chemeClr val="accent1"/>
                </a:solidFill>
              </a:rPr>
              <a:t>Какие  </a:t>
            </a:r>
            <a:r>
              <a:rPr lang="ru-RU" b="1" dirty="0" smtClean="0">
                <a:solidFill>
                  <a:srgbClr val="FF0000"/>
                </a:solidFill>
              </a:rPr>
              <a:t>военные </a:t>
            </a:r>
            <a:r>
              <a:rPr lang="ru-RU" b="1" dirty="0" smtClean="0">
                <a:solidFill>
                  <a:schemeClr val="accent1"/>
                </a:solidFill>
              </a:rPr>
              <a:t> знают и слушают в твоей семье (приведи 3 примера)?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1"/>
                </a:solidFill>
              </a:rPr>
              <a:t>Какие классические произведения знают </a:t>
            </a:r>
            <a:r>
              <a:rPr lang="ru-RU" b="1" dirty="0" smtClean="0">
                <a:solidFill>
                  <a:schemeClr val="accent1"/>
                </a:solidFill>
              </a:rPr>
              <a:t>и слушают в твоей семье (приведи 3 примера</a:t>
            </a:r>
            <a:r>
              <a:rPr lang="ru-RU" b="1" dirty="0" smtClean="0">
                <a:solidFill>
                  <a:schemeClr val="accent1"/>
                </a:solidFill>
              </a:rPr>
              <a:t>)?</a:t>
            </a:r>
          </a:p>
          <a:p>
            <a:pPr>
              <a:buFontTx/>
              <a:buChar char="-"/>
            </a:pPr>
            <a:r>
              <a:rPr lang="ru-RU" b="1" smtClean="0">
                <a:solidFill>
                  <a:schemeClr val="accent1"/>
                </a:solidFill>
              </a:rPr>
              <a:t>напой </a:t>
            </a:r>
            <a:r>
              <a:rPr lang="ru-RU" b="1" dirty="0" smtClean="0">
                <a:solidFill>
                  <a:schemeClr val="accent1"/>
                </a:solidFill>
              </a:rPr>
              <a:t>мелодии из </a:t>
            </a:r>
            <a:r>
              <a:rPr lang="ru-RU" b="1" smtClean="0">
                <a:solidFill>
                  <a:schemeClr val="accent1"/>
                </a:solidFill>
              </a:rPr>
              <a:t>этих произведений</a:t>
            </a:r>
          </a:p>
          <a:p>
            <a:pPr>
              <a:buFontTx/>
              <a:buChar char="-"/>
            </a:pPr>
            <a:endParaRPr lang="ru-RU" b="1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ru-RU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Исполнение песни </a:t>
            </a:r>
            <a:r>
              <a:rPr lang="ru-RU" dirty="0" smtClean="0">
                <a:solidFill>
                  <a:srgbClr val="FF0000"/>
                </a:solidFill>
              </a:rPr>
              <a:t>«О той весне»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Picture 5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27501">
            <a:off x="5438191" y="1764789"/>
            <a:ext cx="3142214" cy="449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940" y="2276872"/>
            <a:ext cx="471192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Прославим радость на земле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Задачи</a:t>
            </a:r>
            <a:r>
              <a:rPr lang="ru-RU" b="1" i="1" u="sng" dirty="0" smtClean="0">
                <a:solidFill>
                  <a:srgbClr val="002060"/>
                </a:solidFill>
              </a:rPr>
              <a:t> Образовательные:</a:t>
            </a:r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Формирования навыков слушанья  музыки, умения передать свои впечатления об услышанном  в высказывании, движении, рисунке. Формирование </a:t>
            </a:r>
            <a:r>
              <a:rPr lang="ru-RU" b="1" i="1" dirty="0" err="1" smtClean="0">
                <a:solidFill>
                  <a:srgbClr val="002060"/>
                </a:solidFill>
              </a:rPr>
              <a:t>вокально-интоноционных</a:t>
            </a:r>
            <a:r>
              <a:rPr lang="ru-RU" b="1" i="1" dirty="0" smtClean="0">
                <a:solidFill>
                  <a:srgbClr val="002060"/>
                </a:solidFill>
              </a:rPr>
              <a:t>, элементарных инструментально-исполнительских навыков.</a:t>
            </a: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u="sng" dirty="0" smtClean="0">
                <a:solidFill>
                  <a:srgbClr val="002060"/>
                </a:solidFill>
              </a:rPr>
              <a:t>Развивающие:</a:t>
            </a:r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Развитие процессов восприятия музыкальных произведений, развитие творческого и логического мышления, памяти воображения, слуха, совершенствование </a:t>
            </a:r>
            <a:r>
              <a:rPr lang="ru-RU" b="1" i="1" dirty="0" err="1" smtClean="0">
                <a:solidFill>
                  <a:srgbClr val="002060"/>
                </a:solidFill>
              </a:rPr>
              <a:t>вокально</a:t>
            </a:r>
            <a:r>
              <a:rPr lang="ru-RU" b="1" i="1" dirty="0" smtClean="0">
                <a:solidFill>
                  <a:srgbClr val="002060"/>
                </a:solidFill>
              </a:rPr>
              <a:t>- и инструментально-исполнительских навыков.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b="1" i="1" u="sng" dirty="0" smtClean="0">
                <a:solidFill>
                  <a:srgbClr val="002060"/>
                </a:solidFill>
              </a:rPr>
              <a:t>Воспитательные: </a:t>
            </a:r>
            <a:r>
              <a:rPr lang="ru-RU" b="1" i="1" dirty="0" smtClean="0">
                <a:solidFill>
                  <a:srgbClr val="002060"/>
                </a:solidFill>
              </a:rPr>
              <a:t>воспитывать эстетический вкус, любовь к искусству: музыке инструментальной и вокальной, народной и композиторской, живописи, литературе, пластическим видам искусства.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«Слава солнцу, слава миру»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конце – исполнение начала песни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«Слава солнцу, слава миру»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хором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Picture 3" descr="C:\Users\HOME\Downloads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420888"/>
            <a:ext cx="4736527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Список литературы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268760"/>
            <a:ext cx="8280920" cy="491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Сергеева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Г., Критская Е. Музыка – 5 класс. М., 2013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Федеральная целевая программа развития образования на 2011-2015  гг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http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://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mon.gov.ru/press/news/8286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Федеральный государственный образовательный стандарт основного общего образования. – М.: Просвещение, 2011.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Фундаментальное ядро содержания общего образования. /Под ред. В.В. Козлова, А.М.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Кондакова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– М.: Просвещение, 2011.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Приказ Министерства образования и науки РФ от 24 ноября 2011 г. № МД-1552/03 «Рекомендации по оснащению общеобразовательных учреждений учебным и учебно-лабораторным оборудованием, необходимым для реализации ФГОС основного общего образования, организации проектной деятельности, моделирования и технического творчества обучающихся» – М., 2011.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Примерная основная образовательная программа образовательного учреждения. Основная школа. – М.: Просвещение, 2011.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Прославим радость на земле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</a:rPr>
              <a:t>Планируемые   результаты</a:t>
            </a:r>
            <a:endParaRPr lang="ru-RU" sz="4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i="1" u="sng" dirty="0" smtClean="0">
                <a:solidFill>
                  <a:srgbClr val="002060"/>
                </a:solidFill>
              </a:rPr>
              <a:t>Предметные: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Знать/</a:t>
            </a:r>
            <a:r>
              <a:rPr lang="ru-RU" b="1" i="1" dirty="0" smtClean="0">
                <a:solidFill>
                  <a:srgbClr val="002060"/>
                </a:solidFill>
              </a:rPr>
              <a:t>понимать:</a:t>
            </a:r>
            <a:r>
              <a:rPr lang="ru-RU" b="1" dirty="0" smtClean="0">
                <a:solidFill>
                  <a:srgbClr val="002060"/>
                </a:solidFill>
              </a:rPr>
              <a:t> взаимодействие музыки с другими видами искусства на основе специфики языка каждого из них. </a:t>
            </a:r>
            <a:r>
              <a:rPr lang="ru-RU" b="1" i="1" dirty="0" smtClean="0">
                <a:solidFill>
                  <a:srgbClr val="002060"/>
                </a:solidFill>
              </a:rPr>
              <a:t>Знать русских  </a:t>
            </a:r>
            <a:r>
              <a:rPr lang="ru-RU" b="1" dirty="0" smtClean="0">
                <a:solidFill>
                  <a:srgbClr val="002060"/>
                </a:solidFill>
              </a:rPr>
              <a:t>композиторов (Глинка, Римский-Корсаков), знать жанры  былины, оперы.</a:t>
            </a:r>
          </a:p>
          <a:p>
            <a:r>
              <a:rPr lang="ru-RU" b="1" i="1" u="sng" dirty="0" smtClean="0">
                <a:solidFill>
                  <a:srgbClr val="002060"/>
                </a:solidFill>
              </a:rPr>
              <a:t>Уметь</a:t>
            </a:r>
            <a:r>
              <a:rPr lang="ru-RU" b="1" u="sng" dirty="0" smtClean="0">
                <a:solidFill>
                  <a:srgbClr val="002060"/>
                </a:solidFill>
              </a:rPr>
              <a:t>: </a:t>
            </a:r>
            <a:r>
              <a:rPr lang="ru-RU" b="1" dirty="0" smtClean="0">
                <a:solidFill>
                  <a:srgbClr val="002060"/>
                </a:solidFill>
              </a:rPr>
              <a:t>размышлять о знакомом музыкальном произведении, высказывать суждение об основной идее, о средствах и формах её воплощения, выявлять связь музыки с другими искусствами, историей, жизнью. Узнавать на слух изученные произведения, солирующие музыкальные инструменты,  участвовать в коллективной исполнительской деятельности (пение, элементарное </a:t>
            </a:r>
            <a:r>
              <a:rPr lang="ru-RU" b="1" dirty="0" err="1" smtClean="0">
                <a:solidFill>
                  <a:srgbClr val="002060"/>
                </a:solidFill>
              </a:rPr>
              <a:t>музицирование</a:t>
            </a:r>
            <a:r>
              <a:rPr lang="ru-RU" b="1" dirty="0" smtClean="0">
                <a:solidFill>
                  <a:srgbClr val="002060"/>
                </a:solidFill>
              </a:rPr>
              <a:t>). </a:t>
            </a:r>
          </a:p>
          <a:p>
            <a:r>
              <a:rPr lang="ru-RU" b="1" i="1" u="sng" dirty="0" smtClean="0">
                <a:solidFill>
                  <a:srgbClr val="002060"/>
                </a:solidFill>
              </a:rPr>
              <a:t>Личностные: </a:t>
            </a:r>
            <a:r>
              <a:rPr lang="ru-RU" b="1" dirty="0" smtClean="0">
                <a:solidFill>
                  <a:srgbClr val="002060"/>
                </a:solidFill>
              </a:rPr>
              <a:t>Усвоение  жизненного содержания музыкальных образов. Реализация творческого потенциала, готовность выражать своё отношение к искусству. Понимание значения музыкального искусства в жизни человека.</a:t>
            </a:r>
          </a:p>
          <a:p>
            <a:r>
              <a:rPr lang="ru-RU" b="1" i="1" u="sng" dirty="0" smtClean="0">
                <a:solidFill>
                  <a:srgbClr val="002060"/>
                </a:solidFill>
              </a:rPr>
              <a:t>Регулятивные: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Ставить и решать новые учебные задачи, оценка собственной музыкально-творческой деятельности, выполнять учебные действия в качестве исполнителя и слушателя,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Планирование собственных действий в процессе восприятия и исполнения.</a:t>
            </a:r>
          </a:p>
          <a:p>
            <a:r>
              <a:rPr lang="ru-RU" b="1" i="1" u="sng" dirty="0" smtClean="0">
                <a:solidFill>
                  <a:srgbClr val="002060"/>
                </a:solidFill>
              </a:rPr>
              <a:t>Коммуникативные: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Участвовать в обсуждении явлений жизни и искусства, умение учитывать разные  мнения, сотрудничество с учителем и сверстниками, умение слушать друг друга.</a:t>
            </a:r>
          </a:p>
          <a:p>
            <a:r>
              <a:rPr lang="ru-RU" b="1" i="1" u="sng" dirty="0" smtClean="0">
                <a:solidFill>
                  <a:srgbClr val="002060"/>
                </a:solidFill>
              </a:rPr>
              <a:t>Познавательные: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Активация творческого мышления, выбор способов решения задач, умение проводить сравнение музыкальных произведений, владение музыкальным словарём в процессе размышлений о  музыке.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Прославим радость на земле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</a:rPr>
              <a:t>Основные понятия: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канон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симфония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FFC000"/>
                </a:solidFill>
              </a:rPr>
              <a:t>Ода, лира, гимн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патриотическая песня, песни о Великой Отечественной войне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Прославим радость на земле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Технологии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развитие вокально-интонационных навыков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азвитие процессов восприятия, диалог культур, метод проектов, </a:t>
            </a:r>
            <a:r>
              <a:rPr lang="ru-RU" dirty="0" smtClean="0">
                <a:solidFill>
                  <a:srgbClr val="7030A0"/>
                </a:solidFill>
              </a:rPr>
              <a:t>элементарное </a:t>
            </a:r>
            <a:r>
              <a:rPr lang="ru-RU" dirty="0" err="1" smtClean="0">
                <a:solidFill>
                  <a:srgbClr val="7030A0"/>
                </a:solidFill>
              </a:rPr>
              <a:t>музицирование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работа в группах, технология сотрудничества.</a:t>
            </a:r>
          </a:p>
          <a:p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Межпредметные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связи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Литература, история, изобразительное искусство, МХК, музыкальное движение, хор.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Прославим радость на земле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i="1" u="sng" dirty="0" smtClean="0">
                <a:solidFill>
                  <a:srgbClr val="0070C0"/>
                </a:solidFill>
              </a:rPr>
              <a:t>Оборудование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Кабинет музыки, фортепиано, доска, видео-презентация по теме урока, портреты композиторов,  раздаточный материал с терминами,  военные костюмы времен ВОВ, георгиевские ленточки, флаг РФ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аудио и видеозаписи музыкальных произведений, портреты композиторов, детские музыкальные инструменты.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Ход урока: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Организационный этап, актуализация знаний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Приветствие,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</a:rPr>
              <a:t>Слушанье музыки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Звучит песня-канон В. А. Моцарта «Слава солнцу, слава миру»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Picture 1" descr="C:\Users\HOME\Downloads\972px-Barbara_Krafft_-_Porträt_Wolfgang_Amadeus_Mozart_(181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49022"/>
            <a:ext cx="2950911" cy="4040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Ход урока: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Организационный этап, актуализация знаний</a:t>
            </a:r>
            <a:endParaRPr lang="ru-RU" sz="2800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FFC000"/>
                </a:solidFill>
              </a:rPr>
              <a:t>«Слава солнцу, слава миру!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Да прославит радость </a:t>
            </a:r>
            <a:r>
              <a:rPr lang="ru-RU" b="1" i="1" dirty="0" smtClean="0">
                <a:solidFill>
                  <a:srgbClr val="FFC000"/>
                </a:solidFill>
              </a:rPr>
              <a:t>лира!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Хвала тебе!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Хвала тебе!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Прославим радость на земле!»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716016" y="1628800"/>
            <a:ext cx="33947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5229200"/>
            <a:ext cx="45720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ru-RU" sz="2400" b="1" i="1" dirty="0" smtClean="0">
                <a:solidFill>
                  <a:srgbClr val="7030A0"/>
                </a:solidFill>
              </a:rPr>
              <a:t>Какой характер</a:t>
            </a:r>
            <a:r>
              <a:rPr lang="ru-RU" sz="2400" b="1" i="1" dirty="0" smtClean="0">
                <a:solidFill>
                  <a:srgbClr val="FFC000"/>
                </a:solidFill>
              </a:rPr>
              <a:t>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i="1" dirty="0" smtClean="0">
                <a:solidFill>
                  <a:srgbClr val="FFC000"/>
                </a:solidFill>
              </a:rPr>
              <a:t>у прозвучавшего фрагмента?</a:t>
            </a:r>
          </a:p>
        </p:txBody>
      </p:sp>
      <p:pic>
        <p:nvPicPr>
          <p:cNvPr id="1026" name="Picture 2" descr="C:\Users\HOME\Pictures\akrilovaya_nagrada_lira_muzy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00808"/>
            <a:ext cx="3359666" cy="3318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32013418</TotalTime>
  <Words>1338</Words>
  <Application>Microsoft Office PowerPoint</Application>
  <PresentationFormat>Экран (4:3)</PresentationFormat>
  <Paragraphs>197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Прославим радость на земле</vt:lpstr>
      <vt:lpstr>Прославим радость на земле</vt:lpstr>
      <vt:lpstr>Прославим радость на земле</vt:lpstr>
      <vt:lpstr>Прославим радость на земле</vt:lpstr>
      <vt:lpstr>Прославим радость на земле</vt:lpstr>
      <vt:lpstr>Прославим радость на земле</vt:lpstr>
      <vt:lpstr>Прославим радость на земле</vt:lpstr>
      <vt:lpstr>Ход урока: Организационный этап, актуализация знаний</vt:lpstr>
      <vt:lpstr>Ход урока: Организационный этап, актуализация знаний</vt:lpstr>
      <vt:lpstr>Ход урока: Организационный этап, актуализация знаний</vt:lpstr>
      <vt:lpstr>Ход урока:</vt:lpstr>
      <vt:lpstr>Слушанье музыки -  викторина-разминка.  (Актуализация знаний)</vt:lpstr>
      <vt:lpstr>Слушанье музыки -  викторина-разминка.  (Актуализация знаний)</vt:lpstr>
      <vt:lpstr>Слушанье музыки -  викторина-разминка.  (Актуализация знаний)</vt:lpstr>
      <vt:lpstr>Слушанье музыки -  викторина-разминка. (Актуализация знаний)</vt:lpstr>
      <vt:lpstr>Слушанье музыки -  викторина-разминка.  (Актуализация знаний)</vt:lpstr>
      <vt:lpstr>Слушанье музыки -  викторина-разминка.  (Актуализация знаний)</vt:lpstr>
      <vt:lpstr>2021 год – 80 лет со дня начала Великой Отечественной Войны  (1945-1945)</vt:lpstr>
      <vt:lpstr>  Разучивание новой песни«Наследники Победы» (сл. и муз. А. Куреляк)  </vt:lpstr>
      <vt:lpstr>Разучивание новой песни«Наследники Победы» (сл. и муз. А. Куреляк)</vt:lpstr>
      <vt:lpstr> Вокально-интонационная работа</vt:lpstr>
      <vt:lpstr>Вокально-интонационная работа</vt:lpstr>
      <vt:lpstr>Песенный батл (работа в группах)</vt:lpstr>
      <vt:lpstr>Песня «Прадедушка» (мальчики)</vt:lpstr>
      <vt:lpstr>Слушанье музыки</vt:lpstr>
      <vt:lpstr>Слайд 26</vt:lpstr>
      <vt:lpstr>Финал урока. Вывод </vt:lpstr>
      <vt:lpstr>Финал урока. д/з</vt:lpstr>
      <vt:lpstr>Исполнение песни «О той весне»</vt:lpstr>
      <vt:lpstr>«Слава солнцу, слава миру»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Прославим радость на земле</dc:title>
  <dc:creator>HOME</dc:creator>
  <cp:lastModifiedBy>HOME</cp:lastModifiedBy>
  <cp:revision>83</cp:revision>
  <dcterms:created xsi:type="dcterms:W3CDTF">2000-12-31T21:53:06Z</dcterms:created>
  <dcterms:modified xsi:type="dcterms:W3CDTF">2021-04-19T19:28:59Z</dcterms:modified>
</cp:coreProperties>
</file>