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90" r:id="rId5"/>
    <p:sldId id="291" r:id="rId6"/>
    <p:sldId id="292" r:id="rId7"/>
    <p:sldId id="293" r:id="rId8"/>
    <p:sldId id="258" r:id="rId9"/>
    <p:sldId id="267" r:id="rId10"/>
    <p:sldId id="268" r:id="rId11"/>
    <p:sldId id="269" r:id="rId12"/>
    <p:sldId id="262" r:id="rId13"/>
    <p:sldId id="270" r:id="rId14"/>
    <p:sldId id="271" r:id="rId15"/>
    <p:sldId id="259" r:id="rId16"/>
    <p:sldId id="261" r:id="rId17"/>
    <p:sldId id="264" r:id="rId18"/>
    <p:sldId id="275" r:id="rId19"/>
    <p:sldId id="272" r:id="rId20"/>
    <p:sldId id="284" r:id="rId21"/>
    <p:sldId id="285" r:id="rId22"/>
    <p:sldId id="281" r:id="rId23"/>
    <p:sldId id="265" r:id="rId24"/>
    <p:sldId id="279" r:id="rId25"/>
    <p:sldId id="273" r:id="rId26"/>
    <p:sldId id="286" r:id="rId27"/>
    <p:sldId id="288" r:id="rId28"/>
    <p:sldId id="274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2D44-E0BF-42C6-8CAA-40E0A61F66CF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9BB-17F4-4D8C-A90B-0CA96499E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2D44-E0BF-42C6-8CAA-40E0A61F66CF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9BB-17F4-4D8C-A90B-0CA96499E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2D44-E0BF-42C6-8CAA-40E0A61F66CF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9BB-17F4-4D8C-A90B-0CA96499E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2D44-E0BF-42C6-8CAA-40E0A61F66CF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9BB-17F4-4D8C-A90B-0CA96499E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2D44-E0BF-42C6-8CAA-40E0A61F66CF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9BB-17F4-4D8C-A90B-0CA96499E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2D44-E0BF-42C6-8CAA-40E0A61F66CF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9BB-17F4-4D8C-A90B-0CA96499E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2D44-E0BF-42C6-8CAA-40E0A61F66CF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9BB-17F4-4D8C-A90B-0CA96499E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2D44-E0BF-42C6-8CAA-40E0A61F66CF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9BB-17F4-4D8C-A90B-0CA96499E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2D44-E0BF-42C6-8CAA-40E0A61F66CF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9BB-17F4-4D8C-A90B-0CA96499E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2D44-E0BF-42C6-8CAA-40E0A61F66CF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9BB-17F4-4D8C-A90B-0CA96499E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2D44-E0BF-42C6-8CAA-40E0A61F66CF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9BB-17F4-4D8C-A90B-0CA96499E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C2D44-E0BF-42C6-8CAA-40E0A61F66CF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B9BB-17F4-4D8C-A90B-0CA96499E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«Настрою  гусли на старинный лад» -  Садко, Баян.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Урок музыки в 3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«б» классе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6165304"/>
            <a:ext cx="2264296" cy="43698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16.12.2020</a:t>
            </a:r>
          </a:p>
          <a:p>
            <a:endParaRPr lang="ru-RU" dirty="0"/>
          </a:p>
        </p:txBody>
      </p:sp>
      <p:pic>
        <p:nvPicPr>
          <p:cNvPr id="4" name="Picture 2" descr="C:\Users\HOME\Pictures\Садко - открытый урок 3б\sadko_kartinki_34_08111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04864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Певцы русской старины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27649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Знаете ли вы имя известного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сказочного певца-гусляра?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HOME\Pictures\Садко - открытый урок 3б\231699bf9e1455a32818e094f8dw--kartiny-i-panno-sadko-pevets-novgoroda-dekorativnoe-panno-l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24744"/>
            <a:ext cx="4062584" cy="5299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Певцы русской старины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Садко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–  герой древнерусских былин, музыкант, своим чудесным пением и игрой на гуслях пленивший самого морского царя. О нем и пойдет речь на сегодняшнем уроке.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HOME\Pictures\Садко - открытый урок 3б\7-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022565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Певцы русской старины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787208" cy="4205064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Цель урока: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Выявить выразительные возможности гуслей в народной и композиторской музыке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Познакомиться с героем Садко из одноименной оперы Н. А. Римского-Корсакова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Певцы русской старины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034680" cy="406104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Какой характер у музыки, которая прозвучала в начале урока?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HOME\Pictures\Садко - открытый урок 3б\13102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1460790"/>
            <a:ext cx="3744416" cy="4854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Певцы русской старины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106688" cy="2620887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распевный,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величавый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торжествен-</a:t>
            </a:r>
          </a:p>
          <a:p>
            <a:r>
              <a:rPr lang="ru-RU" b="1" i="1" dirty="0" err="1" smtClean="0">
                <a:solidFill>
                  <a:srgbClr val="C00000"/>
                </a:solidFill>
              </a:rPr>
              <a:t>ный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HOME\Pictures\Садко - открытый урок 3б\sadko_kartinki_34_08111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12776"/>
            <a:ext cx="4752528" cy="4752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77072"/>
            <a:ext cx="3312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</a:rPr>
              <a:t>Что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исполняли в сопровождении гуслей?</a:t>
            </a:r>
            <a:endParaRPr lang="ru-RU" sz="32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Певцы русской старины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</a:rPr>
              <a:t>(изучение нового материала)</a:t>
            </a:r>
            <a:endParaRPr lang="ru-RU" sz="31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34908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Былины</a:t>
            </a:r>
            <a:r>
              <a:rPr lang="ru-RU" b="1" i="1" dirty="0" smtClean="0">
                <a:solidFill>
                  <a:srgbClr val="C00000"/>
                </a:solidFill>
              </a:rPr>
              <a:t>  - древний жанр русского песенного фольклора, былины исполнялись нараспев, под аккомпанемент гуслей. Музыкально-поэтические повествования о важных событиях, богатырях</a:t>
            </a:r>
            <a:r>
              <a:rPr lang="ru-RU" i="1" dirty="0" smtClean="0"/>
              <a:t>-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защитниках земли Русской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HOME\Pictures\Садко - открытый урок 3б\222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44824"/>
            <a:ext cx="475252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Певцы русской старины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413305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Каких ты знаешь богатырей?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ИЛЬЯ МУРОМЕЦ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ДОБРЫНЯ НИКИТИЧ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АЛЕША ПОПОВИЧ</a:t>
            </a:r>
            <a:endParaRPr lang="ru-RU" b="1" i="1" dirty="0">
              <a:solidFill>
                <a:srgbClr val="FFC000"/>
              </a:solidFill>
            </a:endParaRP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Кто же слагал былины?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 descr="C:\Users\HOME\Pictures\Садко - открытый урок 3б\630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28800"/>
            <a:ext cx="555860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36004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Певцы русской старины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45224"/>
            <a:ext cx="2232248" cy="15841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tx2"/>
                </a:solidFill>
              </a:rPr>
              <a:t>Древние певцы-сказители: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Садко и Баян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 rot="10800000" flipV="1">
            <a:off x="6300192" y="764704"/>
            <a:ext cx="2448272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Послушаем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начало песни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Баяна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из оперы «Руслан и Людмила» Михаила Ивановича Глинки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C:\Users\HOME\Pictures\Садко - открытый урок 3б\sadko_poster_01-768x1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2964209" cy="4608512"/>
          </a:xfrm>
          <a:prstGeom prst="rect">
            <a:avLst/>
          </a:prstGeom>
          <a:noFill/>
        </p:spPr>
      </p:pic>
      <p:pic>
        <p:nvPicPr>
          <p:cNvPr id="10243" name="Picture 3" descr="C:\Users\HOME\Pictures\Садко - открытый урок 3б\d046913531825fb5c3714c9a9bf7f0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581" y="3140968"/>
            <a:ext cx="5384907" cy="3597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Певцы русской старины –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Садко </a:t>
            </a:r>
            <a:r>
              <a:rPr lang="ru-RU" b="1" i="1" dirty="0" smtClean="0">
                <a:solidFill>
                  <a:srgbClr val="C00000"/>
                </a:solidFill>
              </a:rPr>
              <a:t>и </a:t>
            </a:r>
            <a:r>
              <a:rPr lang="ru-RU" b="1" i="1" dirty="0" smtClean="0">
                <a:solidFill>
                  <a:srgbClr val="FF0000"/>
                </a:solidFill>
              </a:rPr>
              <a:t>Баян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3240360" cy="43924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Какой характер у песни Баяна?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Задание: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Выбери правильное  слово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плавный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или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отрывистый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неторопливый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или </a:t>
            </a:r>
            <a:r>
              <a:rPr lang="ru-RU" b="1" dirty="0" smtClean="0">
                <a:solidFill>
                  <a:srgbClr val="0070C0"/>
                </a:solidFill>
              </a:rPr>
              <a:t>быстрый?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величавый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или </a:t>
            </a:r>
            <a:r>
              <a:rPr lang="ru-RU" b="1" dirty="0" smtClean="0">
                <a:solidFill>
                  <a:srgbClr val="00B050"/>
                </a:solidFill>
              </a:rPr>
              <a:t>суетливый?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1266" name="Picture 2" descr="C:\Users\HOME\Pictures\Садко - открытый урок 3б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16832"/>
            <a:ext cx="450966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Певцы русской старины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890664" cy="18287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Вспомним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     краткое содержание былины о Садко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4381129"/>
            <a:ext cx="332271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3573016"/>
            <a:ext cx="3168352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Морскую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царевну 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Волхову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пленили чудесные песни новгородского гусляра 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Садко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И решила помочь она достать ему со дна </a:t>
            </a:r>
            <a:r>
              <a:rPr kumimoji="0" lang="ru-RU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Ильмень-озера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трех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золотых рыб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HOME\Pictures\Садко - открытый урок 3б\Sadko-130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12776"/>
            <a:ext cx="531259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Певцы русской старины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</a:rPr>
              <a:t>Цель урока:</a:t>
            </a:r>
          </a:p>
          <a:p>
            <a:pPr>
              <a:buNone/>
            </a:pPr>
            <a:endParaRPr lang="ru-RU" b="1" u="sng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55183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Выявить выразительные возможности гуслей в народной и композиторской музыке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Познакомиться с героем Садко из одноименной оперы Н. А. Римского-Корсакова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Певцы русской старины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962672" cy="4493096"/>
          </a:xfrm>
        </p:spPr>
        <p:txBody>
          <a:bodyPr>
            <a:normAutofit fontScale="92500"/>
          </a:bodyPr>
          <a:lstStyle/>
          <a:p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  <a:t>А пел Садко Волхове и сестрицам </a:t>
            </a:r>
            <a:r>
              <a:rPr lang="ru-RU" sz="2200" b="1" i="1" dirty="0" err="1" smtClean="0">
                <a:solidFill>
                  <a:schemeClr val="tx2">
                    <a:lumMod val="75000"/>
                  </a:schemeClr>
                </a:solidFill>
              </a:rPr>
              <a:t>ее-лебедушкам</a:t>
            </a:r>
            <a:endParaRPr lang="ru-RU" sz="2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  <a:t>песни. Послушаем одну из них -</a:t>
            </a:r>
          </a:p>
          <a:p>
            <a:r>
              <a:rPr lang="ru-RU" sz="2200" b="1" i="1" u="sng" dirty="0" smtClean="0">
                <a:solidFill>
                  <a:srgbClr val="00B050"/>
                </a:solidFill>
              </a:rPr>
              <a:t> «Ой, ты, темная дубравушка»</a:t>
            </a:r>
          </a:p>
          <a:p>
            <a:r>
              <a:rPr lang="ru-RU" sz="2200" b="1" i="1" dirty="0" smtClean="0">
                <a:solidFill>
                  <a:srgbClr val="C00000"/>
                </a:solidFill>
              </a:rPr>
              <a:t>-Какой характер у этой песни</a:t>
            </a:r>
            <a:r>
              <a:rPr lang="ru-RU" sz="2200" b="1" i="1" dirty="0" smtClean="0">
                <a:solidFill>
                  <a:srgbClr val="FF0000"/>
                </a:solidFill>
              </a:rPr>
              <a:t>?</a:t>
            </a:r>
            <a:endParaRPr lang="ru-RU" sz="2200" b="1" i="1" dirty="0" smtClean="0">
              <a:solidFill>
                <a:srgbClr val="C00000"/>
              </a:solidFill>
            </a:endParaRPr>
          </a:p>
          <a:p>
            <a:r>
              <a:rPr lang="ru-RU" sz="2200" b="1" i="1" dirty="0" smtClean="0">
                <a:solidFill>
                  <a:srgbClr val="C00000"/>
                </a:solidFill>
              </a:rPr>
              <a:t>-Какой оркестровый инструмент аккомпанирует Садко и почему</a:t>
            </a:r>
            <a:r>
              <a:rPr lang="ru-RU" sz="2200" b="1" i="1" dirty="0" smtClean="0">
                <a:solidFill>
                  <a:srgbClr val="FF0000"/>
                </a:solidFill>
              </a:rPr>
              <a:t>?</a:t>
            </a:r>
          </a:p>
          <a:p>
            <a:endParaRPr lang="ru-RU" dirty="0"/>
          </a:p>
        </p:txBody>
      </p:sp>
      <p:pic>
        <p:nvPicPr>
          <p:cNvPr id="4098" name="Picture 2" descr="C:\Users\HOME\Pictures\Садко - открытый урок 3б\img-599617-d41d8cd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5184576" cy="4674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Слушанье музыки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276872"/>
            <a:ext cx="2746648" cy="283691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Арфа в оркестре подражает звучанию гуслей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HOME\Pictures\Садко - открытый урок 3б\golden-free-standing-harp-vintage-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2377" y="1210508"/>
            <a:ext cx="4186047" cy="5314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«Заиграйте, мои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гусельки</a:t>
            </a:r>
            <a:r>
              <a:rPr lang="ru-RU" sz="3200" b="1" i="1" dirty="0" smtClean="0">
                <a:solidFill>
                  <a:srgbClr val="C00000"/>
                </a:solidFill>
              </a:rPr>
              <a:t>» </a:t>
            </a:r>
            <a:r>
              <a:rPr lang="ru-RU" sz="3200" b="1" i="1" dirty="0" smtClean="0">
                <a:solidFill>
                  <a:srgbClr val="FF0000"/>
                </a:solidFill>
              </a:rPr>
              <a:t>- элементарное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музицирование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(запевы – хрустальные стаканчики, припевы – бубны, металлофоны)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602632" cy="449309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Другая песня Садко - веселая хороводная - </a:t>
            </a:r>
            <a:r>
              <a:rPr lang="ru-RU" sz="2800" b="1" i="1" dirty="0" smtClean="0">
                <a:solidFill>
                  <a:srgbClr val="C00000"/>
                </a:solidFill>
              </a:rPr>
              <a:t>«Заиграйте, мои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гусельки</a:t>
            </a:r>
            <a:r>
              <a:rPr lang="ru-RU" sz="2800" b="1" i="1" dirty="0" smtClean="0">
                <a:solidFill>
                  <a:srgbClr val="C00000"/>
                </a:solidFill>
              </a:rPr>
              <a:t>», которую и мы с вами сейчас напоем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635896" y="1700808"/>
            <a:ext cx="4752528" cy="4493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Заиграйте, мои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kumimoji="0" lang="ru-RU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гусельки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заиграйте, струны </a:t>
            </a:r>
            <a:r>
              <a:rPr kumimoji="0" lang="ru-RU" sz="22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звончаты</a:t>
            </a:r>
            <a:r>
              <a:rPr kumimoji="0" 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lang="ru-RU" sz="2200" b="1" i="1" dirty="0" smtClean="0">
                <a:solidFill>
                  <a:srgbClr val="C00000"/>
                </a:solidFill>
              </a:rPr>
              <a:t>Как под часты переборы мои,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расплясалися</a:t>
            </a:r>
            <a:r>
              <a:rPr lang="ru-RU" sz="2200" b="1" i="1" dirty="0" smtClean="0">
                <a:solidFill>
                  <a:srgbClr val="C00000"/>
                </a:solidFill>
              </a:rPr>
              <a:t> лебедушки.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Лели, </a:t>
            </a:r>
            <a:r>
              <a:rPr kumimoji="0" lang="ru-RU" sz="22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лели</a:t>
            </a:r>
            <a:r>
              <a:rPr kumimoji="0" 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лебеди,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1" i="1" dirty="0" smtClean="0">
                <a:solidFill>
                  <a:srgbClr val="C00000"/>
                </a:solidFill>
              </a:rPr>
              <a:t>         Лели,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лели</a:t>
            </a:r>
            <a:r>
              <a:rPr lang="ru-RU" sz="2200" b="1" i="1" dirty="0" smtClean="0">
                <a:solidFill>
                  <a:srgbClr val="C00000"/>
                </a:solidFill>
              </a:rPr>
              <a:t>, белые.</a:t>
            </a:r>
            <a:r>
              <a:rPr kumimoji="0" 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200" b="1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ru-RU" sz="2200" b="1" i="1" dirty="0" smtClean="0">
                <a:solidFill>
                  <a:srgbClr val="C00000"/>
                </a:solidFill>
              </a:rPr>
              <a:t>Краше всех их одна девица,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Лучше всех одна лебедушка,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1" i="1" dirty="0" smtClean="0">
                <a:solidFill>
                  <a:srgbClr val="C00000"/>
                </a:solidFill>
              </a:rPr>
              <a:t>        Собирает белы цветики,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ru-RU" sz="22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Молодильнички</a:t>
            </a:r>
            <a:r>
              <a:rPr kumimoji="0" 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душистые.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1" i="1" dirty="0" smtClean="0">
                <a:solidFill>
                  <a:srgbClr val="C00000"/>
                </a:solidFill>
              </a:rPr>
              <a:t>         Лели, Лели, цветики,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Лели, Лели, белые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         </a:t>
            </a:r>
            <a:endParaRPr kumimoji="0" lang="ru-RU" sz="2000" b="1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b="1" i="1" baseline="0" dirty="0" smtClean="0">
              <a:solidFill>
                <a:srgbClr val="C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931224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Былина о Садко</a:t>
            </a:r>
            <a:endParaRPr lang="ru-RU" dirty="0"/>
          </a:p>
        </p:txBody>
      </p:sp>
      <p:pic>
        <p:nvPicPr>
          <p:cNvPr id="4" name="Picture 2" descr="C:\Users\HOME\Pictures\Садко - открытый урок 3б\7aa3d183827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5040560" cy="602920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12160" y="836712"/>
            <a:ext cx="2312640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40152" y="764704"/>
            <a:ext cx="266429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24128" y="764704"/>
            <a:ext cx="310668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24128" y="836712"/>
            <a:ext cx="316835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96136" y="836712"/>
            <a:ext cx="3168352" cy="576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Разбогател Садко,  снарядил корабли, да отправился в путь-дорогу дальнюю – по морям ходить, да торговать товарами разными.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Прошло 12 лет, пришлось Садко спуститься на дно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океана-моря к Царю морскому – ответ держать.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Взыграл Садко на гуслях, да запел песню звонкую… Пляшет морской царь, да с ним чуда морские, и остановиться не могут.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«Яблочко» – музыкально-ритмическая композиция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700808"/>
            <a:ext cx="381642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HOME\Desktop\Региональный компонент\Яблочк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681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Певцы русской старины (закрепление)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3528392" cy="4525963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     -Ребята, </a:t>
            </a:r>
            <a:r>
              <a:rPr lang="ru-RU" b="1" i="1" dirty="0" smtClean="0">
                <a:solidFill>
                  <a:srgbClr val="FF0000"/>
                </a:solidFill>
              </a:rPr>
              <a:t>спасибо вам за игру, если бы мы оказались в подводном царстве, то уж точно, не дали бы скучать Морскому царю.</a:t>
            </a:r>
          </a:p>
          <a:p>
            <a:r>
              <a:rPr lang="ru-RU" sz="3400" b="1" dirty="0" smtClean="0">
                <a:solidFill>
                  <a:srgbClr val="C00000"/>
                </a:solidFill>
              </a:rPr>
              <a:t>     </a:t>
            </a:r>
            <a:r>
              <a:rPr lang="ru-RU" sz="3400" b="1" u="sng" dirty="0" smtClean="0">
                <a:solidFill>
                  <a:srgbClr val="C00000"/>
                </a:solidFill>
              </a:rPr>
              <a:t>Вывод, закрепление пройденного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- Итак, с какими музыкальными воплощениями древнерусских певцов-сказителей мы познакомились на сегодняшнем уроке?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HOME\Pictures\Садко - открытый урок 3б\00-ilya-glazunov-glory-to-our-forefathers-1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96752"/>
            <a:ext cx="1944216" cy="3456384"/>
          </a:xfrm>
          <a:prstGeom prst="rect">
            <a:avLst/>
          </a:prstGeom>
          <a:noFill/>
        </p:spPr>
      </p:pic>
      <p:pic>
        <p:nvPicPr>
          <p:cNvPr id="5123" name="Picture 3" descr="C:\Users\HOME\Pictures\Садко - открытый урок 3б\sadko_poster_01-768x1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8920"/>
            <a:ext cx="2562671" cy="3560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Певцы русской старины (вывод)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Всегда ли одинаково звучат гусли в музыкальных фрагментах, которые мы слушали и исполняли на уроке?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3968" y="1700808"/>
            <a:ext cx="360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u="sng" dirty="0" smtClean="0">
                <a:solidFill>
                  <a:srgbClr val="FFC000"/>
                </a:solidFill>
              </a:rPr>
              <a:t>БАЯН</a:t>
            </a:r>
            <a:r>
              <a:rPr lang="ru-RU" sz="3200" u="sng" dirty="0" smtClean="0">
                <a:solidFill>
                  <a:srgbClr val="FFC000"/>
                </a:solidFill>
              </a:rPr>
              <a:t>   </a:t>
            </a:r>
            <a:r>
              <a:rPr lang="ru-RU" sz="3200" dirty="0" smtClean="0"/>
              <a:t>   </a:t>
            </a:r>
            <a:r>
              <a:rPr lang="ru-RU" sz="3200" b="1" u="sng" dirty="0" smtClean="0">
                <a:solidFill>
                  <a:srgbClr val="FF0000"/>
                </a:solidFill>
              </a:rPr>
              <a:t>САДКО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(выбери нужное слово)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весело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solidFill>
                  <a:srgbClr val="00B050"/>
                </a:solidFill>
              </a:rPr>
              <a:t>величаво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лирично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нежно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торжественно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энергично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Певцы русской старины (вывод)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С помощью игры </a:t>
            </a:r>
            <a:r>
              <a:rPr lang="ru-RU" b="1" i="1" dirty="0" smtClean="0">
                <a:solidFill>
                  <a:srgbClr val="FF0000"/>
                </a:solidFill>
              </a:rPr>
              <a:t>на гуслях </a:t>
            </a:r>
            <a:r>
              <a:rPr lang="ru-RU" b="1" dirty="0" smtClean="0">
                <a:solidFill>
                  <a:srgbClr val="00B050"/>
                </a:solidFill>
              </a:rPr>
              <a:t>можно передать </a:t>
            </a:r>
            <a:r>
              <a:rPr lang="ru-RU" b="1" dirty="0" err="1" smtClean="0">
                <a:solidFill>
                  <a:srgbClr val="00B050"/>
                </a:solidFill>
              </a:rPr>
              <a:t>смые</a:t>
            </a:r>
            <a:r>
              <a:rPr lang="ru-RU" b="1" dirty="0" smtClean="0">
                <a:solidFill>
                  <a:srgbClr val="00B050"/>
                </a:solidFill>
              </a:rPr>
              <a:t> разнообразные оттенки чувств и переживаний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Гусли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– не только аккомпанемент к песням или былинам, но и реальный,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«живой» участник событий в них описанных.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HOME\Pictures\Садко - открытый урок 3б\6cab5d57476a0028cc51e325c42a9ef8--fairy-t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471698" cy="3149153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148064" y="1268760"/>
            <a:ext cx="324036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355976" y="1556792"/>
            <a:ext cx="4392488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Д/З:   </a:t>
            </a:r>
            <a:r>
              <a:rPr lang="ru-RU" sz="3200" b="1" dirty="0" smtClean="0">
                <a:solidFill>
                  <a:srgbClr val="00B050"/>
                </a:solidFill>
              </a:rPr>
              <a:t>Найти и послушать современных исполнителей на гуслях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Финал урока:</a:t>
            </a:r>
            <a:b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Исполнение новогодней песни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«Свет рождественской звезды»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(сл. и муз. А.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Петряшевой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3106688" cy="48965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1. Запорошила зима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Все дороги и дома, Шапки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белые и шубки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всем деревьям раздала.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Ель в накидке кружевной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Серебрится под луной,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А в домах не гаснут окна –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день сегодня непростой.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Припев: В каждый дом на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Рождество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Постучится волшебство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Колокольным перезвоном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Возвещая торжество.</a:t>
            </a:r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37312" y="1484784"/>
            <a:ext cx="310668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эту ночь увидишь ты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Свет рождественской звезды,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Веры свет и свет надежды, Свет любви и доброты.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Пусть далёкая звезда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Людям дарит свет всегда,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 тепла её людские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согреваются сердца.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трудно станет вдруг,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Вспоминай её, мой друг,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любовью озарится, засияет всё вокруг.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C:\Users\HOME\Pictures\Садко - открытый урок 3б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40968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Список литературы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Сергеева Г., Критская Е. Музыка – 5 класс. М., 2013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Федеральная целевая программа развития образования на 2011-2015  гг. http://mon.gov.ru/press/news/8286.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Федеральный государственный образовательный стандарт основного общего образования. – М.: Просвещение, 2011.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Фундаментальное ядро содержания общего образования. /Под ред. В.В. Козлова, А.М.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Кондакова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– М.: Просвещение, 2011.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Приказ Министерства образования и науки РФ от 24 ноября 2011 г. № МД-1552/03 «Рекомендации по оснащению общеобразовательных учреждений учебным и учебно-лабораторным оборудованием, необходимым для реализации ФГОС основного общего образования, организации проектной деятельности, моделирования и технического творчества обучающихся» – М., 2011.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Примерная основная образовательная программа образовательного учреждения. Основная школа. – М.: Просвещение, 2011.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Певцы русской старины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25658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Задачи</a:t>
            </a:r>
            <a:r>
              <a:rPr lang="ru-RU" b="1" i="1" u="sng" dirty="0" smtClean="0">
                <a:solidFill>
                  <a:srgbClr val="002060"/>
                </a:solidFill>
              </a:rPr>
              <a:t> Образовательные: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Формирования навыков слушанья  музыки, умения передать свои впечатления об услышанном  в высказывании, движении, рисунке. Формирование </a:t>
            </a:r>
            <a:r>
              <a:rPr lang="ru-RU" b="1" i="1" dirty="0" err="1" smtClean="0">
                <a:solidFill>
                  <a:srgbClr val="002060"/>
                </a:solidFill>
              </a:rPr>
              <a:t>вокально-интоноционных</a:t>
            </a:r>
            <a:r>
              <a:rPr lang="ru-RU" b="1" i="1" dirty="0" smtClean="0">
                <a:solidFill>
                  <a:srgbClr val="002060"/>
                </a:solidFill>
              </a:rPr>
              <a:t>, элементарных инструментально-исполнительских навыков.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u="sng" dirty="0" smtClean="0">
                <a:solidFill>
                  <a:srgbClr val="002060"/>
                </a:solidFill>
              </a:rPr>
              <a:t>Развивающие: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Развитие процессов восприятия музыкальных произведений, развитие творческого и логического мышления, памяти воображения, слуха, совершенствование </a:t>
            </a:r>
            <a:r>
              <a:rPr lang="ru-RU" b="1" i="1" dirty="0" err="1" smtClean="0">
                <a:solidFill>
                  <a:srgbClr val="002060"/>
                </a:solidFill>
              </a:rPr>
              <a:t>вокально</a:t>
            </a:r>
            <a:r>
              <a:rPr lang="ru-RU" b="1" i="1" dirty="0" smtClean="0">
                <a:solidFill>
                  <a:srgbClr val="002060"/>
                </a:solidFill>
              </a:rPr>
              <a:t>- и инструментально-исполнительских навыков.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b="1" i="1" u="sng" dirty="0" smtClean="0">
                <a:solidFill>
                  <a:srgbClr val="002060"/>
                </a:solidFill>
              </a:rPr>
              <a:t>Воспитательные: </a:t>
            </a:r>
            <a:r>
              <a:rPr lang="ru-RU" b="1" i="1" dirty="0" smtClean="0">
                <a:solidFill>
                  <a:srgbClr val="002060"/>
                </a:solidFill>
              </a:rPr>
              <a:t>воспитывать эстетический вкус, любовь к искусству: музыке инструментальной и вокальной, народной и композиторской, живописи, литературе, пластическим видам искусства.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Певцы русской старины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6120680"/>
          </a:xfrm>
        </p:spPr>
        <p:txBody>
          <a:bodyPr>
            <a:normAutofit fontScale="47500" lnSpcReduction="20000"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Планируемые   результаты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u="sng" dirty="0" smtClean="0">
                <a:solidFill>
                  <a:srgbClr val="002060"/>
                </a:solidFill>
              </a:rPr>
              <a:t>Предметные: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Знать/</a:t>
            </a:r>
            <a:r>
              <a:rPr lang="ru-RU" b="1" i="1" dirty="0" smtClean="0">
                <a:solidFill>
                  <a:srgbClr val="002060"/>
                </a:solidFill>
              </a:rPr>
              <a:t>понимать:</a:t>
            </a:r>
            <a:r>
              <a:rPr lang="ru-RU" b="1" dirty="0" smtClean="0">
                <a:solidFill>
                  <a:srgbClr val="002060"/>
                </a:solidFill>
              </a:rPr>
              <a:t> взаимодействие музыки с другими видами искусства на основе специфики языка каждого из них. </a:t>
            </a:r>
            <a:r>
              <a:rPr lang="ru-RU" b="1" i="1" dirty="0" smtClean="0">
                <a:solidFill>
                  <a:srgbClr val="002060"/>
                </a:solidFill>
              </a:rPr>
              <a:t>Знать русских  </a:t>
            </a:r>
            <a:r>
              <a:rPr lang="ru-RU" b="1" dirty="0" smtClean="0">
                <a:solidFill>
                  <a:srgbClr val="002060"/>
                </a:solidFill>
              </a:rPr>
              <a:t>композиторов (Глинка, Римский-Корсаков), знать </a:t>
            </a:r>
            <a:r>
              <a:rPr lang="ru-RU" b="1" dirty="0" smtClean="0">
                <a:solidFill>
                  <a:srgbClr val="002060"/>
                </a:solidFill>
              </a:rPr>
              <a:t>жанры  </a:t>
            </a:r>
            <a:r>
              <a:rPr lang="ru-RU" b="1" dirty="0" smtClean="0">
                <a:solidFill>
                  <a:srgbClr val="002060"/>
                </a:solidFill>
              </a:rPr>
              <a:t>былины, оперы.</a:t>
            </a:r>
          </a:p>
          <a:p>
            <a:r>
              <a:rPr lang="ru-RU" b="1" i="1" u="sng" dirty="0" smtClean="0">
                <a:solidFill>
                  <a:srgbClr val="002060"/>
                </a:solidFill>
              </a:rPr>
              <a:t>Уметь</a:t>
            </a:r>
            <a:r>
              <a:rPr lang="ru-RU" b="1" u="sng" dirty="0" smtClean="0">
                <a:solidFill>
                  <a:srgbClr val="00206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размышлять о знакомом музыкальном произведении, высказывать суждение об основной идее, о средствах и формах её воплощения, выявлять связь музыки с другими искусствами, историей, жизнью. Узнавать на слух изученные произведения, солирующие музыкальные инструменты,  участвовать в коллективной исполнительской деятельности (пение, элементарное </a:t>
            </a:r>
            <a:r>
              <a:rPr lang="ru-RU" b="1" dirty="0" err="1" smtClean="0">
                <a:solidFill>
                  <a:srgbClr val="002060"/>
                </a:solidFill>
              </a:rPr>
              <a:t>музицирование</a:t>
            </a:r>
            <a:r>
              <a:rPr lang="ru-RU" b="1" dirty="0" smtClean="0">
                <a:solidFill>
                  <a:srgbClr val="002060"/>
                </a:solidFill>
              </a:rPr>
              <a:t>). </a:t>
            </a:r>
          </a:p>
          <a:p>
            <a:r>
              <a:rPr lang="ru-RU" b="1" i="1" u="sng" dirty="0" smtClean="0">
                <a:solidFill>
                  <a:srgbClr val="002060"/>
                </a:solidFill>
              </a:rPr>
              <a:t>Личностные: </a:t>
            </a:r>
            <a:r>
              <a:rPr lang="ru-RU" b="1" dirty="0" smtClean="0">
                <a:solidFill>
                  <a:srgbClr val="002060"/>
                </a:solidFill>
              </a:rPr>
              <a:t>Усвоение  жизненного содержания музыкальных образов. Реализация творческого потенциала, готовность выражать своё отношение к искусству. Понимание значения музыкального искусства в жизни человека.</a:t>
            </a:r>
          </a:p>
          <a:p>
            <a:r>
              <a:rPr lang="ru-RU" b="1" i="1" u="sng" dirty="0" smtClean="0">
                <a:solidFill>
                  <a:srgbClr val="002060"/>
                </a:solidFill>
              </a:rPr>
              <a:t>Регулятивные: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Ставить и решать новые учебные задачи, оценка собственной музыкально-творческой деятельности, выполнять учебные действия в качестве </a:t>
            </a:r>
            <a:r>
              <a:rPr lang="ru-RU" b="1" dirty="0" smtClean="0">
                <a:solidFill>
                  <a:srgbClr val="002060"/>
                </a:solidFill>
              </a:rPr>
              <a:t>исполнителя и слушателя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Планирование собственных действий в процессе восприятия и исполнения.</a:t>
            </a:r>
          </a:p>
          <a:p>
            <a:r>
              <a:rPr lang="ru-RU" b="1" i="1" u="sng" dirty="0" smtClean="0">
                <a:solidFill>
                  <a:srgbClr val="002060"/>
                </a:solidFill>
              </a:rPr>
              <a:t>Коммуникативные: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Участвовать в обсуждении явлений жизни и искусства, умение учитывать разные  мнения, сотрудничество с учителем и сверстниками, умение слушать друг друга.</a:t>
            </a:r>
          </a:p>
          <a:p>
            <a:r>
              <a:rPr lang="ru-RU" b="1" i="1" u="sng" dirty="0" smtClean="0">
                <a:solidFill>
                  <a:srgbClr val="002060"/>
                </a:solidFill>
              </a:rPr>
              <a:t>Познавательные: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Активация творческого мышления, выбор способов решения задач, умение проводить сравнение музыкальных произведений, владение музыкальным словарём в процессе размышлений о  музыке.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Певцы русской старины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endParaRPr lang="ru-RU" dirty="0" smtClean="0"/>
          </a:p>
          <a:p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</a:rPr>
              <a:t>Основные понятия:  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Русская классическая музыка, устное народное творчество,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песни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былины, гусли.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Опера, ария, симфонический оркестр,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Некоторые инструменты симфонического оркестра – арфа, струнные и духовые инструменты, инструменты детского оркестра.</a:t>
            </a:r>
          </a:p>
          <a:p>
            <a:endParaRPr lang="ru-RU" b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Певцы русской старины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Технологии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Развитие процессов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восприятия, театрализация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(диалог культур), развитие вокально-интонационных навыков, метод проектов, </a:t>
            </a:r>
            <a:r>
              <a:rPr lang="ru-RU" dirty="0" smtClean="0">
                <a:solidFill>
                  <a:srgbClr val="7030A0"/>
                </a:solidFill>
              </a:rPr>
              <a:t>элементарное </a:t>
            </a:r>
            <a:r>
              <a:rPr lang="ru-RU" dirty="0" err="1" smtClean="0">
                <a:solidFill>
                  <a:srgbClr val="7030A0"/>
                </a:solidFill>
              </a:rPr>
              <a:t>музицирование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работа в группах, технология сотрудничества.</a:t>
            </a:r>
          </a:p>
          <a:p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Межпредметные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связи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Литература, история, изобразительное искусство, МХК, музыкальное движение, хор.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Певцы русской старины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ru-RU" b="1" i="1" u="sng" dirty="0" smtClean="0">
                <a:solidFill>
                  <a:srgbClr val="0070C0"/>
                </a:solidFill>
              </a:rPr>
              <a:t>Оборудование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Кабинет музыки, фортепиано, доска, видео-презентация по теме урока, портреты композиторов,  раздаточный материал с терминами, фломастеры,  костюмы </a:t>
            </a:r>
            <a:r>
              <a:rPr lang="ru-RU" b="1" i="1" dirty="0" smtClean="0">
                <a:solidFill>
                  <a:srgbClr val="0070C0"/>
                </a:solidFill>
              </a:rPr>
              <a:t>героев оперы «Садко» – Садко и </a:t>
            </a:r>
            <a:r>
              <a:rPr lang="ru-RU" b="1" i="1" dirty="0" err="1" smtClean="0">
                <a:solidFill>
                  <a:srgbClr val="0070C0"/>
                </a:solidFill>
              </a:rPr>
              <a:t>Волховы</a:t>
            </a:r>
            <a:r>
              <a:rPr lang="ru-RU" b="1" i="1" dirty="0" smtClean="0">
                <a:solidFill>
                  <a:srgbClr val="0070C0"/>
                </a:solidFill>
              </a:rPr>
              <a:t>, гусли.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аудио </a:t>
            </a:r>
            <a:r>
              <a:rPr lang="ru-RU" b="1" i="1" dirty="0" smtClean="0">
                <a:solidFill>
                  <a:srgbClr val="0070C0"/>
                </a:solidFill>
              </a:rPr>
              <a:t>и видеозаписи музыкальных произведений, портреты композиторов, детские музыкальные инструменты.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Ход урока: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Организационный этап, актуализация знаний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4277072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Приветствие,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Слушанье музыки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Какой инструмент сейчас звучит?</a:t>
            </a: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HOME\Pictures\Садко - открытый урок 3б\fantastika_feniks_3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00808"/>
            <a:ext cx="4411567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Гусли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Гусли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– древнерусский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струнно-щипковый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инструмент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HOME\Pictures\Садко - открытый урок 3б\33d7a0108c34c07fa63cb5aa756e01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04864"/>
            <a:ext cx="4896544" cy="2933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10463505</TotalTime>
  <Words>1306</Words>
  <Application>Microsoft Office PowerPoint</Application>
  <PresentationFormat>Экран (4:3)</PresentationFormat>
  <Paragraphs>201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«Настрою  гусли на старинный лад» -  Садко, Баян. Урок музыки в 3 «б» классе</vt:lpstr>
      <vt:lpstr>Певцы русской старины</vt:lpstr>
      <vt:lpstr>Певцы русской старины</vt:lpstr>
      <vt:lpstr>Певцы русской старины</vt:lpstr>
      <vt:lpstr>Певцы русской старины</vt:lpstr>
      <vt:lpstr>Певцы русской старины</vt:lpstr>
      <vt:lpstr>Певцы русской старины</vt:lpstr>
      <vt:lpstr>Ход урока: Организационный этап, актуализация знаний</vt:lpstr>
      <vt:lpstr>Гусли</vt:lpstr>
      <vt:lpstr>Певцы русской старины</vt:lpstr>
      <vt:lpstr>Певцы русской старины</vt:lpstr>
      <vt:lpstr>Певцы русской старины</vt:lpstr>
      <vt:lpstr>Певцы русской старины</vt:lpstr>
      <vt:lpstr>Певцы русской старины</vt:lpstr>
      <vt:lpstr>Певцы русской старины (изучение нового материала)</vt:lpstr>
      <vt:lpstr>Певцы русской старины</vt:lpstr>
      <vt:lpstr>Певцы русской старины</vt:lpstr>
      <vt:lpstr>Певцы русской старины – Садко и Баян</vt:lpstr>
      <vt:lpstr>Певцы русской старины</vt:lpstr>
      <vt:lpstr>Певцы русской старины</vt:lpstr>
      <vt:lpstr>Слушанье музыки</vt:lpstr>
      <vt:lpstr>«Заиграйте, мои гусельки» - элементарное музицирование  (запевы – хрустальные стаканчики, припевы – бубны, металлофоны)</vt:lpstr>
      <vt:lpstr>Былина о Садко</vt:lpstr>
      <vt:lpstr>«Яблочко» – музыкально-ритмическая композиция</vt:lpstr>
      <vt:lpstr>Певцы русской старины (закрепление)</vt:lpstr>
      <vt:lpstr>Певцы русской старины (вывод)</vt:lpstr>
      <vt:lpstr>Певцы русской старины (вывод)</vt:lpstr>
      <vt:lpstr>Финал урока: Исполнение новогодней песни «Свет рождественской звезды» (сл. и муз. А. Петряшевой) 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«Настрою  гусли на старинный лад». «Садко» Урок музыки в 3 классе</dc:title>
  <dc:creator>HOME</dc:creator>
  <cp:lastModifiedBy>HOME</cp:lastModifiedBy>
  <cp:revision>97</cp:revision>
  <dcterms:created xsi:type="dcterms:W3CDTF">2020-11-15T13:35:25Z</dcterms:created>
  <dcterms:modified xsi:type="dcterms:W3CDTF">2001-01-01T02:42:18Z</dcterms:modified>
</cp:coreProperties>
</file>