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61" r:id="rId6"/>
    <p:sldId id="262" r:id="rId7"/>
    <p:sldId id="265" r:id="rId8"/>
    <p:sldId id="27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hgk3IzpNvLNA5nBZufbgztBERc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DED3C8-B9FF-4A79-B03E-F945BD064569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3157C4-764F-4E78-B44A-ED9C439541F6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Коррекционные упражнения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7D4D37-6090-45BA-B587-125F294BD1E5}" type="parTrans" cxnId="{A55824E6-1BCD-4B5C-ABD7-BE801B182CF7}">
      <dgm:prSet/>
      <dgm:spPr/>
      <dgm:t>
        <a:bodyPr/>
        <a:lstStyle/>
        <a:p>
          <a:endParaRPr lang="ru-RU"/>
        </a:p>
      </dgm:t>
    </dgm:pt>
    <dgm:pt modelId="{060DE519-8AE0-44B2-8AB8-9B476A9BFCB5}" type="sibTrans" cxnId="{A55824E6-1BCD-4B5C-ABD7-BE801B182CF7}">
      <dgm:prSet/>
      <dgm:spPr/>
      <dgm:t>
        <a:bodyPr/>
        <a:lstStyle/>
        <a:p>
          <a:endParaRPr lang="ru-RU"/>
        </a:p>
      </dgm:t>
    </dgm:pt>
    <dgm:pt modelId="{98447F87-00CE-42F8-84E8-BE06F87B36B9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Индивидуальные занятия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6A9AC2-F81C-4AE5-8737-9423CC36C0F0}" type="parTrans" cxnId="{BAA2E8DD-7166-4AE5-902B-72C21EA749FA}">
      <dgm:prSet/>
      <dgm:spPr/>
      <dgm:t>
        <a:bodyPr/>
        <a:lstStyle/>
        <a:p>
          <a:endParaRPr lang="ru-RU"/>
        </a:p>
      </dgm:t>
    </dgm:pt>
    <dgm:pt modelId="{7CF2377B-83EF-4D1C-9562-4109770AEE51}" type="sibTrans" cxnId="{BAA2E8DD-7166-4AE5-902B-72C21EA749FA}">
      <dgm:prSet/>
      <dgm:spPr/>
      <dgm:t>
        <a:bodyPr/>
        <a:lstStyle/>
        <a:p>
          <a:endParaRPr lang="ru-RU"/>
        </a:p>
      </dgm:t>
    </dgm:pt>
    <dgm:pt modelId="{7F72F45D-3D1A-42ED-998F-8360D9199D10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Свободная деятельность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A8DBAEB-7684-49E2-A533-99D40AEF3CFD}" type="parTrans" cxnId="{B38F150E-E813-44FF-92E0-1107786F626B}">
      <dgm:prSet/>
      <dgm:spPr/>
      <dgm:t>
        <a:bodyPr/>
        <a:lstStyle/>
        <a:p>
          <a:endParaRPr lang="ru-RU"/>
        </a:p>
      </dgm:t>
    </dgm:pt>
    <dgm:pt modelId="{15A1D8ED-A421-443C-89EE-4F1CBA5BD680}" type="sibTrans" cxnId="{B38F150E-E813-44FF-92E0-1107786F626B}">
      <dgm:prSet/>
      <dgm:spPr/>
      <dgm:t>
        <a:bodyPr/>
        <a:lstStyle/>
        <a:p>
          <a:endParaRPr lang="ru-RU"/>
        </a:p>
      </dgm:t>
    </dgm:pt>
    <dgm:pt modelId="{28F15262-8C46-4FC5-94A7-738094C2927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Любые режимные моменты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FBE137-CB2B-4F82-95D9-A2A6435CA434}" type="parTrans" cxnId="{80F07DC8-406F-49F5-8C5A-84FF4A0998F1}">
      <dgm:prSet/>
      <dgm:spPr/>
      <dgm:t>
        <a:bodyPr/>
        <a:lstStyle/>
        <a:p>
          <a:endParaRPr lang="ru-RU"/>
        </a:p>
      </dgm:t>
    </dgm:pt>
    <dgm:pt modelId="{216138C1-D72C-4157-A5C9-0E80665B1D56}" type="sibTrans" cxnId="{80F07DC8-406F-49F5-8C5A-84FF4A0998F1}">
      <dgm:prSet/>
      <dgm:spPr/>
      <dgm:t>
        <a:bodyPr/>
        <a:lstStyle/>
        <a:p>
          <a:endParaRPr lang="ru-RU"/>
        </a:p>
      </dgm:t>
    </dgm:pt>
    <dgm:pt modelId="{55EC9F5C-954E-41BC-9A39-BFB80D86FB29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Непосредственная образовательная деятельность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D16087-B263-4CE6-9BED-BA9B4CB97FFB}" type="parTrans" cxnId="{A5BBB728-58EB-4EBE-8CA3-3E88CE2DCDB7}">
      <dgm:prSet/>
      <dgm:spPr/>
      <dgm:t>
        <a:bodyPr/>
        <a:lstStyle/>
        <a:p>
          <a:endParaRPr lang="ru-RU"/>
        </a:p>
      </dgm:t>
    </dgm:pt>
    <dgm:pt modelId="{9C89D879-410F-436E-9F04-DB8ECE0AAA30}" type="sibTrans" cxnId="{A5BBB728-58EB-4EBE-8CA3-3E88CE2DCDB7}">
      <dgm:prSet/>
      <dgm:spPr/>
      <dgm:t>
        <a:bodyPr/>
        <a:lstStyle/>
        <a:p>
          <a:endParaRPr lang="ru-RU"/>
        </a:p>
      </dgm:t>
    </dgm:pt>
    <dgm:pt modelId="{35572603-37CA-4CB2-AD9F-016F003D8080}" type="pres">
      <dgm:prSet presAssocID="{75DED3C8-B9FF-4A79-B03E-F945BD06456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240B38-9A86-47D2-9EE4-93E29E6A029D}" type="pres">
      <dgm:prSet presAssocID="{7B3157C4-764F-4E78-B44A-ED9C439541F6}" presName="centerShape" presStyleLbl="node0" presStyleIdx="0" presStyleCnt="1" custScaleX="156013" custScaleY="130618" custLinFactNeighborX="-347"/>
      <dgm:spPr/>
      <dgm:t>
        <a:bodyPr/>
        <a:lstStyle/>
        <a:p>
          <a:endParaRPr lang="ru-RU"/>
        </a:p>
      </dgm:t>
    </dgm:pt>
    <dgm:pt modelId="{C0308A29-202C-44B5-8C47-DDB7AC1965CB}" type="pres">
      <dgm:prSet presAssocID="{656A9AC2-F81C-4AE5-8737-9423CC36C0F0}" presName="parTrans" presStyleLbl="sibTrans2D1" presStyleIdx="0" presStyleCnt="4"/>
      <dgm:spPr/>
      <dgm:t>
        <a:bodyPr/>
        <a:lstStyle/>
        <a:p>
          <a:endParaRPr lang="ru-RU"/>
        </a:p>
      </dgm:t>
    </dgm:pt>
    <dgm:pt modelId="{CAF24BF7-7A91-4094-AC9B-0689A95CEC0D}" type="pres">
      <dgm:prSet presAssocID="{656A9AC2-F81C-4AE5-8737-9423CC36C0F0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F7667156-71EA-43E6-B628-A13E45F8099F}" type="pres">
      <dgm:prSet presAssocID="{98447F87-00CE-42F8-84E8-BE06F87B36B9}" presName="node" presStyleLbl="node1" presStyleIdx="0" presStyleCnt="4" custScaleX="193015" custScaleY="85839" custRadScaleRad="103944" custRadScaleInc="2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B014DE-113D-458D-A832-B3E8AF28E59E}" type="pres">
      <dgm:prSet presAssocID="{BA8DBAEB-7684-49E2-A533-99D40AEF3CFD}" presName="parTrans" presStyleLbl="sibTrans2D1" presStyleIdx="1" presStyleCnt="4"/>
      <dgm:spPr/>
      <dgm:t>
        <a:bodyPr/>
        <a:lstStyle/>
        <a:p>
          <a:endParaRPr lang="ru-RU"/>
        </a:p>
      </dgm:t>
    </dgm:pt>
    <dgm:pt modelId="{57B582CA-7EF2-4067-B34C-0D6A45CC1798}" type="pres">
      <dgm:prSet presAssocID="{BA8DBAEB-7684-49E2-A533-99D40AEF3CFD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98F5B6F1-F626-4A3C-AFEB-2615664E47EC}" type="pres">
      <dgm:prSet presAssocID="{7F72F45D-3D1A-42ED-998F-8360D9199D10}" presName="node" presStyleLbl="node1" presStyleIdx="1" presStyleCnt="4" custScaleX="178674" custScaleY="103362" custRadScaleRad="156294" custRadScaleInc="-1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08A90-7C4B-4DFA-8558-B580FB065C69}" type="pres">
      <dgm:prSet presAssocID="{48FBE137-CB2B-4F82-95D9-A2A6435CA434}" presName="parTrans" presStyleLbl="sibTrans2D1" presStyleIdx="2" presStyleCnt="4"/>
      <dgm:spPr/>
      <dgm:t>
        <a:bodyPr/>
        <a:lstStyle/>
        <a:p>
          <a:endParaRPr lang="ru-RU"/>
        </a:p>
      </dgm:t>
    </dgm:pt>
    <dgm:pt modelId="{091FCEC9-2E52-478C-A719-FCCF6F3DB175}" type="pres">
      <dgm:prSet presAssocID="{48FBE137-CB2B-4F82-95D9-A2A6435CA434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41DF5475-2B92-4663-9097-9FBC5DC800A7}" type="pres">
      <dgm:prSet presAssocID="{28F15262-8C46-4FC5-94A7-738094C29271}" presName="node" presStyleLbl="node1" presStyleIdx="2" presStyleCnt="4" custScaleX="196908" custScaleY="85681" custRadScaleRad="96864" custRadScaleInc="-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E03A1-2183-4660-8804-BC14D7AA22A1}" type="pres">
      <dgm:prSet presAssocID="{B5D16087-B263-4CE6-9BED-BA9B4CB97FFB}" presName="parTrans" presStyleLbl="sibTrans2D1" presStyleIdx="3" presStyleCnt="4"/>
      <dgm:spPr/>
      <dgm:t>
        <a:bodyPr/>
        <a:lstStyle/>
        <a:p>
          <a:endParaRPr lang="ru-RU"/>
        </a:p>
      </dgm:t>
    </dgm:pt>
    <dgm:pt modelId="{5DD9B31B-BA8B-4DE6-ADA0-57C86018420A}" type="pres">
      <dgm:prSet presAssocID="{B5D16087-B263-4CE6-9BED-BA9B4CB97FFB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E2EDFBFF-DF71-4C74-8BC5-1B4C3F24913C}" type="pres">
      <dgm:prSet presAssocID="{55EC9F5C-954E-41BC-9A39-BFB80D86FB29}" presName="node" presStyleLbl="node1" presStyleIdx="3" presStyleCnt="4" custScaleX="165479" custScaleY="90857" custRadScaleRad="155593" custRadScaleInc="1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62DE8A-BC3B-4D64-96E6-78586F78EE8B}" type="presOf" srcId="{7F72F45D-3D1A-42ED-998F-8360D9199D10}" destId="{98F5B6F1-F626-4A3C-AFEB-2615664E47EC}" srcOrd="0" destOrd="0" presId="urn:microsoft.com/office/officeart/2005/8/layout/radial5"/>
    <dgm:cxn modelId="{A5BBB728-58EB-4EBE-8CA3-3E88CE2DCDB7}" srcId="{7B3157C4-764F-4E78-B44A-ED9C439541F6}" destId="{55EC9F5C-954E-41BC-9A39-BFB80D86FB29}" srcOrd="3" destOrd="0" parTransId="{B5D16087-B263-4CE6-9BED-BA9B4CB97FFB}" sibTransId="{9C89D879-410F-436E-9F04-DB8ECE0AAA30}"/>
    <dgm:cxn modelId="{4FABD92C-414B-4EC4-B37D-EF95D7C8BE57}" type="presOf" srcId="{B5D16087-B263-4CE6-9BED-BA9B4CB97FFB}" destId="{776E03A1-2183-4660-8804-BC14D7AA22A1}" srcOrd="0" destOrd="0" presId="urn:microsoft.com/office/officeart/2005/8/layout/radial5"/>
    <dgm:cxn modelId="{A55824E6-1BCD-4B5C-ABD7-BE801B182CF7}" srcId="{75DED3C8-B9FF-4A79-B03E-F945BD064569}" destId="{7B3157C4-764F-4E78-B44A-ED9C439541F6}" srcOrd="0" destOrd="0" parTransId="{417D4D37-6090-45BA-B587-125F294BD1E5}" sibTransId="{060DE519-8AE0-44B2-8AB8-9B476A9BFCB5}"/>
    <dgm:cxn modelId="{1294BF47-0CCC-4E78-B7CF-78C9343F2272}" type="presOf" srcId="{55EC9F5C-954E-41BC-9A39-BFB80D86FB29}" destId="{E2EDFBFF-DF71-4C74-8BC5-1B4C3F24913C}" srcOrd="0" destOrd="0" presId="urn:microsoft.com/office/officeart/2005/8/layout/radial5"/>
    <dgm:cxn modelId="{3FA35C03-9B4C-4B91-8963-F8A685B05CFC}" type="presOf" srcId="{B5D16087-B263-4CE6-9BED-BA9B4CB97FFB}" destId="{5DD9B31B-BA8B-4DE6-ADA0-57C86018420A}" srcOrd="1" destOrd="0" presId="urn:microsoft.com/office/officeart/2005/8/layout/radial5"/>
    <dgm:cxn modelId="{798968FC-FA81-4338-8D85-D83A0195EEAF}" type="presOf" srcId="{98447F87-00CE-42F8-84E8-BE06F87B36B9}" destId="{F7667156-71EA-43E6-B628-A13E45F8099F}" srcOrd="0" destOrd="0" presId="urn:microsoft.com/office/officeart/2005/8/layout/radial5"/>
    <dgm:cxn modelId="{50F53A05-83D7-4D38-9267-1876DB2185D3}" type="presOf" srcId="{48FBE137-CB2B-4F82-95D9-A2A6435CA434}" destId="{A9E08A90-7C4B-4DFA-8558-B580FB065C69}" srcOrd="0" destOrd="0" presId="urn:microsoft.com/office/officeart/2005/8/layout/radial5"/>
    <dgm:cxn modelId="{80F07DC8-406F-49F5-8C5A-84FF4A0998F1}" srcId="{7B3157C4-764F-4E78-B44A-ED9C439541F6}" destId="{28F15262-8C46-4FC5-94A7-738094C29271}" srcOrd="2" destOrd="0" parTransId="{48FBE137-CB2B-4F82-95D9-A2A6435CA434}" sibTransId="{216138C1-D72C-4157-A5C9-0E80665B1D56}"/>
    <dgm:cxn modelId="{B38F150E-E813-44FF-92E0-1107786F626B}" srcId="{7B3157C4-764F-4E78-B44A-ED9C439541F6}" destId="{7F72F45D-3D1A-42ED-998F-8360D9199D10}" srcOrd="1" destOrd="0" parTransId="{BA8DBAEB-7684-49E2-A533-99D40AEF3CFD}" sibTransId="{15A1D8ED-A421-443C-89EE-4F1CBA5BD680}"/>
    <dgm:cxn modelId="{17BEC154-9812-49D1-8059-8877A349141E}" type="presOf" srcId="{BA8DBAEB-7684-49E2-A533-99D40AEF3CFD}" destId="{B1B014DE-113D-458D-A832-B3E8AF28E59E}" srcOrd="0" destOrd="0" presId="urn:microsoft.com/office/officeart/2005/8/layout/radial5"/>
    <dgm:cxn modelId="{6E3B1713-AF72-4268-B809-DF8E45A18721}" type="presOf" srcId="{BA8DBAEB-7684-49E2-A533-99D40AEF3CFD}" destId="{57B582CA-7EF2-4067-B34C-0D6A45CC1798}" srcOrd="1" destOrd="0" presId="urn:microsoft.com/office/officeart/2005/8/layout/radial5"/>
    <dgm:cxn modelId="{F2D5F7BB-9568-41B9-AB5B-7CB0BB1F1428}" type="presOf" srcId="{28F15262-8C46-4FC5-94A7-738094C29271}" destId="{41DF5475-2B92-4663-9097-9FBC5DC800A7}" srcOrd="0" destOrd="0" presId="urn:microsoft.com/office/officeart/2005/8/layout/radial5"/>
    <dgm:cxn modelId="{2B5C61F1-3425-434C-8659-E87CB4690CB4}" type="presOf" srcId="{7B3157C4-764F-4E78-B44A-ED9C439541F6}" destId="{AA240B38-9A86-47D2-9EE4-93E29E6A029D}" srcOrd="0" destOrd="0" presId="urn:microsoft.com/office/officeart/2005/8/layout/radial5"/>
    <dgm:cxn modelId="{13E37976-3995-4F6A-86B9-0885B8570D73}" type="presOf" srcId="{48FBE137-CB2B-4F82-95D9-A2A6435CA434}" destId="{091FCEC9-2E52-478C-A719-FCCF6F3DB175}" srcOrd="1" destOrd="0" presId="urn:microsoft.com/office/officeart/2005/8/layout/radial5"/>
    <dgm:cxn modelId="{BAA2E8DD-7166-4AE5-902B-72C21EA749FA}" srcId="{7B3157C4-764F-4E78-B44A-ED9C439541F6}" destId="{98447F87-00CE-42F8-84E8-BE06F87B36B9}" srcOrd="0" destOrd="0" parTransId="{656A9AC2-F81C-4AE5-8737-9423CC36C0F0}" sibTransId="{7CF2377B-83EF-4D1C-9562-4109770AEE51}"/>
    <dgm:cxn modelId="{18E2418E-0F37-4539-81D0-86C712F06771}" type="presOf" srcId="{656A9AC2-F81C-4AE5-8737-9423CC36C0F0}" destId="{C0308A29-202C-44B5-8C47-DDB7AC1965CB}" srcOrd="0" destOrd="0" presId="urn:microsoft.com/office/officeart/2005/8/layout/radial5"/>
    <dgm:cxn modelId="{B1EF920E-3E8F-4002-A883-323AD5713DB3}" type="presOf" srcId="{656A9AC2-F81C-4AE5-8737-9423CC36C0F0}" destId="{CAF24BF7-7A91-4094-AC9B-0689A95CEC0D}" srcOrd="1" destOrd="0" presId="urn:microsoft.com/office/officeart/2005/8/layout/radial5"/>
    <dgm:cxn modelId="{69D18A94-58A6-4A84-88A3-198B7BBDD02E}" type="presOf" srcId="{75DED3C8-B9FF-4A79-B03E-F945BD064569}" destId="{35572603-37CA-4CB2-AD9F-016F003D8080}" srcOrd="0" destOrd="0" presId="urn:microsoft.com/office/officeart/2005/8/layout/radial5"/>
    <dgm:cxn modelId="{BDC2B160-68A4-429E-9C04-8094E73397BD}" type="presParOf" srcId="{35572603-37CA-4CB2-AD9F-016F003D8080}" destId="{AA240B38-9A86-47D2-9EE4-93E29E6A029D}" srcOrd="0" destOrd="0" presId="urn:microsoft.com/office/officeart/2005/8/layout/radial5"/>
    <dgm:cxn modelId="{20BB78B5-AF4D-445B-9CDA-32BA88E8CFAD}" type="presParOf" srcId="{35572603-37CA-4CB2-AD9F-016F003D8080}" destId="{C0308A29-202C-44B5-8C47-DDB7AC1965CB}" srcOrd="1" destOrd="0" presId="urn:microsoft.com/office/officeart/2005/8/layout/radial5"/>
    <dgm:cxn modelId="{91C3B12F-4167-49DE-BB60-CF65BDD675FB}" type="presParOf" srcId="{C0308A29-202C-44B5-8C47-DDB7AC1965CB}" destId="{CAF24BF7-7A91-4094-AC9B-0689A95CEC0D}" srcOrd="0" destOrd="0" presId="urn:microsoft.com/office/officeart/2005/8/layout/radial5"/>
    <dgm:cxn modelId="{B2CFDEEF-C7A4-4055-9E94-F8FEFE0F0E82}" type="presParOf" srcId="{35572603-37CA-4CB2-AD9F-016F003D8080}" destId="{F7667156-71EA-43E6-B628-A13E45F8099F}" srcOrd="2" destOrd="0" presId="urn:microsoft.com/office/officeart/2005/8/layout/radial5"/>
    <dgm:cxn modelId="{6B4BCD1D-B98B-4366-9E1A-42F446ED67F7}" type="presParOf" srcId="{35572603-37CA-4CB2-AD9F-016F003D8080}" destId="{B1B014DE-113D-458D-A832-B3E8AF28E59E}" srcOrd="3" destOrd="0" presId="urn:microsoft.com/office/officeart/2005/8/layout/radial5"/>
    <dgm:cxn modelId="{02EC816C-3440-43D4-80E9-D3AD53CB5A48}" type="presParOf" srcId="{B1B014DE-113D-458D-A832-B3E8AF28E59E}" destId="{57B582CA-7EF2-4067-B34C-0D6A45CC1798}" srcOrd="0" destOrd="0" presId="urn:microsoft.com/office/officeart/2005/8/layout/radial5"/>
    <dgm:cxn modelId="{5261A289-896F-49CC-B466-163C48D3201E}" type="presParOf" srcId="{35572603-37CA-4CB2-AD9F-016F003D8080}" destId="{98F5B6F1-F626-4A3C-AFEB-2615664E47EC}" srcOrd="4" destOrd="0" presId="urn:microsoft.com/office/officeart/2005/8/layout/radial5"/>
    <dgm:cxn modelId="{1667EA14-6D22-4299-A557-1BC593361F97}" type="presParOf" srcId="{35572603-37CA-4CB2-AD9F-016F003D8080}" destId="{A9E08A90-7C4B-4DFA-8558-B580FB065C69}" srcOrd="5" destOrd="0" presId="urn:microsoft.com/office/officeart/2005/8/layout/radial5"/>
    <dgm:cxn modelId="{93646654-0E1A-4CB7-B9AD-D4FFDA128DFB}" type="presParOf" srcId="{A9E08A90-7C4B-4DFA-8558-B580FB065C69}" destId="{091FCEC9-2E52-478C-A719-FCCF6F3DB175}" srcOrd="0" destOrd="0" presId="urn:microsoft.com/office/officeart/2005/8/layout/radial5"/>
    <dgm:cxn modelId="{1E555236-21ED-4A66-B20F-042E7EFC78B6}" type="presParOf" srcId="{35572603-37CA-4CB2-AD9F-016F003D8080}" destId="{41DF5475-2B92-4663-9097-9FBC5DC800A7}" srcOrd="6" destOrd="0" presId="urn:microsoft.com/office/officeart/2005/8/layout/radial5"/>
    <dgm:cxn modelId="{B1B2C22E-CC83-4ECB-9403-25688C090BE5}" type="presParOf" srcId="{35572603-37CA-4CB2-AD9F-016F003D8080}" destId="{776E03A1-2183-4660-8804-BC14D7AA22A1}" srcOrd="7" destOrd="0" presId="urn:microsoft.com/office/officeart/2005/8/layout/radial5"/>
    <dgm:cxn modelId="{3D8163ED-29CD-476B-9C28-0C9C22AE21FF}" type="presParOf" srcId="{776E03A1-2183-4660-8804-BC14D7AA22A1}" destId="{5DD9B31B-BA8B-4DE6-ADA0-57C86018420A}" srcOrd="0" destOrd="0" presId="urn:microsoft.com/office/officeart/2005/8/layout/radial5"/>
    <dgm:cxn modelId="{0540040C-FF0E-40AB-8CF7-589885B6DA5D}" type="presParOf" srcId="{35572603-37CA-4CB2-AD9F-016F003D8080}" destId="{E2EDFBFF-DF71-4C74-8BC5-1B4C3F24913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40B38-9A86-47D2-9EE4-93E29E6A029D}">
      <dsp:nvSpPr>
        <dsp:cNvPr id="0" name=""/>
        <dsp:cNvSpPr/>
      </dsp:nvSpPr>
      <dsp:spPr>
        <a:xfrm>
          <a:off x="4099898" y="1971063"/>
          <a:ext cx="2458281" cy="2058135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Коррекционные упражнения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59905" y="2272470"/>
        <a:ext cx="1738267" cy="1455321"/>
      </dsp:txXfrm>
    </dsp:sp>
    <dsp:sp modelId="{C0308A29-202C-44B5-8C47-DDB7AC1965CB}">
      <dsp:nvSpPr>
        <dsp:cNvPr id="0" name=""/>
        <dsp:cNvSpPr/>
      </dsp:nvSpPr>
      <dsp:spPr>
        <a:xfrm rot="16291849">
          <a:off x="5207767" y="1417289"/>
          <a:ext cx="312827" cy="5357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5253437" y="1571343"/>
        <a:ext cx="218979" cy="321440"/>
      </dsp:txXfrm>
    </dsp:sp>
    <dsp:sp modelId="{F7667156-71EA-43E6-B628-A13E45F8099F}">
      <dsp:nvSpPr>
        <dsp:cNvPr id="0" name=""/>
        <dsp:cNvSpPr/>
      </dsp:nvSpPr>
      <dsp:spPr>
        <a:xfrm>
          <a:off x="3869714" y="28782"/>
          <a:ext cx="3041318" cy="1352556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Индивидуальные занятия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15105" y="226859"/>
        <a:ext cx="2150536" cy="956402"/>
      </dsp:txXfrm>
    </dsp:sp>
    <dsp:sp modelId="{B1B014DE-113D-458D-A832-B3E8AF28E59E}">
      <dsp:nvSpPr>
        <dsp:cNvPr id="0" name=""/>
        <dsp:cNvSpPr/>
      </dsp:nvSpPr>
      <dsp:spPr>
        <a:xfrm rot="21554357">
          <a:off x="6740689" y="2710598"/>
          <a:ext cx="440137" cy="5357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6740695" y="2818622"/>
        <a:ext cx="308096" cy="321440"/>
      </dsp:txXfrm>
    </dsp:sp>
    <dsp:sp modelId="{98F5B6F1-F626-4A3C-AFEB-2615664E47EC}">
      <dsp:nvSpPr>
        <dsp:cNvPr id="0" name=""/>
        <dsp:cNvSpPr/>
      </dsp:nvSpPr>
      <dsp:spPr>
        <a:xfrm>
          <a:off x="7388029" y="2139768"/>
          <a:ext cx="2815349" cy="1628665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Свободная деятельность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00327" y="2378280"/>
        <a:ext cx="1990753" cy="1151641"/>
      </dsp:txXfrm>
    </dsp:sp>
    <dsp:sp modelId="{A9E08A90-7C4B-4DFA-8558-B580FB065C69}">
      <dsp:nvSpPr>
        <dsp:cNvPr id="0" name=""/>
        <dsp:cNvSpPr/>
      </dsp:nvSpPr>
      <dsp:spPr>
        <a:xfrm rot="5370591">
          <a:off x="5224342" y="3972329"/>
          <a:ext cx="230612" cy="5357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5258638" y="4044885"/>
        <a:ext cx="161428" cy="321440"/>
      </dsp:txXfrm>
    </dsp:sp>
    <dsp:sp modelId="{41DF5475-2B92-4663-9097-9FBC5DC800A7}">
      <dsp:nvSpPr>
        <dsp:cNvPr id="0" name=""/>
        <dsp:cNvSpPr/>
      </dsp:nvSpPr>
      <dsp:spPr>
        <a:xfrm>
          <a:off x="3796009" y="4464270"/>
          <a:ext cx="3102660" cy="1350067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Любые режимные моменты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50383" y="4661983"/>
        <a:ext cx="2193912" cy="954641"/>
      </dsp:txXfrm>
    </dsp:sp>
    <dsp:sp modelId="{776E03A1-2183-4660-8804-BC14D7AA22A1}">
      <dsp:nvSpPr>
        <dsp:cNvPr id="0" name=""/>
        <dsp:cNvSpPr/>
      </dsp:nvSpPr>
      <dsp:spPr>
        <a:xfrm rot="10830782">
          <a:off x="3433895" y="2717401"/>
          <a:ext cx="470704" cy="5357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3575103" y="2825180"/>
        <a:ext cx="329493" cy="321440"/>
      </dsp:txXfrm>
    </dsp:sp>
    <dsp:sp modelId="{E2EDFBFF-DF71-4C74-8BC5-1B4C3F24913C}">
      <dsp:nvSpPr>
        <dsp:cNvPr id="0" name=""/>
        <dsp:cNvSpPr/>
      </dsp:nvSpPr>
      <dsp:spPr>
        <a:xfrm>
          <a:off x="604620" y="2253688"/>
          <a:ext cx="2607436" cy="1431625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Непосредственная образовательная деятельность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86470" y="2463345"/>
        <a:ext cx="1843736" cy="10123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74056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9827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b2da0b40cc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b2da0b40cc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2953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b2da0b40cc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b2da0b40cc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89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b28e88019b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b28e88019b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8930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25bbbf11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b25bbbf11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6952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b28e88019b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b28e88019b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8786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2825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b0843d05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b0843d052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444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1436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2737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22615fb9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22615fb9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4806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1131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fa2790899255a4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3fa2790899255a4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3809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4141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b25bbbf1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b25bbbf1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653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Вертикальный заголовок и текст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9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5" cy="4915076"/>
          </a:xfrm>
          <a:prstGeom prst="rect">
            <a:avLst/>
          </a:prstGeom>
          <a:solidFill>
            <a:srgbClr val="BECAD4"/>
          </a:solidFill>
          <a:ln>
            <a:noFill/>
          </a:ln>
        </p:spPr>
        <p:txBody>
          <a:bodyPr spcFirstLastPara="1" wrap="square" lIns="457200" tIns="457200" rIns="0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OBJECT_WITH_CAPTIO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0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0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0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й слайд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6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1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11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51" name="Google Shape;51;p11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>
  <p:cSld name="SECTION_HEADER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66" name="Google Shape;66;p13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4937760" cy="402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2"/>
          </p:nvPr>
        </p:nvSpPr>
        <p:spPr>
          <a:xfrm>
            <a:off x="1097280" y="2582335"/>
            <a:ext cx="4937760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13" name="Google Shape;13;p7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2.jpeg"/><Relationship Id="rId4" Type="http://schemas.openxmlformats.org/officeDocument/2006/relationships/image" Target="../media/image25.jpe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11" Type="http://schemas.openxmlformats.org/officeDocument/2006/relationships/image" Target="../media/image2.jpeg"/><Relationship Id="rId5" Type="http://schemas.openxmlformats.org/officeDocument/2006/relationships/image" Target="../media/image35.jpe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>
            <a:spLocks noGrp="1"/>
          </p:cNvSpPr>
          <p:nvPr>
            <p:ph type="title" idx="4294967295"/>
          </p:nvPr>
        </p:nvSpPr>
        <p:spPr>
          <a:xfrm>
            <a:off x="1908231" y="407151"/>
            <a:ext cx="8691562" cy="145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ru-RU" sz="1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ДЕПАРТАМЕНТ ОБРАЗОВАНИЯ И НАУКИ ГОРОДА МОСКВЫ </a:t>
            </a: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Государственное бюджетное общеобразовательное учреждение города Москвы «Школа № 69 им. Б.Ш. Окуджавы»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p1"/>
          <p:cNvSpPr txBox="1">
            <a:spLocks noGrp="1"/>
          </p:cNvSpPr>
          <p:nvPr>
            <p:ph type="subTitle" idx="4294967295"/>
          </p:nvPr>
        </p:nvSpPr>
        <p:spPr>
          <a:xfrm>
            <a:off x="0" y="5010150"/>
            <a:ext cx="9363075" cy="98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 "/>
            </a:pPr>
            <a:r>
              <a:rPr lang="ru-RU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Малышева Анна Владимировна - воспитатель</a:t>
            </a: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 "/>
            </a:pPr>
            <a:r>
              <a:rPr lang="ru-RU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Терехова Елена Геннадьевна – учитель-дефектолог</a:t>
            </a: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"/>
          <p:cNvPicPr preferRelativeResize="0"/>
          <p:nvPr/>
        </p:nvPicPr>
        <p:blipFill rotWithShape="1">
          <a:blip r:embed="rId3">
            <a:alphaModFix/>
          </a:blip>
          <a:srcRect l="16063" r="13348"/>
          <a:stretch/>
        </p:blipFill>
        <p:spPr>
          <a:xfrm>
            <a:off x="10944469" y="272141"/>
            <a:ext cx="984294" cy="86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320" y="1156021"/>
            <a:ext cx="1561680" cy="1292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"/>
          <p:cNvSpPr txBox="1"/>
          <p:nvPr/>
        </p:nvSpPr>
        <p:spPr>
          <a:xfrm>
            <a:off x="1037230" y="2137287"/>
            <a:ext cx="974382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rgbClr val="1C6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 ЗРИТЕЛЬНО–ПРОСТРАНСТВЕННО</a:t>
            </a:r>
            <a:r>
              <a:rPr lang="ru-RU" sz="2800" b="1">
                <a:solidFill>
                  <a:srgbClr val="1C6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 ВОСПРИЯТИЯ </a:t>
            </a:r>
            <a:r>
              <a:rPr lang="ru-RU" sz="2800" b="1" i="0" u="none" strike="noStrike" cap="none">
                <a:solidFill>
                  <a:srgbClr val="1C6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ДЕТЕЙ С НАРУШЕНИЕМ ЗРЕНИЯ (АМБЛИОПИЯ И КОСОГЛАЗИЕ)</a:t>
            </a:r>
            <a:endParaRPr sz="2800" b="1" i="0" u="none" strike="noStrike" cap="none">
              <a:solidFill>
                <a:srgbClr val="1C62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9" y="134307"/>
            <a:ext cx="2208926" cy="813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b25bbbf11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020" y="1614611"/>
            <a:ext cx="2545631" cy="33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b25bbbf11e_0_0"/>
          <p:cNvSpPr txBox="1"/>
          <p:nvPr/>
        </p:nvSpPr>
        <p:spPr>
          <a:xfrm>
            <a:off x="3460725" y="1848775"/>
            <a:ext cx="5508600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50">
                <a:solidFill>
                  <a:srgbClr val="11111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Метание в цель различными предметами в играх, лабиринты и т п. </a:t>
            </a:r>
            <a:endParaRPr sz="1950">
              <a:solidFill>
                <a:srgbClr val="11111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gb25bbbf11e_0_0"/>
          <p:cNvSpPr/>
          <p:nvPr/>
        </p:nvSpPr>
        <p:spPr>
          <a:xfrm>
            <a:off x="1875950" y="137775"/>
            <a:ext cx="9845225" cy="1346350"/>
          </a:xfrm>
          <a:prstGeom prst="flowChartPunchedTap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Игры на развитие зрительно - моторной координации</a:t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230" name="Google Shape;230;gb25bbbf11e_0_0"/>
          <p:cNvPicPr preferRelativeResize="0"/>
          <p:nvPr/>
        </p:nvPicPr>
        <p:blipFill rotWithShape="1">
          <a:blip r:embed="rId4">
            <a:alphaModFix/>
          </a:blip>
          <a:srcRect b="26664"/>
          <a:stretch/>
        </p:blipFill>
        <p:spPr>
          <a:xfrm>
            <a:off x="9295225" y="1960975"/>
            <a:ext cx="2707151" cy="316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b25bbbf11e_0_0"/>
          <p:cNvPicPr preferRelativeResize="0"/>
          <p:nvPr/>
        </p:nvPicPr>
        <p:blipFill rotWithShape="1">
          <a:blip r:embed="rId5">
            <a:alphaModFix/>
          </a:blip>
          <a:srcRect b="19801"/>
          <a:stretch/>
        </p:blipFill>
        <p:spPr>
          <a:xfrm>
            <a:off x="6805550" y="3081075"/>
            <a:ext cx="1897301" cy="307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b25bbbf11e_0_0"/>
          <p:cNvPicPr preferRelativeResize="0"/>
          <p:nvPr/>
        </p:nvPicPr>
        <p:blipFill rotWithShape="1">
          <a:blip r:embed="rId6">
            <a:alphaModFix/>
          </a:blip>
          <a:srcRect l="16065" r="13347"/>
          <a:stretch/>
        </p:blipFill>
        <p:spPr>
          <a:xfrm>
            <a:off x="8811490" y="5098598"/>
            <a:ext cx="1189963" cy="1202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b25bbbf11e_0_0"/>
          <p:cNvPicPr preferRelativeResize="0"/>
          <p:nvPr/>
        </p:nvPicPr>
        <p:blipFill rotWithShape="1">
          <a:blip r:embed="rId7">
            <a:alphaModFix/>
          </a:blip>
          <a:srcRect b="16631"/>
          <a:stretch/>
        </p:blipFill>
        <p:spPr>
          <a:xfrm>
            <a:off x="3643025" y="2984875"/>
            <a:ext cx="2081077" cy="297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1.pn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98118" y="390728"/>
            <a:ext cx="1578282" cy="703781"/>
          </a:xfrm>
          <a:prstGeom prst="rect">
            <a:avLst/>
          </a:prstGeom>
          <a:ln/>
        </p:spPr>
      </p:pic>
      <p:pic>
        <p:nvPicPr>
          <p:cNvPr id="10" name="Google Shape;10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5020" y="5008786"/>
            <a:ext cx="1561680" cy="1292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b2da0b40cc_1_17"/>
          <p:cNvSpPr/>
          <p:nvPr/>
        </p:nvSpPr>
        <p:spPr>
          <a:xfrm>
            <a:off x="1918025" y="207900"/>
            <a:ext cx="9704975" cy="1346350"/>
          </a:xfrm>
          <a:prstGeom prst="flowChartPunchedTap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Балансировочные упражнения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239" name="Google Shape;239;gb2da0b40cc_1_17"/>
          <p:cNvPicPr preferRelativeResize="0"/>
          <p:nvPr/>
        </p:nvPicPr>
        <p:blipFill rotWithShape="1">
          <a:blip r:embed="rId3">
            <a:alphaModFix/>
          </a:blip>
          <a:srcRect l="16065" r="13347"/>
          <a:stretch/>
        </p:blipFill>
        <p:spPr>
          <a:xfrm>
            <a:off x="221051" y="261721"/>
            <a:ext cx="1448508" cy="145075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b2da0b40cc_1_17"/>
          <p:cNvSpPr txBox="1"/>
          <p:nvPr/>
        </p:nvSpPr>
        <p:spPr>
          <a:xfrm>
            <a:off x="3306450" y="1712475"/>
            <a:ext cx="5441700" cy="15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Стабилоплатформа, балансировочные доски, "пройди по веревочке" с открытыми и закрытыми глазами, с кочки на кочку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и т.п.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1" name="Google Shape;241;gb2da0b40cc_1_17"/>
          <p:cNvPicPr preferRelativeResize="0"/>
          <p:nvPr/>
        </p:nvPicPr>
        <p:blipFill rotWithShape="1">
          <a:blip r:embed="rId4">
            <a:alphaModFix/>
          </a:blip>
          <a:srcRect r="25127"/>
          <a:stretch/>
        </p:blipFill>
        <p:spPr>
          <a:xfrm>
            <a:off x="432900" y="1712476"/>
            <a:ext cx="2424772" cy="317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b2da0b40cc_1_17"/>
          <p:cNvSpPr txBox="1"/>
          <p:nvPr/>
        </p:nvSpPr>
        <p:spPr>
          <a:xfrm>
            <a:off x="2408875" y="3952450"/>
            <a:ext cx="8078100" cy="9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gb2da0b40cc_1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7086" y="3808575"/>
            <a:ext cx="3264900" cy="244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b2da0b40cc_1_17"/>
          <p:cNvPicPr preferRelativeResize="0"/>
          <p:nvPr/>
        </p:nvPicPr>
        <p:blipFill rotWithShape="1">
          <a:blip r:embed="rId6">
            <a:alphaModFix/>
          </a:blip>
          <a:srcRect t="11009" b="18819"/>
          <a:stretch/>
        </p:blipFill>
        <p:spPr>
          <a:xfrm>
            <a:off x="9702501" y="1021325"/>
            <a:ext cx="2424776" cy="3436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b2da0b40cc_1_17"/>
          <p:cNvPicPr preferRelativeResize="0"/>
          <p:nvPr/>
        </p:nvPicPr>
        <p:blipFill rotWithShape="1">
          <a:blip r:embed="rId7">
            <a:alphaModFix/>
          </a:blip>
          <a:srcRect t="8760" b="12100"/>
          <a:stretch/>
        </p:blipFill>
        <p:spPr>
          <a:xfrm>
            <a:off x="8078501" y="2798275"/>
            <a:ext cx="1930199" cy="308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b2da0b40cc_1_17"/>
          <p:cNvPicPr preferRelativeResize="0"/>
          <p:nvPr/>
        </p:nvPicPr>
        <p:blipFill rotWithShape="1">
          <a:blip r:embed="rId8">
            <a:alphaModFix/>
          </a:blip>
          <a:srcRect t="12236" r="-29533" b="10466"/>
          <a:stretch/>
        </p:blipFill>
        <p:spPr>
          <a:xfrm>
            <a:off x="5716725" y="3237075"/>
            <a:ext cx="2493949" cy="301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1.png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180860" y="5302652"/>
            <a:ext cx="1428750" cy="581025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b2da0b40cc_1_38"/>
          <p:cNvSpPr/>
          <p:nvPr/>
        </p:nvSpPr>
        <p:spPr>
          <a:xfrm>
            <a:off x="3976255" y="313925"/>
            <a:ext cx="7829064" cy="1346350"/>
          </a:xfrm>
          <a:prstGeom prst="flowChartPunchedTap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Упражнения для развития зрительного </a:t>
            </a:r>
            <a:endParaRPr lang="ru-RU" sz="32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анализа и </a:t>
            </a:r>
            <a:r>
              <a:rPr lang="ru-RU" sz="32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синтеза</a:t>
            </a:r>
            <a:endParaRPr dirty="0"/>
          </a:p>
        </p:txBody>
      </p:sp>
      <p:pic>
        <p:nvPicPr>
          <p:cNvPr id="252" name="Google Shape;252;gb2da0b40cc_1_38"/>
          <p:cNvPicPr preferRelativeResize="0"/>
          <p:nvPr/>
        </p:nvPicPr>
        <p:blipFill rotWithShape="1">
          <a:blip r:embed="rId3">
            <a:alphaModFix/>
          </a:blip>
          <a:srcRect l="16065" r="13347"/>
          <a:stretch/>
        </p:blipFill>
        <p:spPr>
          <a:xfrm>
            <a:off x="651120" y="5360909"/>
            <a:ext cx="976831" cy="88356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b2da0b40cc_1_38"/>
          <p:cNvSpPr txBox="1"/>
          <p:nvPr/>
        </p:nvSpPr>
        <p:spPr>
          <a:xfrm>
            <a:off x="4128655" y="1712475"/>
            <a:ext cx="3779945" cy="2263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Разрезные картинки, составление предметов с помощью трафаретов, "раскрась так же", “внимательно смотри и нарисуй так же”</a:t>
            </a:r>
            <a:endParaRPr sz="2000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и т.д.</a:t>
            </a:r>
            <a:endParaRPr sz="2000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4" name="Google Shape;254;gb2da0b40cc_1_38"/>
          <p:cNvPicPr preferRelativeResize="0"/>
          <p:nvPr/>
        </p:nvPicPr>
        <p:blipFill rotWithShape="1">
          <a:blip r:embed="rId4">
            <a:alphaModFix/>
          </a:blip>
          <a:srcRect b="12118"/>
          <a:stretch/>
        </p:blipFill>
        <p:spPr>
          <a:xfrm>
            <a:off x="253548" y="1302644"/>
            <a:ext cx="2985522" cy="387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b2da0b40cc_1_38"/>
          <p:cNvPicPr preferRelativeResize="0"/>
          <p:nvPr/>
        </p:nvPicPr>
        <p:blipFill rotWithShape="1">
          <a:blip r:embed="rId5">
            <a:alphaModFix/>
          </a:blip>
          <a:srcRect r="32678"/>
          <a:stretch/>
        </p:blipFill>
        <p:spPr>
          <a:xfrm>
            <a:off x="8529255" y="1915001"/>
            <a:ext cx="3219401" cy="35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b2da0b40cc_1_38"/>
          <p:cNvPicPr preferRelativeResize="0"/>
          <p:nvPr/>
        </p:nvPicPr>
        <p:blipFill>
          <a:blip r:embed="rId6">
            <a:alphaModFix/>
          </a:blip>
          <a:srcRect l="1878" t="513"/>
          <a:stretch>
            <a:fillRect/>
          </a:stretch>
        </p:blipFill>
        <p:spPr>
          <a:xfrm>
            <a:off x="1784962" y="3881203"/>
            <a:ext cx="1806164" cy="18312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7" name="Google Shape;257;gb2da0b40cc_1_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17575" y="4091496"/>
            <a:ext cx="2164049" cy="217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b2da0b40cc_1_38"/>
          <p:cNvPicPr preferRelativeResize="0"/>
          <p:nvPr/>
        </p:nvPicPr>
        <p:blipFill rotWithShape="1">
          <a:blip r:embed="rId8">
            <a:alphaModFix/>
          </a:blip>
          <a:srcRect t="12564"/>
          <a:stretch/>
        </p:blipFill>
        <p:spPr>
          <a:xfrm>
            <a:off x="5638635" y="4471162"/>
            <a:ext cx="2952615" cy="184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1.png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143098" y="313925"/>
            <a:ext cx="1782683" cy="808293"/>
          </a:xfrm>
          <a:prstGeom prst="rect">
            <a:avLst/>
          </a:prstGeom>
          <a:ln/>
        </p:spPr>
      </p:pic>
      <p:pic>
        <p:nvPicPr>
          <p:cNvPr id="11" name="Google Shape;10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72145" y="128768"/>
            <a:ext cx="1238128" cy="1114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b28e88019b_2_2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254000" algn="ctr" rtl="0">
              <a:spcBef>
                <a:spcPts val="0"/>
              </a:spcBef>
              <a:spcAft>
                <a:spcPts val="0"/>
              </a:spcAft>
              <a:buNone/>
            </a:pPr>
            <a:endParaRPr sz="2050">
              <a:solidFill>
                <a:srgbClr val="11111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4" name="Google Shape;264;gb28e88019b_2_2"/>
          <p:cNvSpPr/>
          <p:nvPr/>
        </p:nvSpPr>
        <p:spPr>
          <a:xfrm>
            <a:off x="3380509" y="165800"/>
            <a:ext cx="8116266" cy="1346350"/>
          </a:xfrm>
          <a:prstGeom prst="flowChartPunchedTap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Игры на развитие конструктивных действий	</a:t>
            </a:r>
            <a:endParaRPr sz="3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5" name="Google Shape;265;gb28e88019b_2_2"/>
          <p:cNvPicPr preferRelativeResize="0"/>
          <p:nvPr/>
        </p:nvPicPr>
        <p:blipFill rotWithShape="1">
          <a:blip r:embed="rId3">
            <a:alphaModFix/>
          </a:blip>
          <a:srcRect l="16065" r="13347"/>
          <a:stretch/>
        </p:blipFill>
        <p:spPr>
          <a:xfrm>
            <a:off x="10224654" y="4969740"/>
            <a:ext cx="1147430" cy="115352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b28e88019b_2_2"/>
          <p:cNvSpPr txBox="1"/>
          <p:nvPr/>
        </p:nvSpPr>
        <p:spPr>
          <a:xfrm>
            <a:off x="3683163" y="1568250"/>
            <a:ext cx="3770700" cy="16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Игры со строительным материалом: Лего, деревянный конструктор, песок, снег  и т.д.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7" name="Google Shape;267;gb28e88019b_2_2"/>
          <p:cNvPicPr preferRelativeResize="0"/>
          <p:nvPr/>
        </p:nvPicPr>
        <p:blipFill rotWithShape="1">
          <a:blip r:embed="rId4">
            <a:alphaModFix/>
          </a:blip>
          <a:srcRect t="-23292" b="25425"/>
          <a:stretch/>
        </p:blipFill>
        <p:spPr>
          <a:xfrm>
            <a:off x="3880086" y="2175164"/>
            <a:ext cx="2468048" cy="394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b28e88019b_2_2"/>
          <p:cNvPicPr preferRelativeResize="0"/>
          <p:nvPr/>
        </p:nvPicPr>
        <p:blipFill>
          <a:blip r:embed="rId5">
            <a:alphaModFix/>
          </a:blip>
          <a:srcRect b="22972"/>
          <a:stretch>
            <a:fillRect/>
          </a:stretch>
        </p:blipFill>
        <p:spPr>
          <a:xfrm>
            <a:off x="6816436" y="2888005"/>
            <a:ext cx="2369127" cy="322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b28e88019b_2_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67474" y="1568251"/>
            <a:ext cx="2362098" cy="314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b28e88019b_2_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6425" y="2342600"/>
            <a:ext cx="3281772" cy="2461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1.pn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3449" y="413980"/>
            <a:ext cx="1615125" cy="763656"/>
          </a:xfrm>
          <a:prstGeom prst="rect">
            <a:avLst/>
          </a:prstGeom>
          <a:ln/>
        </p:spPr>
      </p:pic>
      <p:pic>
        <p:nvPicPr>
          <p:cNvPr id="11" name="Google Shape;10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28575" y="192955"/>
            <a:ext cx="1561680" cy="1292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b25bbbf11e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1425" y="1272150"/>
            <a:ext cx="3175624" cy="23817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b25bbbf11e_0_19"/>
          <p:cNvSpPr txBox="1"/>
          <p:nvPr/>
        </p:nvSpPr>
        <p:spPr>
          <a:xfrm>
            <a:off x="3275400" y="1688725"/>
            <a:ext cx="55860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1778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dirty="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Ориентировка в сторонах собственного тела, ориентировка по плану или схеме, ориентировка в сторонах тела друга напротив,  “Дойди </a:t>
            </a:r>
            <a:r>
              <a:rPr lang="ru-RU" sz="2100" dirty="0" smtClean="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до …” </a:t>
            </a:r>
            <a:r>
              <a:rPr lang="ru-RU" sz="2100" dirty="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 т.п.</a:t>
            </a:r>
            <a:endParaRPr dirty="0"/>
          </a:p>
        </p:txBody>
      </p:sp>
      <p:sp>
        <p:nvSpPr>
          <p:cNvPr id="277" name="Google Shape;277;gb25bbbf11e_0_19"/>
          <p:cNvSpPr/>
          <p:nvPr/>
        </p:nvSpPr>
        <p:spPr>
          <a:xfrm>
            <a:off x="2660072" y="115825"/>
            <a:ext cx="9376973" cy="1346350"/>
          </a:xfrm>
          <a:prstGeom prst="flowChartPunchedTap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Игры на развитие пространственных представлений</a:t>
            </a:r>
            <a:endParaRPr/>
          </a:p>
        </p:txBody>
      </p:sp>
      <p:pic>
        <p:nvPicPr>
          <p:cNvPr id="278" name="Google Shape;278;gb25bbbf11e_0_19"/>
          <p:cNvPicPr preferRelativeResize="0"/>
          <p:nvPr/>
        </p:nvPicPr>
        <p:blipFill rotWithShape="1">
          <a:blip r:embed="rId4">
            <a:alphaModFix/>
          </a:blip>
          <a:srcRect l="16065" r="13347"/>
          <a:stretch/>
        </p:blipFill>
        <p:spPr>
          <a:xfrm>
            <a:off x="9968505" y="3848990"/>
            <a:ext cx="961464" cy="95153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b25bbbf11e_0_19"/>
          <p:cNvSpPr txBox="1"/>
          <p:nvPr/>
        </p:nvSpPr>
        <p:spPr>
          <a:xfrm>
            <a:off x="385707" y="790629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" name="Google Shape;280;gb25bbbf11e_0_19"/>
          <p:cNvPicPr preferRelativeResize="0"/>
          <p:nvPr/>
        </p:nvPicPr>
        <p:blipFill rotWithShape="1">
          <a:blip r:embed="rId5">
            <a:alphaModFix/>
          </a:blip>
          <a:srcRect l="8693" r="-28267"/>
          <a:stretch/>
        </p:blipFill>
        <p:spPr>
          <a:xfrm>
            <a:off x="6371551" y="3705591"/>
            <a:ext cx="4484499" cy="238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b25bbbf11e_0_19"/>
          <p:cNvPicPr preferRelativeResize="0"/>
          <p:nvPr/>
        </p:nvPicPr>
        <p:blipFill rotWithShape="1">
          <a:blip r:embed="rId6">
            <a:alphaModFix/>
          </a:blip>
          <a:srcRect l="32346" r="-7886" b="27076"/>
          <a:stretch/>
        </p:blipFill>
        <p:spPr>
          <a:xfrm>
            <a:off x="680900" y="1611338"/>
            <a:ext cx="2873876" cy="181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b25bbbf11e_0_19"/>
          <p:cNvPicPr preferRelativeResize="0"/>
          <p:nvPr/>
        </p:nvPicPr>
        <p:blipFill rotWithShape="1">
          <a:blip r:embed="rId7">
            <a:alphaModFix/>
          </a:blip>
          <a:srcRect t="19361"/>
          <a:stretch/>
        </p:blipFill>
        <p:spPr>
          <a:xfrm>
            <a:off x="221050" y="3733963"/>
            <a:ext cx="3225300" cy="195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b25bbbf11e_0_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62739" y="3139525"/>
            <a:ext cx="1554382" cy="313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50" y="4943926"/>
            <a:ext cx="958139" cy="958139"/>
          </a:xfrm>
          <a:prstGeom prst="rect">
            <a:avLst/>
          </a:prstGeom>
        </p:spPr>
      </p:pic>
      <p:pic>
        <p:nvPicPr>
          <p:cNvPr id="12" name="image1.png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267727"/>
            <a:ext cx="1428750" cy="581025"/>
          </a:xfrm>
          <a:prstGeom prst="rect">
            <a:avLst/>
          </a:prstGeom>
          <a:ln/>
        </p:spPr>
      </p:pic>
      <p:pic>
        <p:nvPicPr>
          <p:cNvPr id="13" name="Google Shape;10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51618" y="558239"/>
            <a:ext cx="1208441" cy="956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b28e88019b_3_2"/>
          <p:cNvSpPr/>
          <p:nvPr/>
        </p:nvSpPr>
        <p:spPr>
          <a:xfrm>
            <a:off x="4100274" y="64501"/>
            <a:ext cx="7549094" cy="1167325"/>
          </a:xfrm>
          <a:prstGeom prst="flowChartPunchedTap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Игры на  восприятие объекта в движении</a:t>
            </a:r>
            <a:endParaRPr/>
          </a:p>
        </p:txBody>
      </p:sp>
      <p:pic>
        <p:nvPicPr>
          <p:cNvPr id="289" name="Google Shape;289;gb28e88019b_3_2"/>
          <p:cNvPicPr preferRelativeResize="0"/>
          <p:nvPr/>
        </p:nvPicPr>
        <p:blipFill rotWithShape="1">
          <a:blip r:embed="rId3">
            <a:alphaModFix/>
          </a:blip>
          <a:srcRect l="16065" r="13347"/>
          <a:stretch/>
        </p:blipFill>
        <p:spPr>
          <a:xfrm>
            <a:off x="10534208" y="5110857"/>
            <a:ext cx="1115160" cy="96981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b28e88019b_3_2"/>
          <p:cNvSpPr txBox="1"/>
          <p:nvPr/>
        </p:nvSpPr>
        <p:spPr>
          <a:xfrm>
            <a:off x="360833" y="438574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b28e88019b_3_2"/>
          <p:cNvSpPr txBox="1"/>
          <p:nvPr/>
        </p:nvSpPr>
        <p:spPr>
          <a:xfrm>
            <a:off x="4790875" y="1532100"/>
            <a:ext cx="30000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Следить за движущимися объектами, игры с мячом и обручем, судья в играх с мячом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2" name="Google Shape;292;gb28e88019b_3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19271" y="1232475"/>
            <a:ext cx="2404376" cy="333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b28e88019b_3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000" y="1712475"/>
            <a:ext cx="3768274" cy="251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b28e88019b_3_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1125" y="3080675"/>
            <a:ext cx="3000000" cy="30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50" y="4450754"/>
            <a:ext cx="1714500" cy="1714500"/>
          </a:xfrm>
          <a:prstGeom prst="rect">
            <a:avLst/>
          </a:prstGeom>
        </p:spPr>
      </p:pic>
      <p:pic>
        <p:nvPicPr>
          <p:cNvPr id="10" name="image1.pn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1249" y="203987"/>
            <a:ext cx="1882241" cy="722404"/>
          </a:xfrm>
          <a:prstGeom prst="rect">
            <a:avLst/>
          </a:prstGeom>
          <a:ln/>
        </p:spPr>
      </p:pic>
      <p:pic>
        <p:nvPicPr>
          <p:cNvPr id="11" name="Google Shape;10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68874" y="64501"/>
            <a:ext cx="1561680" cy="1292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"/>
          <p:cNvSpPr txBox="1">
            <a:spLocks noGrp="1"/>
          </p:cNvSpPr>
          <p:nvPr>
            <p:ph type="ctrTitle" idx="4294967295"/>
          </p:nvPr>
        </p:nvSpPr>
        <p:spPr>
          <a:xfrm>
            <a:off x="554181" y="2728444"/>
            <a:ext cx="8091056" cy="1539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5400" b="1" dirty="0" smtClean="0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Спасибо </a:t>
            </a:r>
            <a:r>
              <a:rPr lang="ru-RU" sz="5400" b="1" dirty="0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внимание !</a:t>
            </a:r>
            <a:r>
              <a:rPr lang="ru-RU" sz="5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за внимание !</a:t>
            </a:r>
            <a:endParaRPr sz="5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0" name="Google Shape;300;p20"/>
          <p:cNvPicPr preferRelativeResize="0"/>
          <p:nvPr/>
        </p:nvPicPr>
        <p:blipFill rotWithShape="1">
          <a:blip r:embed="rId3">
            <a:alphaModFix/>
          </a:blip>
          <a:srcRect l="16065" r="13347"/>
          <a:stretch/>
        </p:blipFill>
        <p:spPr>
          <a:xfrm>
            <a:off x="8797637" y="89519"/>
            <a:ext cx="1296108" cy="129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028" y="4172560"/>
            <a:ext cx="1714500" cy="1714500"/>
          </a:xfrm>
          <a:prstGeom prst="rect">
            <a:avLst/>
          </a:prstGeom>
        </p:spPr>
      </p:pic>
      <p:pic>
        <p:nvPicPr>
          <p:cNvPr id="5" name="Google Shape;10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02811" y="89518"/>
            <a:ext cx="1561680" cy="12920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034230" y="5858229"/>
            <a:ext cx="2493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Запись на консультацию</a:t>
            </a:r>
            <a:endParaRPr lang="ru-RU" dirty="0"/>
          </a:p>
        </p:txBody>
      </p:sp>
      <p:pic>
        <p:nvPicPr>
          <p:cNvPr id="7" name="image1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323208" y="293440"/>
            <a:ext cx="1851955" cy="884196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0843d0523_0_0"/>
          <p:cNvSpPr txBox="1">
            <a:spLocks noGrp="1"/>
          </p:cNvSpPr>
          <p:nvPr>
            <p:ph type="title"/>
          </p:nvPr>
        </p:nvSpPr>
        <p:spPr>
          <a:xfrm>
            <a:off x="501675" y="279586"/>
            <a:ext cx="3200400" cy="88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КОСОГЛАЗИЕ -</a:t>
            </a:r>
            <a:endParaRPr sz="2900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" name="Google Shape;111;gb0843d0523_0_0"/>
          <p:cNvSpPr txBox="1">
            <a:spLocks noGrp="1"/>
          </p:cNvSpPr>
          <p:nvPr>
            <p:ph type="body" idx="2"/>
          </p:nvPr>
        </p:nvSpPr>
        <p:spPr>
          <a:xfrm>
            <a:off x="263925" y="1314193"/>
            <a:ext cx="3587639" cy="536369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отклонение зрительной линии одного или обоих глаз от совместной точки фиксации. </a:t>
            </a:r>
            <a:endParaRPr sz="2400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Виды косоглазия: </a:t>
            </a:r>
            <a:endParaRPr lang="ru-RU" sz="24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-сходящееся,</a:t>
            </a:r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расходящееся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lang="ru-RU" sz="24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вертикальное,</a:t>
            </a:r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ru-RU" sz="2400" dirty="0" err="1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содружественное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-паралитическое,</a:t>
            </a:r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-с паретическим компонентом,</a:t>
            </a:r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-аккомодационное и др.</a:t>
            </a:r>
            <a:endParaRPr sz="2400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2" name="Google Shape;112;gb0843d0523_0_0"/>
          <p:cNvPicPr preferRelativeResize="0"/>
          <p:nvPr/>
        </p:nvPicPr>
        <p:blipFill rotWithShape="1">
          <a:blip r:embed="rId3">
            <a:alphaModFix/>
          </a:blip>
          <a:srcRect l="16065" r="13347"/>
          <a:stretch/>
        </p:blipFill>
        <p:spPr>
          <a:xfrm>
            <a:off x="6771485" y="184534"/>
            <a:ext cx="845749" cy="74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b0843d052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86222" y="357775"/>
            <a:ext cx="3629400" cy="27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b0843d0523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7281" y="3079825"/>
            <a:ext cx="5434148" cy="323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1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188627" y="279586"/>
            <a:ext cx="1428750" cy="581025"/>
          </a:xfrm>
          <a:prstGeom prst="rect">
            <a:avLst/>
          </a:prstGeom>
          <a:ln/>
        </p:spPr>
      </p:pic>
      <p:pic>
        <p:nvPicPr>
          <p:cNvPr id="8" name="Google Shape;10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17377" y="195267"/>
            <a:ext cx="1091862" cy="728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"/>
          <p:cNvSpPr txBox="1">
            <a:spLocks noGrp="1"/>
          </p:cNvSpPr>
          <p:nvPr>
            <p:ph type="title"/>
          </p:nvPr>
        </p:nvSpPr>
        <p:spPr>
          <a:xfrm>
            <a:off x="152400" y="225588"/>
            <a:ext cx="3417639" cy="1035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D5672"/>
              </a:buClr>
              <a:buSzPts val="3600"/>
              <a:buFont typeface="Times New Roman"/>
              <a:buNone/>
            </a:pPr>
            <a:r>
              <a:rPr lang="ru-RU" sz="29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АМБЛИОПИЯ</a:t>
            </a:r>
            <a:r>
              <a:rPr lang="ru-RU" sz="29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</a:t>
            </a:r>
            <a:endParaRPr sz="3100" b="1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0" name="Google Shape;120;p2"/>
          <p:cNvPicPr preferRelativeResize="0"/>
          <p:nvPr/>
        </p:nvPicPr>
        <p:blipFill rotWithShape="1">
          <a:blip r:embed="rId3">
            <a:alphaModFix/>
          </a:blip>
          <a:srcRect l="16065" r="13346"/>
          <a:stretch/>
        </p:blipFill>
        <p:spPr>
          <a:xfrm>
            <a:off x="10924771" y="38016"/>
            <a:ext cx="1059410" cy="95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>
            <a:spLocks noGrp="1"/>
          </p:cNvSpPr>
          <p:nvPr>
            <p:ph type="body" idx="2"/>
          </p:nvPr>
        </p:nvSpPr>
        <p:spPr>
          <a:xfrm>
            <a:off x="172964" y="1210880"/>
            <a:ext cx="3425532" cy="46773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(синдром «ленивого» глаза) </a:t>
            </a:r>
            <a:endParaRPr lang="ru-RU" sz="22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Характеризуется: </a:t>
            </a:r>
            <a:r>
              <a:rPr lang="ru-RU" sz="2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бездействием, </a:t>
            </a:r>
            <a:endParaRPr lang="ru-RU" sz="22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неучастием </a:t>
            </a:r>
            <a:r>
              <a:rPr lang="ru-RU" sz="2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одного из глаз в процессе зрения.</a:t>
            </a:r>
            <a:endParaRPr sz="2200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200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Виды </a:t>
            </a:r>
            <a:r>
              <a:rPr lang="ru-RU" sz="2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амблиопии</a:t>
            </a:r>
            <a:r>
              <a:rPr lang="ru-RU" sz="2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lang="ru-RU" sz="22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ru-RU" sz="22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слабая</a:t>
            </a:r>
            <a:r>
              <a:rPr lang="ru-RU" sz="2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lang="ru-RU" sz="22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ru-RU" sz="22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средняя ,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ru-RU" sz="22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-высокая</a:t>
            </a:r>
            <a:r>
              <a:rPr lang="ru-RU" sz="2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lang="ru-RU" sz="22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ru-RU" sz="2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ru-RU" sz="22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очень </a:t>
            </a:r>
            <a:r>
              <a:rPr lang="ru-RU" sz="2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высокая.</a:t>
            </a:r>
            <a:endParaRPr sz="1700" dirty="0">
              <a:solidFill>
                <a:schemeClr val="bg1"/>
              </a:solidFill>
            </a:endParaRPr>
          </a:p>
        </p:txBody>
      </p:sp>
      <p:grpSp>
        <p:nvGrpSpPr>
          <p:cNvPr id="123" name="Google Shape;123;p2"/>
          <p:cNvGrpSpPr/>
          <p:nvPr/>
        </p:nvGrpSpPr>
        <p:grpSpPr>
          <a:xfrm>
            <a:off x="7784471" y="2049832"/>
            <a:ext cx="4349825" cy="4255448"/>
            <a:chOff x="-6" y="-58116"/>
            <a:chExt cx="6368069" cy="4979024"/>
          </a:xfrm>
        </p:grpSpPr>
        <p:sp>
          <p:nvSpPr>
            <p:cNvPr id="124" name="Google Shape;124;p2"/>
            <p:cNvSpPr/>
            <p:nvPr/>
          </p:nvSpPr>
          <p:spPr>
            <a:xfrm rot="-5400000">
              <a:off x="351300" y="-351446"/>
              <a:ext cx="2460600" cy="3163200"/>
            </a:xfrm>
            <a:prstGeom prst="round1Rect">
              <a:avLst>
                <a:gd name="adj" fmla="val 16667"/>
              </a:avLst>
            </a:prstGeom>
            <a:gradFill>
              <a:gsLst>
                <a:gs pos="0">
                  <a:srgbClr val="8DC8F0"/>
                </a:gs>
                <a:gs pos="45000">
                  <a:srgbClr val="A1D2F3"/>
                </a:gs>
                <a:gs pos="100000">
                  <a:srgbClr val="A5D7F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 txBox="1"/>
            <p:nvPr/>
          </p:nvSpPr>
          <p:spPr>
            <a:xfrm>
              <a:off x="206657" y="-58116"/>
              <a:ext cx="2998206" cy="1990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Слабая: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острота зрения  0,8-0,4 </a:t>
              </a:r>
              <a:endParaRPr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163191" y="23442"/>
              <a:ext cx="3163200" cy="2460600"/>
            </a:xfrm>
            <a:prstGeom prst="round1Rect">
              <a:avLst>
                <a:gd name="adj" fmla="val 16667"/>
              </a:avLst>
            </a:prstGeom>
            <a:gradFill>
              <a:gsLst>
                <a:gs pos="0">
                  <a:srgbClr val="8DC8F0"/>
                </a:gs>
                <a:gs pos="45000">
                  <a:srgbClr val="A1D2F3"/>
                </a:gs>
                <a:gs pos="100000">
                  <a:srgbClr val="A5D7F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 txBox="1"/>
            <p:nvPr/>
          </p:nvSpPr>
          <p:spPr>
            <a:xfrm>
              <a:off x="3204862" y="91949"/>
              <a:ext cx="3163201" cy="18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Средняя: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острота зрения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0,3-0,2 </a:t>
              </a:r>
              <a:endParaRPr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 rot="10800000">
              <a:off x="-6" y="2460308"/>
              <a:ext cx="3163200" cy="2460600"/>
            </a:xfrm>
            <a:prstGeom prst="round1Rect">
              <a:avLst>
                <a:gd name="adj" fmla="val 16667"/>
              </a:avLst>
            </a:prstGeom>
            <a:gradFill>
              <a:gsLst>
                <a:gs pos="0">
                  <a:srgbClr val="8DC8F0"/>
                </a:gs>
                <a:gs pos="45000">
                  <a:srgbClr val="A1D2F3"/>
                </a:gs>
                <a:gs pos="100000">
                  <a:srgbClr val="A5D7F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 txBox="1"/>
            <p:nvPr/>
          </p:nvSpPr>
          <p:spPr>
            <a:xfrm>
              <a:off x="284930" y="3075567"/>
              <a:ext cx="2878269" cy="17534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Высокая: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острота зрения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0,1-0,05 </a:t>
              </a:r>
              <a:endParaRPr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 rot="5400000">
              <a:off x="3526234" y="2120751"/>
              <a:ext cx="2437117" cy="3163198"/>
            </a:xfrm>
            <a:prstGeom prst="round1Rect">
              <a:avLst>
                <a:gd name="adj" fmla="val 16667"/>
              </a:avLst>
            </a:prstGeom>
            <a:gradFill>
              <a:gsLst>
                <a:gs pos="0">
                  <a:srgbClr val="8DC8F0"/>
                </a:gs>
                <a:gs pos="45000">
                  <a:srgbClr val="A1D2F3"/>
                </a:gs>
                <a:gs pos="100000">
                  <a:srgbClr val="A5D7F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 txBox="1"/>
            <p:nvPr/>
          </p:nvSpPr>
          <p:spPr>
            <a:xfrm>
              <a:off x="3204863" y="3075562"/>
              <a:ext cx="3119071" cy="167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Очень высокая:  острота  зрения 0,04 и ниже </a:t>
              </a:r>
              <a:endParaRPr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214236" y="1845340"/>
              <a:ext cx="1897800" cy="12303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DDBEF"/>
                </a:gs>
                <a:gs pos="45000">
                  <a:srgbClr val="CBE3F6"/>
                </a:gs>
                <a:gs pos="100000">
                  <a:srgbClr val="CDE9FC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 txBox="1"/>
            <p:nvPr/>
          </p:nvSpPr>
          <p:spPr>
            <a:xfrm>
              <a:off x="1824862" y="1986079"/>
              <a:ext cx="2961600" cy="123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АМБЛИОПИЯ</a:t>
              </a:r>
              <a:endPara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 l="14895" t="13314" r="50877" b="18856"/>
          <a:stretch/>
        </p:blipFill>
        <p:spPr>
          <a:xfrm>
            <a:off x="3697464" y="193964"/>
            <a:ext cx="4172754" cy="464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1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784471" y="225588"/>
            <a:ext cx="1569915" cy="768596"/>
          </a:xfrm>
          <a:prstGeom prst="rect">
            <a:avLst/>
          </a:prstGeom>
          <a:ln/>
        </p:spPr>
      </p:pic>
      <p:pic>
        <p:nvPicPr>
          <p:cNvPr id="18" name="Google Shape;10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77946" y="49174"/>
            <a:ext cx="1119400" cy="1018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 txBox="1">
            <a:spLocks noGrp="1"/>
          </p:cNvSpPr>
          <p:nvPr>
            <p:ph type="title"/>
          </p:nvPr>
        </p:nvSpPr>
        <p:spPr>
          <a:xfrm>
            <a:off x="0" y="2093282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Times New Roman"/>
              <a:buNone/>
            </a:pPr>
            <a:r>
              <a:rPr lang="ru-RU" sz="2916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фото показано, чем отличается картинка больного и здорового глаз</a:t>
            </a:r>
            <a:endParaRPr sz="2916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6" name="Google Shape;146;p4" descr="https://avatars.mds.yandex.net/get-turbo/2480060/rthb2c97868cb5166144ef6f0d1711058a6/max_g480_c12_r4x3_pd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4618" y="1264913"/>
            <a:ext cx="6503656" cy="4857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/>
          <p:cNvPicPr preferRelativeResize="0"/>
          <p:nvPr/>
        </p:nvPicPr>
        <p:blipFill rotWithShape="1">
          <a:blip r:embed="rId4">
            <a:alphaModFix/>
          </a:blip>
          <a:srcRect l="16065" r="13346"/>
          <a:stretch/>
        </p:blipFill>
        <p:spPr>
          <a:xfrm>
            <a:off x="10563451" y="44759"/>
            <a:ext cx="1024823" cy="100792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4"/>
          <p:cNvSpPr txBox="1"/>
          <p:nvPr/>
        </p:nvSpPr>
        <p:spPr>
          <a:xfrm>
            <a:off x="9250341" y="6180739"/>
            <a:ext cx="1653186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latin typeface="Times New Roman"/>
                <a:ea typeface="Times New Roman"/>
                <a:cs typeface="Times New Roman"/>
                <a:sym typeface="Times New Roman"/>
              </a:rPr>
              <a:t>здоровый глаз</a:t>
            </a:r>
            <a:endParaRPr sz="16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4"/>
          <p:cNvSpPr txBox="1"/>
          <p:nvPr/>
        </p:nvSpPr>
        <p:spPr>
          <a:xfrm>
            <a:off x="5855793" y="6122053"/>
            <a:ext cx="1985880" cy="45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latin typeface="Times New Roman"/>
                <a:ea typeface="Times New Roman"/>
                <a:cs typeface="Times New Roman"/>
                <a:sym typeface="Times New Roman"/>
              </a:rPr>
              <a:t>глаз с </a:t>
            </a:r>
            <a:r>
              <a:rPr lang="ru-RU" sz="1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амблиопией</a:t>
            </a:r>
            <a:endParaRPr sz="16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image1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040582" y="113332"/>
            <a:ext cx="1904359" cy="870780"/>
          </a:xfrm>
          <a:prstGeom prst="rect">
            <a:avLst/>
          </a:prstGeom>
          <a:ln/>
        </p:spPr>
      </p:pic>
      <p:pic>
        <p:nvPicPr>
          <p:cNvPr id="8" name="Google Shape;10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80641" y="113332"/>
            <a:ext cx="1147109" cy="894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b22615fb95_0_6"/>
          <p:cNvPicPr preferRelativeResize="0"/>
          <p:nvPr/>
        </p:nvPicPr>
        <p:blipFill rotWithShape="1">
          <a:blip r:embed="rId3">
            <a:alphaModFix/>
          </a:blip>
          <a:srcRect l="14008" r="18600"/>
          <a:stretch/>
        </p:blipFill>
        <p:spPr>
          <a:xfrm>
            <a:off x="4271750" y="2112620"/>
            <a:ext cx="3411940" cy="393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b22615fb95_0_6"/>
          <p:cNvPicPr preferRelativeResize="0"/>
          <p:nvPr/>
        </p:nvPicPr>
        <p:blipFill rotWithShape="1">
          <a:blip r:embed="rId4">
            <a:alphaModFix/>
          </a:blip>
          <a:srcRect l="16065" r="13347"/>
          <a:stretch/>
        </p:blipFill>
        <p:spPr>
          <a:xfrm>
            <a:off x="10076842" y="49419"/>
            <a:ext cx="956585" cy="79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b22615fb95_0_6"/>
          <p:cNvPicPr preferRelativeResize="0"/>
          <p:nvPr/>
        </p:nvPicPr>
        <p:blipFill rotWithShape="1">
          <a:blip r:embed="rId5">
            <a:alphaModFix/>
          </a:blip>
          <a:srcRect l="73773" t="21746"/>
          <a:stretch/>
        </p:blipFill>
        <p:spPr>
          <a:xfrm>
            <a:off x="8830586" y="2003458"/>
            <a:ext cx="3123274" cy="414875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b22615fb95_0_6"/>
          <p:cNvSpPr txBox="1">
            <a:spLocks noGrp="1"/>
          </p:cNvSpPr>
          <p:nvPr>
            <p:ph type="title"/>
          </p:nvPr>
        </p:nvSpPr>
        <p:spPr>
          <a:xfrm>
            <a:off x="4782094" y="699210"/>
            <a:ext cx="6810232" cy="119858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1C6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Бинокулярное и монокулярное зрение</a:t>
            </a:r>
            <a:endParaRPr b="1" dirty="0">
              <a:solidFill>
                <a:srgbClr val="1C62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21051" y="2003458"/>
            <a:ext cx="3272776" cy="403958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бинокулярным зрением следует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понимать: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совместную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обоих глаз, обеспечивающую их одновременное направление на объект фиксации слияние изображений от каждого глаза в один зрительный образ и локализацию его в определенном месте пространства.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376012" y="1708901"/>
            <a:ext cx="2183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Бинокулярное зрение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76012" y="3770055"/>
            <a:ext cx="241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Монокулярное зрение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1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758460" y="118185"/>
            <a:ext cx="1428750" cy="722458"/>
          </a:xfrm>
          <a:prstGeom prst="rect">
            <a:avLst/>
          </a:prstGeom>
          <a:ln/>
        </p:spPr>
      </p:pic>
      <p:pic>
        <p:nvPicPr>
          <p:cNvPr id="10" name="Google Shape;10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06962" y="75291"/>
            <a:ext cx="1050127" cy="769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4112" y="2175116"/>
            <a:ext cx="5422006" cy="303360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0" y="1901845"/>
            <a:ext cx="3812146" cy="123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Times New Roman"/>
              <a:buNone/>
            </a:pPr>
            <a:r>
              <a:rPr lang="ru-RU" sz="324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упражнение </a:t>
            </a:r>
            <a:br>
              <a:rPr lang="ru-RU" sz="324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24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«Дырка в ладони»</a:t>
            </a:r>
            <a:endParaRPr sz="324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2"/>
          </p:nvPr>
        </p:nvSpPr>
        <p:spPr>
          <a:xfrm>
            <a:off x="221051" y="3919453"/>
            <a:ext cx="3932237" cy="1883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ru-RU" sz="2000">
                <a:latin typeface="Times New Roman"/>
                <a:ea typeface="Times New Roman"/>
                <a:cs typeface="Times New Roman"/>
                <a:sym typeface="Times New Roman"/>
              </a:rPr>
              <a:t>При наличии бинокулярного зрения создается впечатление «дыры» в ладони, сквозь которую воспринимается картина, видимая через трубку. </a:t>
            </a:r>
            <a:endParaRPr/>
          </a:p>
        </p:txBody>
      </p:sp>
      <p:pic>
        <p:nvPicPr>
          <p:cNvPr id="165" name="Google Shape;165;p5"/>
          <p:cNvPicPr preferRelativeResize="0"/>
          <p:nvPr/>
        </p:nvPicPr>
        <p:blipFill rotWithShape="1">
          <a:blip r:embed="rId4">
            <a:alphaModFix/>
          </a:blip>
          <a:srcRect l="16065" r="13346"/>
          <a:stretch/>
        </p:blipFill>
        <p:spPr>
          <a:xfrm>
            <a:off x="10936118" y="-6950"/>
            <a:ext cx="1006500" cy="97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1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153831" y="293057"/>
            <a:ext cx="1920895" cy="676760"/>
          </a:xfrm>
          <a:prstGeom prst="rect">
            <a:avLst/>
          </a:prstGeom>
          <a:ln/>
        </p:spPr>
      </p:pic>
      <p:pic>
        <p:nvPicPr>
          <p:cNvPr id="7" name="Google Shape;10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82635" y="0"/>
            <a:ext cx="1174818" cy="1052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g3fa2790899255a4e_0"/>
          <p:cNvGrpSpPr/>
          <p:nvPr/>
        </p:nvGrpSpPr>
        <p:grpSpPr>
          <a:xfrm>
            <a:off x="1669559" y="608024"/>
            <a:ext cx="8485386" cy="5309035"/>
            <a:chOff x="110167" y="54820"/>
            <a:chExt cx="8485386" cy="5309035"/>
          </a:xfrm>
        </p:grpSpPr>
        <p:sp>
          <p:nvSpPr>
            <p:cNvPr id="187" name="Google Shape;187;g3fa2790899255a4e_0"/>
            <p:cNvSpPr/>
            <p:nvPr/>
          </p:nvSpPr>
          <p:spPr>
            <a:xfrm>
              <a:off x="3018190" y="2006450"/>
              <a:ext cx="2905695" cy="1625600"/>
            </a:xfrm>
            <a:prstGeom prst="roundRect">
              <a:avLst>
                <a:gd name="adj" fmla="val 16667"/>
              </a:avLst>
            </a:prstGeom>
            <a:solidFill>
              <a:srgbClr val="19ACE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g3fa2790899255a4e_0"/>
            <p:cNvSpPr txBox="1"/>
            <p:nvPr/>
          </p:nvSpPr>
          <p:spPr>
            <a:xfrm>
              <a:off x="3097545" y="2085805"/>
              <a:ext cx="2746985" cy="14668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0" i="0" u="none" strike="noStrike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Зрительно-</a:t>
              </a:r>
              <a:endParaRPr sz="20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0" i="0" u="none" strike="noStrike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пространственное восприятие</a:t>
              </a:r>
              <a:endParaRPr sz="20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189;g3fa2790899255a4e_0"/>
            <p:cNvSpPr/>
            <p:nvPr/>
          </p:nvSpPr>
          <p:spPr>
            <a:xfrm rot="-5400000">
              <a:off x="4039798" y="1575211"/>
              <a:ext cx="862478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1488B3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0" name="Google Shape;190;g3fa2790899255a4e_0"/>
            <p:cNvSpPr/>
            <p:nvPr/>
          </p:nvSpPr>
          <p:spPr>
            <a:xfrm>
              <a:off x="3416853" y="54820"/>
              <a:ext cx="2108369" cy="1089152"/>
            </a:xfrm>
            <a:prstGeom prst="roundRect">
              <a:avLst>
                <a:gd name="adj" fmla="val 16667"/>
              </a:avLst>
            </a:prstGeom>
            <a:solidFill>
              <a:srgbClr val="19ACE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g3fa2790899255a4e_0"/>
            <p:cNvSpPr txBox="1"/>
            <p:nvPr/>
          </p:nvSpPr>
          <p:spPr>
            <a:xfrm>
              <a:off x="3470021" y="107988"/>
              <a:ext cx="2002033" cy="982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0" i="0" u="none" strike="noStrike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развитие зрительного внимания</a:t>
              </a:r>
              <a:endParaRPr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192;g3fa2790899255a4e_0"/>
            <p:cNvSpPr/>
            <p:nvPr/>
          </p:nvSpPr>
          <p:spPr>
            <a:xfrm rot="-1674910">
              <a:off x="5894020" y="1929352"/>
              <a:ext cx="513336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1488B3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3" name="Google Shape;193;g3fa2790899255a4e_0"/>
            <p:cNvSpPr/>
            <p:nvPr/>
          </p:nvSpPr>
          <p:spPr>
            <a:xfrm>
              <a:off x="6377491" y="768149"/>
              <a:ext cx="1874114" cy="1089152"/>
            </a:xfrm>
            <a:prstGeom prst="roundRect">
              <a:avLst>
                <a:gd name="adj" fmla="val 16667"/>
              </a:avLst>
            </a:prstGeom>
            <a:solidFill>
              <a:srgbClr val="19ACE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g3fa2790899255a4e_0"/>
            <p:cNvSpPr txBox="1"/>
            <p:nvPr/>
          </p:nvSpPr>
          <p:spPr>
            <a:xfrm>
              <a:off x="6430659" y="821317"/>
              <a:ext cx="1767778" cy="982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0" i="0" u="none" strike="noStrike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Зрительно - моторной координации</a:t>
              </a:r>
              <a:endParaRPr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195;g3fa2790899255a4e_0"/>
            <p:cNvSpPr/>
            <p:nvPr/>
          </p:nvSpPr>
          <p:spPr>
            <a:xfrm rot="409042">
              <a:off x="5922208" y="3021097"/>
              <a:ext cx="474423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1488B3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6" name="Google Shape;196;g3fa2790899255a4e_0"/>
            <p:cNvSpPr/>
            <p:nvPr/>
          </p:nvSpPr>
          <p:spPr>
            <a:xfrm>
              <a:off x="6394954" y="2636220"/>
              <a:ext cx="2200599" cy="1089152"/>
            </a:xfrm>
            <a:prstGeom prst="roundRect">
              <a:avLst>
                <a:gd name="adj" fmla="val 16667"/>
              </a:avLst>
            </a:prstGeom>
            <a:solidFill>
              <a:srgbClr val="19ACE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g3fa2790899255a4e_0"/>
            <p:cNvSpPr txBox="1"/>
            <p:nvPr/>
          </p:nvSpPr>
          <p:spPr>
            <a:xfrm>
              <a:off x="6448122" y="2689388"/>
              <a:ext cx="2094263" cy="982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0" i="0" u="none" strike="noStrike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балансировочные упражнения</a:t>
              </a:r>
              <a:endParaRPr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198;g3fa2790899255a4e_0"/>
            <p:cNvSpPr/>
            <p:nvPr/>
          </p:nvSpPr>
          <p:spPr>
            <a:xfrm rot="3463174">
              <a:off x="4807392" y="3953377"/>
              <a:ext cx="760136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1488B3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9" name="Google Shape;199;g3fa2790899255a4e_0"/>
            <p:cNvSpPr/>
            <p:nvPr/>
          </p:nvSpPr>
          <p:spPr>
            <a:xfrm>
              <a:off x="4723360" y="4274703"/>
              <a:ext cx="2022174" cy="1089152"/>
            </a:xfrm>
            <a:prstGeom prst="roundRect">
              <a:avLst>
                <a:gd name="adj" fmla="val 16667"/>
              </a:avLst>
            </a:prstGeom>
            <a:solidFill>
              <a:srgbClr val="19ACE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g3fa2790899255a4e_0"/>
            <p:cNvSpPr txBox="1"/>
            <p:nvPr/>
          </p:nvSpPr>
          <p:spPr>
            <a:xfrm>
              <a:off x="4776528" y="4327871"/>
              <a:ext cx="1915838" cy="982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0" i="0" u="none" strike="noStrike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упражнения для развития зрительного анализа и синтеза</a:t>
              </a:r>
              <a:endParaRPr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201;g3fa2790899255a4e_0"/>
            <p:cNvSpPr/>
            <p:nvPr/>
          </p:nvSpPr>
          <p:spPr>
            <a:xfrm rot="7289907">
              <a:off x="3423614" y="3939722"/>
              <a:ext cx="721678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1488B3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2" name="Google Shape;202;g3fa2790899255a4e_0"/>
            <p:cNvSpPr/>
            <p:nvPr/>
          </p:nvSpPr>
          <p:spPr>
            <a:xfrm>
              <a:off x="2406197" y="4247393"/>
              <a:ext cx="1712059" cy="1089152"/>
            </a:xfrm>
            <a:prstGeom prst="roundRect">
              <a:avLst>
                <a:gd name="adj" fmla="val 16667"/>
              </a:avLst>
            </a:prstGeom>
            <a:solidFill>
              <a:srgbClr val="19ACE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g3fa2790899255a4e_0"/>
            <p:cNvSpPr txBox="1"/>
            <p:nvPr/>
          </p:nvSpPr>
          <p:spPr>
            <a:xfrm>
              <a:off x="2459365" y="4300561"/>
              <a:ext cx="1605723" cy="982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0" i="0" u="none" strike="noStrike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конструктивные действия</a:t>
              </a:r>
              <a:endParaRPr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4" name="Google Shape;204;g3fa2790899255a4e_0"/>
            <p:cNvSpPr/>
            <p:nvPr/>
          </p:nvSpPr>
          <p:spPr>
            <a:xfrm rot="9936432">
              <a:off x="2514555" y="3255675"/>
              <a:ext cx="511664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1488B3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5" name="Google Shape;205;g3fa2790899255a4e_0"/>
            <p:cNvSpPr/>
            <p:nvPr/>
          </p:nvSpPr>
          <p:spPr>
            <a:xfrm>
              <a:off x="110167" y="3084231"/>
              <a:ext cx="2412417" cy="1089152"/>
            </a:xfrm>
            <a:prstGeom prst="roundRect">
              <a:avLst>
                <a:gd name="adj" fmla="val 16667"/>
              </a:avLst>
            </a:prstGeom>
            <a:solidFill>
              <a:srgbClr val="19ACE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g3fa2790899255a4e_0"/>
            <p:cNvSpPr txBox="1"/>
            <p:nvPr/>
          </p:nvSpPr>
          <p:spPr>
            <a:xfrm>
              <a:off x="163335" y="3137399"/>
              <a:ext cx="2306081" cy="982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0" i="0" u="none" strike="noStrike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развитие пространственных представлений</a:t>
              </a:r>
              <a:endParaRPr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7" name="Google Shape;207;g3fa2790899255a4e_0"/>
            <p:cNvSpPr/>
            <p:nvPr/>
          </p:nvSpPr>
          <p:spPr>
            <a:xfrm rot="-9412848">
              <a:off x="2529129" y="2098952"/>
              <a:ext cx="50952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1488B3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8" name="Google Shape;208;g3fa2790899255a4e_0"/>
            <p:cNvSpPr/>
            <p:nvPr/>
          </p:nvSpPr>
          <p:spPr>
            <a:xfrm>
              <a:off x="164531" y="945217"/>
              <a:ext cx="2385057" cy="1089152"/>
            </a:xfrm>
            <a:prstGeom prst="roundRect">
              <a:avLst>
                <a:gd name="adj" fmla="val 16667"/>
              </a:avLst>
            </a:prstGeom>
            <a:solidFill>
              <a:srgbClr val="19ACE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g3fa2790899255a4e_0"/>
            <p:cNvSpPr txBox="1"/>
            <p:nvPr/>
          </p:nvSpPr>
          <p:spPr>
            <a:xfrm>
              <a:off x="217699" y="998385"/>
              <a:ext cx="2278721" cy="982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0" i="0" u="none" strike="noStrike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восприятие объекта в движении</a:t>
              </a:r>
              <a:endParaRPr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10" name="Google Shape;210;g3fa2790899255a4e_0"/>
          <p:cNvPicPr preferRelativeResize="0"/>
          <p:nvPr/>
        </p:nvPicPr>
        <p:blipFill rotWithShape="1">
          <a:blip r:embed="rId3">
            <a:alphaModFix/>
          </a:blip>
          <a:srcRect l="16065" r="13346"/>
          <a:stretch/>
        </p:blipFill>
        <p:spPr>
          <a:xfrm>
            <a:off x="11083636" y="49369"/>
            <a:ext cx="1086752" cy="1017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1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30862" y="251921"/>
            <a:ext cx="1712532" cy="706986"/>
          </a:xfrm>
          <a:prstGeom prst="rect">
            <a:avLst/>
          </a:prstGeom>
          <a:ln/>
        </p:spPr>
      </p:pic>
      <p:pic>
        <p:nvPicPr>
          <p:cNvPr id="28" name="Google Shape;10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0642" y="125961"/>
            <a:ext cx="1242269" cy="832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0;g3fa2790899255a4e_0"/>
          <p:cNvPicPr preferRelativeResize="0"/>
          <p:nvPr/>
        </p:nvPicPr>
        <p:blipFill rotWithShape="1">
          <a:blip r:embed="rId2">
            <a:alphaModFix/>
          </a:blip>
          <a:srcRect l="16065" r="13346"/>
          <a:stretch/>
        </p:blipFill>
        <p:spPr>
          <a:xfrm>
            <a:off x="8825344" y="0"/>
            <a:ext cx="1198505" cy="12469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61216569"/>
              </p:ext>
            </p:extLst>
          </p:nvPr>
        </p:nvGraphicFramePr>
        <p:xfrm>
          <a:off x="720437" y="261721"/>
          <a:ext cx="10792689" cy="5999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1.pn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221051" y="214529"/>
            <a:ext cx="1829422" cy="782998"/>
          </a:xfrm>
          <a:prstGeom prst="rect">
            <a:avLst/>
          </a:prstGeom>
          <a:ln/>
        </p:spPr>
      </p:pic>
      <p:pic>
        <p:nvPicPr>
          <p:cNvPr id="6" name="Google Shape;10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23418" y="117227"/>
            <a:ext cx="1289094" cy="10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"/>
          <p:cNvSpPr txBox="1"/>
          <p:nvPr/>
        </p:nvSpPr>
        <p:spPr>
          <a:xfrm>
            <a:off x="914400" y="504000"/>
            <a:ext cx="10946400" cy="13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endParaRPr sz="3950" b="0" i="0" u="none" strike="noStrike" cap="none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6" name="Google Shape;216;p6"/>
          <p:cNvPicPr preferRelativeResize="0"/>
          <p:nvPr/>
        </p:nvPicPr>
        <p:blipFill rotWithShape="1">
          <a:blip r:embed="rId3">
            <a:alphaModFix/>
          </a:blip>
          <a:srcRect l="16065" r="13346"/>
          <a:stretch/>
        </p:blipFill>
        <p:spPr>
          <a:xfrm>
            <a:off x="2105891" y="91458"/>
            <a:ext cx="1170296" cy="1133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6"/>
          <p:cNvSpPr/>
          <p:nvPr/>
        </p:nvSpPr>
        <p:spPr>
          <a:xfrm>
            <a:off x="3439074" y="255163"/>
            <a:ext cx="8421726" cy="1349525"/>
          </a:xfrm>
          <a:prstGeom prst="flowChartPunchedTap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Игры на развитие зрительного внимания</a:t>
            </a:r>
            <a:endParaRPr sz="3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" name="Google Shape;218;p6"/>
          <p:cNvSpPr txBox="1"/>
          <p:nvPr/>
        </p:nvSpPr>
        <p:spPr>
          <a:xfrm>
            <a:off x="4713350" y="1782275"/>
            <a:ext cx="3474686" cy="19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2540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5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Графические диктанты, соединение по точкам, продолжение ряда, шнуровка, вырезание по шаблону и т.п.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219" name="Google Shape;219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4350" y="1935650"/>
            <a:ext cx="2326802" cy="4104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6"/>
          <p:cNvPicPr preferRelativeResize="0"/>
          <p:nvPr/>
        </p:nvPicPr>
        <p:blipFill rotWithShape="1">
          <a:blip r:embed="rId5">
            <a:alphaModFix/>
          </a:blip>
          <a:srcRect b="32863"/>
          <a:stretch/>
        </p:blipFill>
        <p:spPr>
          <a:xfrm>
            <a:off x="418875" y="1542850"/>
            <a:ext cx="2326850" cy="3155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7450" y="3981550"/>
            <a:ext cx="3212799" cy="240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6"/>
          <p:cNvPicPr preferRelativeResize="0"/>
          <p:nvPr/>
        </p:nvPicPr>
        <p:blipFill rotWithShape="1">
          <a:blip r:embed="rId7">
            <a:alphaModFix/>
          </a:blip>
          <a:srcRect b="28253"/>
          <a:stretch/>
        </p:blipFill>
        <p:spPr>
          <a:xfrm>
            <a:off x="2267025" y="3116800"/>
            <a:ext cx="2259576" cy="327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1.pn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53549" y="246057"/>
            <a:ext cx="1661395" cy="709907"/>
          </a:xfrm>
          <a:prstGeom prst="rect">
            <a:avLst/>
          </a:prstGeom>
          <a:ln/>
        </p:spPr>
      </p:pic>
      <p:pic>
        <p:nvPicPr>
          <p:cNvPr id="11" name="Google Shape;10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4921" y="5015980"/>
            <a:ext cx="1561680" cy="1292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Ретро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10130911</TotalTime>
  <Words>466</Words>
  <Application>Microsoft Office PowerPoint</Application>
  <PresentationFormat>Широкоэкранный</PresentationFormat>
  <Paragraphs>77</Paragraphs>
  <Slides>16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Тема1</vt:lpstr>
      <vt:lpstr>ДЕПАРТАМЕНТ ОБРАЗОВАНИЯ И НАУКИ ГОРОДА МОСКВЫ   Государственное бюджетное общеобразовательное учреждение города Москвы «Школа № 69 им. Б.Ш. Окуджавы»</vt:lpstr>
      <vt:lpstr>КОСОГЛАЗИЕ -</vt:lpstr>
      <vt:lpstr>АМБЛИОПИЯ -</vt:lpstr>
      <vt:lpstr>На фото показано, чем отличается картинка больного и здорового глаз</vt:lpstr>
      <vt:lpstr>Бинокулярное и монокулярное зрение</vt:lpstr>
      <vt:lpstr>упражнение  «Дырка в ладони»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!о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ДЕПАРТАМЕНТ ОБРАЗОВАНИЯ И НАУКИ ГОРОДА МОСКВЫ   Государственное бюджетное общеобразовательное учреждение города Москвы «Школа № 69 им. Б.Ш. Окуджавы»</dc:title>
  <dc:creator>синий</dc:creator>
  <cp:lastModifiedBy>Ирина</cp:lastModifiedBy>
  <cp:revision>46</cp:revision>
  <dcterms:created xsi:type="dcterms:W3CDTF">2020-11-27T16:26:55Z</dcterms:created>
  <dcterms:modified xsi:type="dcterms:W3CDTF">2021-04-07T12:55:48Z</dcterms:modified>
</cp:coreProperties>
</file>