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2116" y="41148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 фокальных объектов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67006" y="4777379"/>
            <a:ext cx="4437606" cy="1126283"/>
          </a:xfrm>
        </p:spPr>
        <p:txBody>
          <a:bodyPr/>
          <a:lstStyle/>
          <a:p>
            <a:r>
              <a:rPr lang="ru-RU" dirty="0" smtClean="0"/>
              <a:t>Переломова Татьяна Борисовна</a:t>
            </a:r>
          </a:p>
          <a:p>
            <a:r>
              <a:rPr lang="ru-RU" dirty="0" smtClean="0"/>
              <a:t>Учитель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964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Последовательность действий: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789" y="1480457"/>
            <a:ext cx="10421393" cy="4868092"/>
          </a:xfrm>
        </p:spPr>
        <p:txBody>
          <a:bodyPr/>
          <a:lstStyle/>
          <a:p>
            <a:r>
              <a:rPr lang="ru-RU" dirty="0"/>
              <a:t>1. Выбор объекта и цели усовершенствования.</a:t>
            </a:r>
            <a:r>
              <a:rPr lang="ru-RU" b="1" dirty="0"/>
              <a:t> </a:t>
            </a:r>
            <a:endParaRPr lang="ru-RU" dirty="0"/>
          </a:p>
          <a:p>
            <a:r>
              <a:rPr lang="ru-RU" dirty="0"/>
              <a:t>2. Выбор наугад 3-4 объектов.</a:t>
            </a:r>
          </a:p>
          <a:p>
            <a:r>
              <a:rPr lang="ru-RU" dirty="0"/>
              <a:t>3. Составление характерных признаков этих случайных объектов.</a:t>
            </a:r>
          </a:p>
          <a:p>
            <a:r>
              <a:rPr lang="ru-RU" dirty="0"/>
              <a:t>4.Генерирование идей путем присоединения к фокальному объекту признаков случайных объектов.</a:t>
            </a:r>
            <a:r>
              <a:rPr lang="ru-RU" b="1" dirty="0"/>
              <a:t> </a:t>
            </a:r>
            <a:endParaRPr lang="ru-RU" dirty="0"/>
          </a:p>
          <a:p>
            <a:r>
              <a:rPr lang="ru-RU" dirty="0"/>
              <a:t>5. Развитие полученных сочетаний путем свободных ассоциаций.</a:t>
            </a:r>
          </a:p>
          <a:p>
            <a:r>
              <a:rPr lang="ru-RU" dirty="0"/>
              <a:t>6. Оценка полученных идей и отбор полезных решений.</a:t>
            </a:r>
          </a:p>
          <a:p>
            <a:r>
              <a:rPr lang="ru-RU" dirty="0"/>
              <a:t>        Метод не дает никакой гарантии, что у вас получится что-то дельное, но все же он раскрепощает мышление и порой приводит к неожиданным комбинациям. Метод содействует развитию фантазии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3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028" y="34979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Пример создания нового объекта с помощью МФО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669" y="1630680"/>
            <a:ext cx="8915400" cy="1021080"/>
          </a:xfrm>
        </p:spPr>
        <p:txBody>
          <a:bodyPr/>
          <a:lstStyle/>
          <a:p>
            <a:pPr fontAlgn="base"/>
            <a:r>
              <a:rPr lang="ru-RU" b="1" dirty="0"/>
              <a:t>Совершенствуемый объект: </a:t>
            </a:r>
            <a:r>
              <a:rPr lang="ru-RU" dirty="0"/>
              <a:t>стул</a:t>
            </a:r>
          </a:p>
          <a:p>
            <a:pPr fontAlgn="base"/>
            <a:r>
              <a:rPr lang="ru-RU" b="1" dirty="0"/>
              <a:t>Случайные объекты: </a:t>
            </a:r>
            <a:r>
              <a:rPr lang="ru-RU" dirty="0"/>
              <a:t>елка, олень, фонарь</a:t>
            </a:r>
          </a:p>
          <a:p>
            <a:endParaRPr lang="ru-RU" dirty="0"/>
          </a:p>
        </p:txBody>
      </p:sp>
      <p:pic>
        <p:nvPicPr>
          <p:cNvPr id="2050" name="Picture 2" descr="https://img2.freepng.ru/20180322/eyw/kisspng-christmas-tree-christmas-tree-pine-fir-tree-5ab460be4e42f5.4105736115217706863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8" y="2494688"/>
            <a:ext cx="2594800" cy="33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1.1zoom.ru/big0/144/Deer_Crows_Horns_546833_1280x8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6469" y="2494688"/>
            <a:ext cx="3193965" cy="21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vetkoff.ru/upload/iblock/240/vokruglamp_ulichnyy_nastennyy_svetilnik_elektrostandard_mira_469038901737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435" y="2494688"/>
            <a:ext cx="2771675" cy="210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77110" y="4804653"/>
            <a:ext cx="6096000" cy="15855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сочетания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Стул колючий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Стул рогатый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Стул светящийся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7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273" y="336727"/>
            <a:ext cx="8911687" cy="1280890"/>
          </a:xfrm>
        </p:spPr>
        <p:txBody>
          <a:bodyPr/>
          <a:lstStyle/>
          <a:p>
            <a:r>
              <a:rPr lang="ru-RU" b="1" dirty="0"/>
              <a:t>Новые идеи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172" y="1336766"/>
            <a:ext cx="8915400" cy="3777622"/>
          </a:xfrm>
        </p:spPr>
        <p:txBody>
          <a:bodyPr/>
          <a:lstStyle/>
          <a:p>
            <a:pPr lvl="0" fontAlgn="base"/>
            <a:r>
              <a:rPr lang="ru-RU" dirty="0"/>
              <a:t>Стул с множеством колючек-ножек для устойчивости</a:t>
            </a:r>
          </a:p>
          <a:p>
            <a:pPr lvl="0" fontAlgn="base"/>
            <a:r>
              <a:rPr lang="ru-RU" dirty="0"/>
              <a:t>Стул с рогатой вешалкой для одежды или для игр детей</a:t>
            </a:r>
          </a:p>
          <a:p>
            <a:r>
              <a:rPr lang="ru-RU" dirty="0"/>
              <a:t>Стул с подсветкой для людей с ослабленным зрением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17656"/>
            <a:ext cx="4206376" cy="3030400"/>
          </a:xfrm>
          <a:prstGeom prst="rect">
            <a:avLst/>
          </a:prstGeom>
        </p:spPr>
      </p:pic>
      <p:pic>
        <p:nvPicPr>
          <p:cNvPr id="3074" name="Picture 2" descr="https://live-pretty.ru/wp-content/uploads/2013/09/chair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76" y="2562573"/>
            <a:ext cx="3501352" cy="308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-nus-1.pinme.ru/photo/77/36/7736ab795bbc899f99a19ee13941de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566" y="2562573"/>
            <a:ext cx="3466011" cy="250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337" y="19303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ЗАДАЧА ДЛЯ ПРОВЕДЕНИЯ ДЕЛОВОЙ ИГРЫ С ПРИМЕНЕНИЕМ МЕТОДА ФОКАЛЬНЫХ ОБЪЕКТОВ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361" y="2159726"/>
            <a:ext cx="8915400" cy="3777622"/>
          </a:xfrm>
        </p:spPr>
        <p:txBody>
          <a:bodyPr/>
          <a:lstStyle/>
          <a:p>
            <a:r>
              <a:rPr lang="ru-RU" sz="3600" dirty="0"/>
              <a:t>Необходимо разработать вариант нескольких сувенирных изделий с помощью метода фокальных объектов.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2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206099"/>
            <a:ext cx="8911687" cy="1280890"/>
          </a:xfrm>
        </p:spPr>
        <p:txBody>
          <a:bodyPr/>
          <a:lstStyle/>
          <a:p>
            <a:r>
              <a:rPr lang="ru-RU" dirty="0" smtClean="0"/>
              <a:t>Проверка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789" y="2042159"/>
            <a:ext cx="8915400" cy="430638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1. Дайте определение.</a:t>
            </a:r>
            <a:endParaRPr lang="ru-RU" dirty="0"/>
          </a:p>
          <a:p>
            <a:r>
              <a:rPr lang="ru-RU" dirty="0"/>
              <a:t>Суть метода фокальных объектов состоит в ……………………………………………</a:t>
            </a:r>
          </a:p>
          <a:p>
            <a:r>
              <a:rPr lang="ru-RU" b="1" dirty="0"/>
              <a:t>2. Метод фокальных объектов создал:</a:t>
            </a:r>
            <a:endParaRPr lang="ru-RU" dirty="0"/>
          </a:p>
          <a:p>
            <a:r>
              <a:rPr lang="ru-RU" dirty="0"/>
              <a:t>А) Осборн</a:t>
            </a:r>
          </a:p>
          <a:p>
            <a:r>
              <a:rPr lang="ru-RU" dirty="0"/>
              <a:t>Б) </a:t>
            </a:r>
            <a:r>
              <a:rPr lang="ru-RU" dirty="0" err="1"/>
              <a:t>Кунце</a:t>
            </a:r>
            <a:endParaRPr lang="ru-RU" dirty="0"/>
          </a:p>
          <a:p>
            <a:r>
              <a:rPr lang="ru-RU" dirty="0"/>
              <a:t>В) Гордон</a:t>
            </a:r>
          </a:p>
          <a:p>
            <a:r>
              <a:rPr lang="ru-RU" b="1" dirty="0"/>
              <a:t>3. Метод фокальных объектов – это метод поиска новых идей путем:</a:t>
            </a:r>
            <a:endParaRPr lang="ru-RU" dirty="0"/>
          </a:p>
          <a:p>
            <a:r>
              <a:rPr lang="ru-RU" dirty="0"/>
              <a:t>а) присоединения к исходному объекту свойств или признаков случайных объектов;</a:t>
            </a:r>
          </a:p>
          <a:p>
            <a:r>
              <a:rPr lang="ru-RU" dirty="0"/>
              <a:t>б) создания гирлянд ассоциаций;</a:t>
            </a:r>
          </a:p>
          <a:p>
            <a:r>
              <a:rPr lang="ru-RU" dirty="0"/>
              <a:t>в) критики свойств объекта.</a:t>
            </a:r>
          </a:p>
          <a:p>
            <a:r>
              <a:rPr lang="ru-RU" b="1" dirty="0"/>
              <a:t>4. Дайте определение.</a:t>
            </a:r>
            <a:endParaRPr lang="ru-RU" dirty="0"/>
          </a:p>
          <a:p>
            <a:r>
              <a:rPr lang="ru-RU" dirty="0"/>
              <a:t>Цель метода фокальных объектов состоит в ……………………………………………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3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7978" y="1793966"/>
            <a:ext cx="8915400" cy="3777622"/>
          </a:xfrm>
        </p:spPr>
        <p:txBody>
          <a:bodyPr/>
          <a:lstStyle/>
          <a:p>
            <a:pPr lvl="0"/>
            <a:r>
              <a:rPr lang="ru-RU" dirty="0"/>
              <a:t>«В Англии продаются товары для любителей розыгрышей: чайные ложки, которыми можно помешивать лишь холодный чай, так как в горячем они плавятся; зонтики с верхом, тающим под струями первого дождя, так что остаётся один каркас; авторучки с чернилами, которыми можно «неосторожно» обрызгать костюм или платье, но через несколько минут пятна полностью исчезают.</a:t>
            </a:r>
          </a:p>
          <a:p>
            <a:r>
              <a:rPr lang="ru-RU" dirty="0"/>
              <a:t>Предложите свою техническую шутку. Помните, что она должна быть не злой, не пугающей, а, наоборот, вызывающей улыбку и создающей хорошее </a:t>
            </a:r>
            <a:r>
              <a:rPr lang="ru-RU" dirty="0" smtClean="0"/>
              <a:t>настроение»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1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399250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Цель: научить </a:t>
            </a:r>
            <a:r>
              <a:rPr lang="ru-RU" b="1" dirty="0"/>
              <a:t>применению метода фокальных объектов при решении конструкторских задач по усовершенствованию изделий.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29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Разминка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Чему равна единица в квадрате? </a:t>
            </a:r>
            <a:br>
              <a:rPr lang="ru-RU" sz="2800" dirty="0" smtClean="0"/>
            </a:br>
            <a:r>
              <a:rPr lang="ru-RU" sz="2800" dirty="0" smtClean="0"/>
              <a:t>Чему равно два в квадрате? </a:t>
            </a:r>
            <a:br>
              <a:rPr lang="ru-RU" sz="2800" dirty="0" smtClean="0"/>
            </a:br>
            <a:r>
              <a:rPr lang="ru-RU" sz="2800" dirty="0" smtClean="0"/>
              <a:t>Чему равно четыре в квадрате? </a:t>
            </a:r>
            <a:br>
              <a:rPr lang="ru-RU" sz="2800" dirty="0" smtClean="0"/>
            </a:br>
            <a:r>
              <a:rPr lang="ru-RU" sz="2800" dirty="0" smtClean="0"/>
              <a:t>Чему равен угол в квадрате? </a:t>
            </a:r>
          </a:p>
          <a:p>
            <a:r>
              <a:rPr lang="ru-RU" sz="2800" b="1" dirty="0" smtClean="0"/>
              <a:t>Ответ:</a:t>
            </a:r>
            <a:r>
              <a:rPr lang="ru-RU" sz="2800" dirty="0" smtClean="0"/>
              <a:t> угол в квадрате равен 90 градусов.                                     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68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Разминка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Проверка сообразительности: </a:t>
            </a:r>
            <a:endParaRPr lang="ru-RU" dirty="0"/>
          </a:p>
          <a:p>
            <a:r>
              <a:rPr lang="ru-RU" dirty="0"/>
              <a:t>На дно тарелки с водой положили половину картофелины, воткнули в неё три спички, подожгли их и сразу же накрыли стаканом. Вся вода из тарелки тут же переместилась в стакан. Почему? </a:t>
            </a:r>
          </a:p>
          <a:p>
            <a:pPr marL="0" indent="0">
              <a:buNone/>
            </a:pPr>
            <a:r>
              <a:rPr lang="ru-RU" b="1" dirty="0"/>
              <a:t>Ответ: </a:t>
            </a:r>
            <a:endParaRPr lang="ru-RU" dirty="0"/>
          </a:p>
          <a:p>
            <a:r>
              <a:rPr lang="ru-RU" dirty="0"/>
              <a:t>Находящийся под стаканом кислород израсходуется на горение спичек, отчего образуется вакуум, втягивающий воду из тарелки в стакан.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2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Разминка 2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7063" y="1402080"/>
            <a:ext cx="8915400" cy="493340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Исключив </a:t>
            </a:r>
            <a:r>
              <a:rPr lang="ru-RU" sz="2200" dirty="0"/>
              <a:t>применение по прямому назначению, предложите, для каких целей можно использовать: </a:t>
            </a:r>
          </a:p>
          <a:p>
            <a:pPr marL="0" indent="0">
              <a:buNone/>
            </a:pPr>
            <a:r>
              <a:rPr lang="ru-RU" sz="2200" dirty="0"/>
              <a:t>1.Кирпичи (кроме строительства) </a:t>
            </a:r>
          </a:p>
          <a:p>
            <a:pPr marL="0" indent="0">
              <a:buNone/>
            </a:pPr>
            <a:r>
              <a:rPr lang="ru-RU" sz="2200" b="1" dirty="0"/>
              <a:t>Ответ:</a:t>
            </a:r>
            <a:r>
              <a:rPr lang="ru-RU" sz="2200" dirty="0"/>
              <a:t> можно использовать в качестве: </a:t>
            </a:r>
          </a:p>
          <a:p>
            <a:pPr lvl="0"/>
            <a:r>
              <a:rPr lang="ru-RU" sz="2200" dirty="0"/>
              <a:t>мерного груза; </a:t>
            </a:r>
          </a:p>
          <a:p>
            <a:pPr lvl="0"/>
            <a:r>
              <a:rPr lang="ru-RU" sz="2200" dirty="0"/>
              <a:t>средство для письма (отметчик); </a:t>
            </a:r>
          </a:p>
          <a:p>
            <a:pPr lvl="0"/>
            <a:r>
              <a:rPr lang="ru-RU" sz="2200" dirty="0"/>
              <a:t>средство для метания; </a:t>
            </a:r>
          </a:p>
          <a:p>
            <a:pPr lvl="0"/>
            <a:r>
              <a:rPr lang="ru-RU" sz="2200" dirty="0"/>
              <a:t>наковальни; </a:t>
            </a:r>
          </a:p>
          <a:p>
            <a:pPr lvl="0"/>
            <a:r>
              <a:rPr lang="ru-RU" sz="2200" dirty="0"/>
              <a:t>мишени; </a:t>
            </a:r>
          </a:p>
          <a:p>
            <a:pPr lvl="0"/>
            <a:r>
              <a:rPr lang="ru-RU" sz="2200" dirty="0" smtClean="0"/>
              <a:t>молотка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43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Разминка 2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2. Школьную деревянную линейку (кроме измерения линейных размеров) </a:t>
            </a:r>
          </a:p>
          <a:p>
            <a:r>
              <a:rPr lang="ru-RU" b="1" dirty="0"/>
              <a:t>Ответ:</a:t>
            </a:r>
            <a:r>
              <a:rPr lang="ru-RU" dirty="0"/>
              <a:t> можно использовать в качестве: </a:t>
            </a:r>
          </a:p>
          <a:p>
            <a:pPr lvl="0"/>
            <a:r>
              <a:rPr lang="ru-RU" dirty="0"/>
              <a:t>весов; </a:t>
            </a:r>
          </a:p>
          <a:p>
            <a:pPr lvl="0"/>
            <a:r>
              <a:rPr lang="ru-RU" dirty="0"/>
              <a:t>спидометра (по величине изгиба от набегающего потока); </a:t>
            </a:r>
          </a:p>
          <a:p>
            <a:pPr lvl="0"/>
            <a:r>
              <a:rPr lang="ru-RU" dirty="0"/>
              <a:t>камертона; </a:t>
            </a:r>
          </a:p>
          <a:p>
            <a:pPr lvl="0"/>
            <a:r>
              <a:rPr lang="ru-RU" dirty="0"/>
              <a:t>закладки для книг; </a:t>
            </a:r>
          </a:p>
          <a:p>
            <a:pPr lvl="0"/>
            <a:r>
              <a:rPr lang="ru-RU" dirty="0"/>
              <a:t>плотномера (по величине его погружения); </a:t>
            </a:r>
          </a:p>
          <a:p>
            <a:pPr lvl="0"/>
            <a:r>
              <a:rPr lang="ru-RU" dirty="0" smtClean="0"/>
              <a:t>указки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77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640" y="297538"/>
            <a:ext cx="10770377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Подумайте, как может выглядеть сотовый телефон, если он будет иметь свойства резины, возможности говорящего попугая, характеристики радуги?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1026" name="Picture 2" descr="https://images.ru.prom.st/835205094_w640_h640_rezina-bronirovannaya-200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4" y="3667261"/>
            <a:ext cx="3679410" cy="31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50509/pub_5dccfb2479a58f40873a60bb_5dcd0ca69f1ed62dfcea389b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87" y="2973806"/>
            <a:ext cx="3839300" cy="2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a5f1817820d5856047f0bda74eaa1faf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60" y="2024325"/>
            <a:ext cx="3665357" cy="22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Чарльз </a:t>
            </a:r>
            <a:r>
              <a:rPr lang="ru-RU" sz="6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Вайтинг</a:t>
            </a:r>
            <a:endParaRPr lang="ru-RU" alt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50379" y="1800975"/>
            <a:ext cx="5698389" cy="46805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1925 г.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мФО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предложил немецкий ученый Фридрих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Кунце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В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50-е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гг. метод усовершенствовал Чарльз </a:t>
            </a: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Вайтинг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(США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Суть метода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чтобы 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случайных</a:t>
            </a:r>
          </a:p>
          <a:p>
            <a:pPr marL="0" indent="0" algn="ctr">
              <a:buNone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перенести 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объект и в полученных сочетаниях попытаться найти рациональное зерно.</a:t>
            </a:r>
          </a:p>
          <a:p>
            <a:pPr marL="0" indent="0" algn="ctr">
              <a:buNone/>
            </a:pPr>
            <a:endParaRPr lang="ru-RU" altLang="ru-RU" sz="2800" dirty="0"/>
          </a:p>
        </p:txBody>
      </p:sp>
      <p:pic>
        <p:nvPicPr>
          <p:cNvPr id="1026" name="Picture 2" descr="C:\Users\Олег\Desktop\фокальные объекты\вайтинг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24" y="1800975"/>
            <a:ext cx="285395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4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3029" y="1385392"/>
            <a:ext cx="9144000" cy="547260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– перенесение признаков случайно выбранных объектов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совершенствуемый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фокусе переноса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метода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–перенесение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выбранных объектов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совершенствуемый объект, который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фокусе переноса.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Олег\Desktop\фокальные объекты\в фокус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56" y="2358932"/>
            <a:ext cx="5288292" cy="3525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4000" y="-2082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МФО от слова «фокус» – концентрация  внимания на конкретном объекте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1932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</TotalTime>
  <Words>632</Words>
  <Application>Microsoft Office PowerPoint</Application>
  <PresentationFormat>Широкоэкранный</PresentationFormat>
  <Paragraphs>83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Метод фокальных объектов </vt:lpstr>
      <vt:lpstr>Цель: научить применению метода фокальных объектов при решении конструкторских задач по усовершенствованию изделий.</vt:lpstr>
      <vt:lpstr>Разминка 1</vt:lpstr>
      <vt:lpstr>Разминка 3</vt:lpstr>
      <vt:lpstr>Разминка 2 </vt:lpstr>
      <vt:lpstr>Разминка 2 </vt:lpstr>
      <vt:lpstr>Подумайте, как может выглядеть сотовый телефон, если он будет иметь свойства резины, возможности говорящего попугая, характеристики радуги? </vt:lpstr>
      <vt:lpstr>Чарльз Вайтинг</vt:lpstr>
      <vt:lpstr>Презентация PowerPoint</vt:lpstr>
      <vt:lpstr>Последовательность действий:</vt:lpstr>
      <vt:lpstr>Пример создания нового объекта с помощью МФО </vt:lpstr>
      <vt:lpstr>Новые идеи </vt:lpstr>
      <vt:lpstr>ЗАДАЧА ДЛЯ ПРОВЕДЕНИЯ ДЕЛОВОЙ ИГРЫ С ПРИМЕНЕНИЕМ МЕТОДА ФОКАЛЬНЫХ ОБЪЕКТОВ </vt:lpstr>
      <vt:lpstr>Проверка знаний</vt:lpstr>
      <vt:lpstr>Домашнее задание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фокальных объектов</dc:title>
  <dc:creator>таня</dc:creator>
  <cp:lastModifiedBy>таня</cp:lastModifiedBy>
  <cp:revision>3</cp:revision>
  <dcterms:created xsi:type="dcterms:W3CDTF">2021-04-14T12:03:57Z</dcterms:created>
  <dcterms:modified xsi:type="dcterms:W3CDTF">2021-04-14T12:30:02Z</dcterms:modified>
</cp:coreProperties>
</file>