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84" r:id="rId3"/>
    <p:sldId id="285" r:id="rId4"/>
    <p:sldId id="287" r:id="rId5"/>
    <p:sldId id="289" r:id="rId6"/>
    <p:sldId id="280" r:id="rId7"/>
    <p:sldId id="286" r:id="rId8"/>
    <p:sldId id="258" r:id="rId9"/>
    <p:sldId id="291" r:id="rId10"/>
    <p:sldId id="261" r:id="rId11"/>
    <p:sldId id="263" r:id="rId12"/>
    <p:sldId id="268" r:id="rId13"/>
    <p:sldId id="275" r:id="rId14"/>
    <p:sldId id="266" r:id="rId15"/>
    <p:sldId id="259" r:id="rId16"/>
    <p:sldId id="267" r:id="rId17"/>
    <p:sldId id="265" r:id="rId18"/>
    <p:sldId id="269" r:id="rId19"/>
    <p:sldId id="264" r:id="rId20"/>
    <p:sldId id="276" r:id="rId21"/>
    <p:sldId id="262" r:id="rId22"/>
    <p:sldId id="271" r:id="rId23"/>
    <p:sldId id="273" r:id="rId24"/>
    <p:sldId id="272" r:id="rId25"/>
    <p:sldId id="292" r:id="rId26"/>
    <p:sldId id="270" r:id="rId27"/>
    <p:sldId id="290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Елена" initials="Е" lastIdx="1" clrIdx="0">
    <p:extLst>
      <p:ext uri="{19B8F6BF-5375-455C-9EA6-DF929625EA0E}">
        <p15:presenceInfo xmlns:p15="http://schemas.microsoft.com/office/powerpoint/2012/main" userId="Елен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2E92B0C-10DF-4018-90CD-39EE280993BC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E638FB5-91EA-4FB0-86BA-91D439F2EEC3}" type="slidenum">
              <a:rPr lang="ru-RU" smtClean="0"/>
              <a:t>‹#›</a:t>
            </a:fld>
            <a:endParaRPr lang="ru-RU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4403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92B0C-10DF-4018-90CD-39EE280993BC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38FB5-91EA-4FB0-86BA-91D439F2EE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38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92B0C-10DF-4018-90CD-39EE280993BC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38FB5-91EA-4FB0-86BA-91D439F2EE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693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92B0C-10DF-4018-90CD-39EE280993BC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38FB5-91EA-4FB0-86BA-91D439F2EEC3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6302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92B0C-10DF-4018-90CD-39EE280993BC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38FB5-91EA-4FB0-86BA-91D439F2EE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7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92B0C-10DF-4018-90CD-39EE280993BC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38FB5-91EA-4FB0-86BA-91D439F2EE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6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92B0C-10DF-4018-90CD-39EE280993BC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38FB5-91EA-4FB0-86BA-91D439F2EE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066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92B0C-10DF-4018-90CD-39EE280993BC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38FB5-91EA-4FB0-86BA-91D439F2EE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76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92B0C-10DF-4018-90CD-39EE280993BC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38FB5-91EA-4FB0-86BA-91D439F2EE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92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92B0C-10DF-4018-90CD-39EE280993BC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38FB5-91EA-4FB0-86BA-91D439F2EE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780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92B0C-10DF-4018-90CD-39EE280993BC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38FB5-91EA-4FB0-86BA-91D439F2EE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34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92B0C-10DF-4018-90CD-39EE280993BC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38FB5-91EA-4FB0-86BA-91D439F2EE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387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92B0C-10DF-4018-90CD-39EE280993BC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38FB5-91EA-4FB0-86BA-91D439F2EE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132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92B0C-10DF-4018-90CD-39EE280993BC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38FB5-91EA-4FB0-86BA-91D439F2EE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3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92B0C-10DF-4018-90CD-39EE280993BC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38FB5-91EA-4FB0-86BA-91D439F2EE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20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92B0C-10DF-4018-90CD-39EE280993BC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38FB5-91EA-4FB0-86BA-91D439F2EE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035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92B0C-10DF-4018-90CD-39EE280993BC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38FB5-91EA-4FB0-86BA-91D439F2EE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10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2E92B0C-10DF-4018-90CD-39EE280993BC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E638FB5-91EA-4FB0-86BA-91D439F2EE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337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pb-guide.ru/foto_125810.htm" TargetMode="Externa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1.png"/><Relationship Id="rId4" Type="http://schemas.openxmlformats.org/officeDocument/2006/relationships/image" Target="../media/image1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kladraz.ru/blogs/anastasija-nikolaevna/raskaz-o-blokade-leningrada-dlja-detei-nachalnoi-shkoly-2-4-klas.html" TargetMode="External"/><Relationship Id="rId2" Type="http://schemas.openxmlformats.org/officeDocument/2006/relationships/hyperlink" Target="https://historyrussia.org/sobytiya/8-sentyabrya-1941-goda-nachalas-blokada-leningrada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kudago.com/spb/place/memorial-razorvannoe-kolco/" TargetMode="External"/><Relationship Id="rId5" Type="http://schemas.openxmlformats.org/officeDocument/2006/relationships/hyperlink" Target="http://pressa-voiny.ru/1/a/32890.html" TargetMode="External"/><Relationship Id="rId4" Type="http://schemas.openxmlformats.org/officeDocument/2006/relationships/hyperlink" Target="https://www.google.com/search?q=%D0%B2%D0%B8%D0%B4%D1%8B+%D1%81%D0%B0%D0%BD%D0%BA%D1%82+%D0%BF%D0%B5%D1%82%D0%B5%D1%80%D0%B1%D1%83%D1%80%D0%B3%D0%B0&amp;rlz=1C1NHXL_ruRU803RU803&amp;oq=&amp;aqs=chrome.2.35i39i362l8.1732558j0j7&amp;sourceid=chrome&amp;ie=UTF-8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jpg"/><Relationship Id="rId12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jp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1420000">
            <a:off x="1356435" y="328465"/>
            <a:ext cx="8102893" cy="1066605"/>
          </a:xfrm>
        </p:spPr>
        <p:txBody>
          <a:bodyPr>
            <a:normAutofit/>
          </a:bodyPr>
          <a:lstStyle/>
          <a:p>
            <a:r>
              <a:rPr lang="ru-RU" sz="6600" dirty="0"/>
              <a:t>Блокада Ленинграда</a:t>
            </a:r>
          </a:p>
        </p:txBody>
      </p:sp>
      <p:pic>
        <p:nvPicPr>
          <p:cNvPr id="4" name="Picture 2" descr="http://ds17prim.ru/public/all/1389732897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413061">
            <a:off x="2195736" y="1232486"/>
            <a:ext cx="6733778" cy="3366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0998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671946" y="304102"/>
            <a:ext cx="10396882" cy="921327"/>
          </a:xfrm>
        </p:spPr>
        <p:txBody>
          <a:bodyPr>
            <a:normAutofit/>
          </a:bodyPr>
          <a:lstStyle/>
          <a:p>
            <a:pPr algn="ctr"/>
            <a:r>
              <a:rPr lang="ru-RU" altLang="ru-RU" sz="4000" dirty="0"/>
              <a:t>Минимальный паек - 125 граммов хлеба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32898" y="1206674"/>
            <a:ext cx="652549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/>
            <a:r>
              <a:rPr kumimoji="0" lang="ru-RU" alt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период </a:t>
            </a:r>
          </a:p>
          <a:p>
            <a:pPr lvl="0" algn="ctr" defTabSz="457200"/>
            <a:r>
              <a:rPr lang="ru-RU" altLang="ru-RU" sz="2800" dirty="0">
                <a:solidFill>
                  <a:srgbClr val="B80E0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ноября по 25 декабря 1941 г. :</a:t>
            </a:r>
            <a:endParaRPr kumimoji="0" lang="ru-RU" altLang="ru-RU" sz="2800" b="0" i="0" u="none" strike="noStrike" kern="1200" cap="none" spc="0" normalizeH="0" baseline="0" noProof="0" dirty="0">
              <a:ln>
                <a:noFill/>
              </a:ln>
              <a:solidFill>
                <a:srgbClr val="B80E0F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Служащие, иждивенцы и дети</a:t>
            </a:r>
            <a:r>
              <a:rPr kumimoji="0" lang="ru-RU" alt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получали только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125 граммов</a:t>
            </a:r>
            <a:r>
              <a:rPr kumimoji="0" lang="ru-RU" alt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хлеба в день.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Рабочим</a:t>
            </a:r>
            <a:r>
              <a:rPr kumimoji="0" lang="ru-RU" alt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полагалось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250 граммов</a:t>
            </a:r>
            <a:r>
              <a:rPr kumimoji="0" lang="ru-RU" alt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хлеба.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Личный состав</a:t>
            </a:r>
            <a:r>
              <a:rPr kumimoji="0" lang="ru-RU" alt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пожарных команд, военизированной охраны и ремесленных училищ – </a:t>
            </a:r>
            <a:r>
              <a:rPr kumimoji="0" lang="ru-RU" alt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300 граммов</a:t>
            </a:r>
            <a:r>
              <a:rPr kumimoji="0" lang="ru-RU" alt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 descr="images (6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441" y="2021888"/>
            <a:ext cx="4032250" cy="2808288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862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134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59" y="404813"/>
            <a:ext cx="4438650" cy="4679950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5278582" y="975073"/>
            <a:ext cx="5389417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Наш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хлебный суточный паек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Ладонь и ту не закрывает.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человек,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Который слег,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Теперь все чаще –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Умирает.</a:t>
            </a:r>
          </a:p>
        </p:txBody>
      </p:sp>
    </p:spTree>
    <p:extLst>
      <p:ext uri="{BB962C8B-B14F-4D97-AF65-F5344CB8AC3E}">
        <p14:creationId xmlns:p14="http://schemas.microsoft.com/office/powerpoint/2010/main" val="224257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45" y="476250"/>
            <a:ext cx="3130330" cy="4733059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3879274" y="195900"/>
            <a:ext cx="7509162" cy="5293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600" b="0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Сейчас этот голодный, исхудавший человек придет домой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600" b="0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отрежет тоненький ломтик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600" b="0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 этого маленького кусочка.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600" b="0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Ломтик хлеба, кружка кипятку,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600" b="0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ложка жиденькой каши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600" b="0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вот и весь обед блокадного ленинградца.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600" b="0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Он съест его, не снимая шубы и шапки. Почему?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600" b="0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Небывалый мороз на улице.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600" b="0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в домах такой же мороз.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600" b="0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Нет угля, поэтому не действует паровое отопление, нет дров, нечем топить печи.</a:t>
            </a:r>
          </a:p>
        </p:txBody>
      </p:sp>
    </p:spTree>
    <p:extLst>
      <p:ext uri="{BB962C8B-B14F-4D97-AF65-F5344CB8AC3E}">
        <p14:creationId xmlns:p14="http://schemas.microsoft.com/office/powerpoint/2010/main" val="167016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e4750001031a5ccabebe0c75f0a249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282" y="1471470"/>
            <a:ext cx="6120854" cy="3407811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221673" y="465112"/>
            <a:ext cx="4876800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Первая зима в осажденном Ленинграде была суровой. </a:t>
            </a: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Столбик термометра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падал до отметки - 32,1 °C.</a:t>
            </a: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Средняя температура месяца была – 18,7 °C.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апреле 1942 года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снежный покров в городе достигал 52см.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Отрицательная температура воздуха стояла в Ленинграде более полугода, продержавшись до мая.</a:t>
            </a: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936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блокадная школа 00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03"/>
          <a:stretch/>
        </p:blipFill>
        <p:spPr bwMode="auto">
          <a:xfrm>
            <a:off x="282287" y="195969"/>
            <a:ext cx="1865168" cy="5178987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блокадная школа 00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6" r="11958" b="2143"/>
          <a:stretch/>
        </p:blipFill>
        <p:spPr bwMode="auto">
          <a:xfrm>
            <a:off x="9618084" y="188913"/>
            <a:ext cx="1813319" cy="5184486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787794" y="110420"/>
            <a:ext cx="6203805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Сделали ленинградцы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железные печурки-времянки,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 чем их топить?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Пришлось рубить на дрова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столы, стулья, паркет, шкафы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все, что можно сжечь.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Холодно и темно в комнате.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 горит больше электричество. Крохотные фитильки коптилок освещают теперь комнаты ленинградцев.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 в комнатах темно даже днем.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Потому что стекол в окнах нет.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Они вылетели от бомбежек и обстрелов. Пришлось забить окна фанерой.</a:t>
            </a:r>
          </a:p>
        </p:txBody>
      </p:sp>
    </p:spTree>
    <p:extLst>
      <p:ext uri="{BB962C8B-B14F-4D97-AF65-F5344CB8AC3E}">
        <p14:creationId xmlns:p14="http://schemas.microsoft.com/office/powerpoint/2010/main" val="109578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37279" y="1160488"/>
            <a:ext cx="4211782" cy="383771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0" i="0" u="none" strike="noStrike" kern="1200" cap="none" spc="0" normalizeH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Ослабевшие от голода, замерзавшие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0" i="0" u="none" strike="noStrike" kern="1200" cap="none" spc="0" normalizeH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 лютые морозы люди были обречены на существование в огромном городе, где погасло электричество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0" i="0" u="none" strike="noStrike" kern="1200" cap="none" spc="0" normalizeH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и перестал действовать водопровод.</a:t>
            </a:r>
          </a:p>
        </p:txBody>
      </p:sp>
      <p:pic>
        <p:nvPicPr>
          <p:cNvPr id="3" name="Объект 3" descr="блок3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" t="1573" r="1815" b="1573"/>
          <a:stretch/>
        </p:blipFill>
        <p:spPr>
          <a:xfrm>
            <a:off x="4710545" y="443344"/>
            <a:ext cx="4059382" cy="3837711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7" descr="images (29)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3" b="11091"/>
          <a:stretch/>
        </p:blipFill>
        <p:spPr bwMode="auto">
          <a:xfrm>
            <a:off x="8170141" y="3560620"/>
            <a:ext cx="3384550" cy="1898072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8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336407" y="963612"/>
            <a:ext cx="6408737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Будет холодно – перетерпим!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Будет голодно – туже затянем ремни!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Будет трудно – выдержим!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Выдержим – победим!</a:t>
            </a:r>
          </a:p>
        </p:txBody>
      </p:sp>
      <p:pic>
        <p:nvPicPr>
          <p:cNvPr id="3" name="Picture 9" descr="2841339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34549"/>
            <a:ext cx="3170670" cy="4724247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AC490B3B-8092-47C0-91E1-0036D4EC4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406" y="4697131"/>
            <a:ext cx="640873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2400" dirty="0">
                <a:solidFill>
                  <a:srgbClr val="B80E0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Ленинградская правда, 7.11.1941 год</a:t>
            </a:r>
            <a:endParaRPr kumimoji="0" lang="ru-RU" altLang="ru-RU" sz="2400" i="0" u="none" strike="noStrike" kern="1200" cap="none" spc="0" normalizeH="0" baseline="0" noProof="0" dirty="0">
              <a:ln>
                <a:noFill/>
              </a:ln>
              <a:solidFill>
                <a:srgbClr val="B80E0F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32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325583"/>
            <a:ext cx="10396882" cy="893618"/>
          </a:xfrm>
        </p:spPr>
        <p:txBody>
          <a:bodyPr>
            <a:normAutofit/>
          </a:bodyPr>
          <a:lstStyle/>
          <a:p>
            <a:pPr algn="ctr"/>
            <a:r>
              <a:rPr lang="ru-RU" sz="4800" dirty="0"/>
              <a:t>Дневник Тани Савичевой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52400" y="1422571"/>
            <a:ext cx="4980026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  <a:r>
              <a:rPr kumimoji="0" lang="ru-RU" altLang="ru-RU" sz="2600" b="0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28 декабря 1941 года.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600" b="0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Одиннадцатилетняя ленинградская девочка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Таня Савичева</a:t>
            </a:r>
            <a:r>
              <a:rPr kumimoji="0" lang="ru-RU" altLang="ru-RU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600" b="0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сделала в этот день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600" b="0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первую запись в своем дневнике: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600" b="0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"Женя умерла 28 декабря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600" b="0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12.00 час. утра 1941 г.".</a:t>
            </a:r>
            <a:endParaRPr kumimoji="0" lang="ru-RU" altLang="ru-RU" sz="2600" b="0" i="0" u="none" strike="noStrike" kern="1200" cap="none" spc="0" normalizeH="0" baseline="0" noProof="0" dirty="0">
              <a:ln>
                <a:noFill/>
              </a:ln>
              <a:solidFill>
                <a:srgbClr val="B80E0F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5" name="Picture 6" descr="Таня Савичев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311" y="1143567"/>
            <a:ext cx="6192838" cy="4251325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31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мемо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18" y="270143"/>
            <a:ext cx="6578745" cy="4933682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7162801" y="105494"/>
            <a:ext cx="4308764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Известные всему миру строки из дневника школьницы Тани Савичевой теперь ежедневно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будут напоминать жителям дома 13 по 2-й линии Васильевского острова,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что именно в этом доме жила маленькая блокадница.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стене дома,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где жила Таня Савичева, сегодня появилась мемориальная доска. </a:t>
            </a:r>
          </a:p>
        </p:txBody>
      </p:sp>
    </p:spTree>
    <p:extLst>
      <p:ext uri="{BB962C8B-B14F-4D97-AF65-F5344CB8AC3E}">
        <p14:creationId xmlns:p14="http://schemas.microsoft.com/office/powerpoint/2010/main" val="10391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816" y="181749"/>
            <a:ext cx="3498162" cy="5018508"/>
          </a:xfrm>
          <a:prstGeom prst="rect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581" y="2495855"/>
            <a:ext cx="4256261" cy="3016328"/>
          </a:xfrm>
          <a:prstGeom prst="rect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865419" y="181749"/>
            <a:ext cx="7959324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4 сентября 1941 года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22 января 1944 года</a:t>
            </a: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город было сброшено </a:t>
            </a: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107 158 авиабомб</a:t>
            </a:r>
          </a:p>
          <a:p>
            <a:pPr lvl="0" algn="ctr" defTabSz="457200">
              <a:defRPr/>
            </a:pPr>
            <a:r>
              <a:rPr lang="ru-RU" sz="2400" dirty="0">
                <a:solidFill>
                  <a:srgbClr val="B80E0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выпущено </a:t>
            </a:r>
            <a:r>
              <a:rPr lang="ru-RU" sz="2400" b="1" dirty="0">
                <a:ln>
                  <a:solidFill>
                    <a:srgbClr val="B80E0F">
                      <a:lumMod val="50000"/>
                    </a:srgbClr>
                  </a:solidFill>
                </a:ln>
                <a:solidFill>
                  <a:srgbClr val="B80E0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148 478 снарядов</a:t>
            </a: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1753C5A-8F92-4FC7-AAE8-8B9F67B31901}"/>
              </a:ext>
            </a:extLst>
          </p:cNvPr>
          <p:cNvSpPr txBox="1">
            <a:spLocks noChangeArrowheads="1"/>
          </p:cNvSpPr>
          <p:nvPr/>
        </p:nvSpPr>
        <p:spPr>
          <a:xfrm>
            <a:off x="3763700" y="2859671"/>
            <a:ext cx="3498162" cy="2652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30ACEC">
                  <a:lumMod val="75000"/>
                </a:srgbClr>
              </a:buClr>
              <a:buSzPct val="145000"/>
              <a:buFont typeface="Arial"/>
              <a:buNone/>
              <a:tabLst/>
              <a:defRPr/>
            </a:pPr>
            <a:r>
              <a:rPr lang="ru-RU" altLang="ru-RU" dirty="0">
                <a:solidFill>
                  <a:srgbClr val="B80E0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 т</a:t>
            </a:r>
            <a:r>
              <a:rPr kumimoji="0" lang="ru-RU" alt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олько</a:t>
            </a:r>
            <a:r>
              <a:rPr kumimoji="0" lang="ru-RU" altLang="ru-RU" b="0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3% смертей приходятся на фашистские артобстрелы и бомбежки, остальные 97% погибли от голода.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030C118B-2F53-43E6-BD41-F1A4D0BBAFB8}"/>
              </a:ext>
            </a:extLst>
          </p:cNvPr>
          <p:cNvSpPr txBox="1">
            <a:spLocks noChangeArrowheads="1"/>
          </p:cNvSpPr>
          <p:nvPr/>
        </p:nvSpPr>
        <p:spPr>
          <a:xfrm>
            <a:off x="3800072" y="1851165"/>
            <a:ext cx="3512650" cy="102177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2000" dirty="0">
                <a:solidFill>
                  <a:srgbClr val="FF0000"/>
                </a:solidFill>
              </a:rPr>
              <a:t>Более одного миллиона</a:t>
            </a:r>
            <a:br>
              <a:rPr lang="ru-RU" altLang="ru-RU" sz="2400" dirty="0">
                <a:solidFill>
                  <a:srgbClr val="FF0000"/>
                </a:solidFill>
              </a:rPr>
            </a:br>
            <a:r>
              <a:rPr lang="ru-RU" altLang="ru-RU" sz="2000" dirty="0"/>
              <a:t> </a:t>
            </a:r>
            <a:r>
              <a:rPr lang="ru-RU" altLang="ru-RU" sz="1800" dirty="0">
                <a:solidFill>
                  <a:schemeClr val="accent1">
                    <a:lumMod val="50000"/>
                  </a:schemeClr>
                </a:solidFill>
              </a:rPr>
              <a:t>жителей и защитников города погибло в блокаду.</a:t>
            </a:r>
            <a:r>
              <a:rPr lang="ru-RU" altLang="ru-RU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3404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>
            <a:extLst>
              <a:ext uri="{FF2B5EF4-FFF2-40B4-BE49-F238E27FC236}">
                <a16:creationId xmlns:a16="http://schemas.microsoft.com/office/drawing/2014/main" id="{4BCF5F1F-CF1B-4632-85C6-7F71B5D69F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708" y="539303"/>
            <a:ext cx="5306923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6C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Гранитные набережные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6C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прямые, как стрела, проспекты, простор площадей,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6C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широкая гладь Невы,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6C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дворцы в зелени парков и садов, единство архитектурных ансамблей – всё это – Санкт-Петербург,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6C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город, 320 лет назад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6C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возникший волей Петра I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6C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пустынных, холодных землях, отвоеванных у Швеции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6C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ходе Северной войны. </a:t>
            </a:r>
            <a:endParaRPr kumimoji="0" lang="ru-RU" altLang="ru-RU" sz="2400" b="0" i="0" u="none" strike="noStrike" kern="1200" cap="none" spc="0" normalizeH="0" baseline="0" noProof="0" dirty="0">
              <a:ln>
                <a:noFill/>
              </a:ln>
              <a:solidFill>
                <a:srgbClr val="6C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0" name="Picture 2" descr="10 лучших достопримечательностей Санкт-Петербурга - Tripadvisor">
            <a:extLst>
              <a:ext uri="{FF2B5EF4-FFF2-40B4-BE49-F238E27FC236}">
                <a16:creationId xmlns:a16="http://schemas.microsoft.com/office/drawing/2014/main" id="{59C1C125-E699-4977-BEBD-C8F8F20F3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631" y="211014"/>
            <a:ext cx="3379178" cy="2703342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Подборка иллюстраций &amp;quot;Виды Санкт-Петербурга&amp;quot; | Материал: |  Образовательная социальная сеть">
            <a:extLst>
              <a:ext uri="{FF2B5EF4-FFF2-40B4-BE49-F238E27FC236}">
                <a16:creationId xmlns:a16="http://schemas.microsoft.com/office/drawing/2014/main" id="{756C9886-9B4E-4AD8-9E98-6412BD508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376" y="2787296"/>
            <a:ext cx="3982804" cy="2655202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25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17989" y="1324713"/>
            <a:ext cx="5832822" cy="3995432"/>
          </a:xfrm>
          <a:prstGeom prst="rect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226546" y="652493"/>
            <a:ext cx="476109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1942 году промышленность Ленинграда отправила на фронт: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60 танков,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692 орудия,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более 150 минометов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2800 пулеметов,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около 35 тысяч автоматов,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 1,7 млн. снарядов и мин</a:t>
            </a: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0445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1723" y="244712"/>
            <a:ext cx="10396882" cy="852055"/>
          </a:xfrm>
        </p:spPr>
        <p:txBody>
          <a:bodyPr>
            <a:normAutofit/>
          </a:bodyPr>
          <a:lstStyle/>
          <a:p>
            <a:pPr algn="ctr"/>
            <a:r>
              <a:rPr lang="ru-RU" altLang="ru-RU" sz="4800" b="1" dirty="0"/>
              <a:t>ДОРОГА ЖИЗНИ</a:t>
            </a:r>
            <a:endParaRPr lang="ru-RU" sz="4800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20" y="1399310"/>
            <a:ext cx="4156202" cy="3016646"/>
          </a:xfrm>
          <a:prstGeom prst="rect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873" y="1399310"/>
            <a:ext cx="3888681" cy="3016646"/>
          </a:xfrm>
          <a:prstGeom prst="rect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428455" y="3796839"/>
            <a:ext cx="3103418" cy="1471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alt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1941 по 1943 гг. </a:t>
            </a:r>
          </a:p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alt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ледовая дорога работала</a:t>
            </a:r>
          </a:p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alt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253 дня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452439" y="1515779"/>
            <a:ext cx="3103418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alt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через </a:t>
            </a:r>
          </a:p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alt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Ладожское озеро</a:t>
            </a:r>
          </a:p>
        </p:txBody>
      </p:sp>
    </p:spTree>
    <p:extLst>
      <p:ext uri="{BB962C8B-B14F-4D97-AF65-F5344CB8AC3E}">
        <p14:creationId xmlns:p14="http://schemas.microsoft.com/office/powerpoint/2010/main" val="67797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4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35" y="249110"/>
            <a:ext cx="6772997" cy="508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7453745" y="249110"/>
            <a:ext cx="3810000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Великая победа одержана советскими войсками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 Ленинградом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27 января 1944г.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Этот день отмечен в истории как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день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полного снятия блокады Ленинграда.</a:t>
            </a:r>
          </a:p>
        </p:txBody>
      </p:sp>
    </p:spTree>
    <p:extLst>
      <p:ext uri="{BB962C8B-B14F-4D97-AF65-F5344CB8AC3E}">
        <p14:creationId xmlns:p14="http://schemas.microsoft.com/office/powerpoint/2010/main" val="350375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491" y="661113"/>
            <a:ext cx="6249266" cy="443129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32509" y="1353268"/>
            <a:ext cx="448887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Памятник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38383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hlinkClick r:id="" action="ppaction://noaction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" action="ppaction://noaction"/>
              </a:rPr>
              <a:t>«Разорванное кольцо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»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выполнен в виде двух полукруглых арок, символизирующих блокадное кольцо вокруг Ленинграда,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 разрыв между ними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Дорогу Жизни.</a:t>
            </a:r>
          </a:p>
        </p:txBody>
      </p:sp>
    </p:spTree>
    <p:extLst>
      <p:ext uri="{BB962C8B-B14F-4D97-AF65-F5344CB8AC3E}">
        <p14:creationId xmlns:p14="http://schemas.microsoft.com/office/powerpoint/2010/main" val="381447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1219" y="367145"/>
            <a:ext cx="10411690" cy="852055"/>
          </a:xfrm>
        </p:spPr>
        <p:txBody>
          <a:bodyPr>
            <a:normAutofit/>
          </a:bodyPr>
          <a:lstStyle/>
          <a:p>
            <a:pPr algn="ctr"/>
            <a:r>
              <a:rPr lang="ru-RU" sz="4800" dirty="0"/>
              <a:t>Ленинград – Город-герой</a:t>
            </a: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013798" y="1412423"/>
            <a:ext cx="5077257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 беспримерный подвиг в годы Великой Отечественной войны, за мужество и героизм, проявленные жителями в борьбе с фашистскими захватчиками,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Ленинграду присвоено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почетное звание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"Город-герой".</a:t>
            </a: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4" name="Picture 7" descr="d0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45" y="1412423"/>
            <a:ext cx="1989137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671" y="1412423"/>
            <a:ext cx="2584450" cy="367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72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91316B8-FE6C-42A7-AA41-7F9DD4E7F2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45"/>
          <a:stretch/>
        </p:blipFill>
        <p:spPr>
          <a:xfrm>
            <a:off x="8039725" y="418715"/>
            <a:ext cx="3631914" cy="48577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E8F16C3-71DF-4C40-A6D0-7F70F6EEF3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45"/>
          <a:stretch/>
        </p:blipFill>
        <p:spPr>
          <a:xfrm>
            <a:off x="160598" y="418715"/>
            <a:ext cx="3631914" cy="4857750"/>
          </a:xfrm>
          <a:prstGeom prst="rect">
            <a:avLst/>
          </a:prstGeom>
        </p:spPr>
      </p:pic>
      <p:pic>
        <p:nvPicPr>
          <p:cNvPr id="5" name="Город над вольной Невой">
            <a:hlinkClick r:id="" action="ppaction://media"/>
            <a:extLst>
              <a:ext uri="{FF2B5EF4-FFF2-40B4-BE49-F238E27FC236}">
                <a16:creationId xmlns:a16="http://schemas.microsoft.com/office/drawing/2014/main" id="{0DA304BB-155F-434B-AE69-0C66764A7E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0678" y="167025"/>
            <a:ext cx="7148174" cy="536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63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6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9_may_2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91" y="364078"/>
            <a:ext cx="6542088" cy="491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new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189" y="364078"/>
            <a:ext cx="4026315" cy="491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28831" y="3022753"/>
            <a:ext cx="10246716" cy="923330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 w="0"/>
                <a:solidFill>
                  <a:srgbClr val="B80E0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Impact" panose="020B0806030902050204"/>
                <a:ea typeface="+mn-ea"/>
                <a:cs typeface="+mn-cs"/>
              </a:rPr>
              <a:t>Никто не забыт, ничто не забыто!</a:t>
            </a:r>
          </a:p>
        </p:txBody>
      </p:sp>
    </p:spTree>
    <p:extLst>
      <p:ext uri="{BB962C8B-B14F-4D97-AF65-F5344CB8AC3E}">
        <p14:creationId xmlns:p14="http://schemas.microsoft.com/office/powerpoint/2010/main" val="354156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543682" y="412436"/>
            <a:ext cx="63510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6C0000"/>
                </a:solidFill>
                <a:effectLst/>
                <a:uLnTx/>
                <a:uFillTx/>
                <a:latin typeface="Arial Black" panose="020B0A04020102020204" pitchFamily="34" charset="0"/>
                <a:ea typeface="Times New Roman" panose="02020603050405020304" pitchFamily="18" charset="0"/>
              </a:rPr>
              <a:t>Источники информации: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6C0000"/>
              </a:solidFill>
              <a:effectLst/>
              <a:uLnTx/>
              <a:uFillTx/>
              <a:latin typeface="Arial Black" panose="020B0A040201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0710AD9-45AC-4BAF-9760-0308E9C00392}"/>
              </a:ext>
            </a:extLst>
          </p:cNvPr>
          <p:cNvSpPr/>
          <p:nvPr/>
        </p:nvSpPr>
        <p:spPr>
          <a:xfrm>
            <a:off x="1174229" y="1247055"/>
            <a:ext cx="95287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https://historyrussia.org/sobytiya/8-sentyabrya-1941-goda-nachalas-blokada-leningrada.html</a:t>
            </a:r>
            <a:r>
              <a:rPr lang="ru-RU" dirty="0"/>
              <a:t>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68F1E94-D460-4110-9865-2C331284BD82}"/>
              </a:ext>
            </a:extLst>
          </p:cNvPr>
          <p:cNvSpPr/>
          <p:nvPr/>
        </p:nvSpPr>
        <p:spPr>
          <a:xfrm>
            <a:off x="1304592" y="1989341"/>
            <a:ext cx="88292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https://kladraz.ru/blogs/anastasija-nikolaevna/raskaz-o-blokade-leningrada-dlja-detei-nachalnoi-shkoly-2-4-klas.html</a:t>
            </a:r>
            <a:r>
              <a:rPr lang="ru-RU" dirty="0"/>
              <a:t>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28A6F5F-76B5-4AF9-81E0-661B4A04BB72}"/>
              </a:ext>
            </a:extLst>
          </p:cNvPr>
          <p:cNvSpPr/>
          <p:nvPr/>
        </p:nvSpPr>
        <p:spPr>
          <a:xfrm>
            <a:off x="1174229" y="2690336"/>
            <a:ext cx="92589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https://www.google.com/search?q=%D0%B2%D0%B8%D0%B4%D1%8B+%D1%81%D0%B0%D0%BD%D0%BA%D1%82+%D0%BF%D0%B5%D1%82%D0%B5%D1%80%D0%B1%D1%83%D1%80%D0%B3%D0%B0&amp;rlz=1C1NHXL_ruRU803RU803&amp;oq=&amp;aqs=chrome.2.35i39i362l8.1732558j0j7&amp;sourceid=chrome&amp;ie=UTF-8</a:t>
            </a:r>
            <a:r>
              <a:rPr lang="ru-RU" dirty="0"/>
              <a:t>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A99F571-5036-4CEB-BBFF-77EB520DF8FD}"/>
              </a:ext>
            </a:extLst>
          </p:cNvPr>
          <p:cNvSpPr/>
          <p:nvPr/>
        </p:nvSpPr>
        <p:spPr>
          <a:xfrm>
            <a:off x="1174229" y="4029882"/>
            <a:ext cx="42372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http://pressa-voiny.ru/1/a/32890.html</a:t>
            </a:r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3D89286-0C3F-4DE6-9A08-7D602C6FE12F}"/>
              </a:ext>
            </a:extLst>
          </p:cNvPr>
          <p:cNvSpPr/>
          <p:nvPr/>
        </p:nvSpPr>
        <p:spPr>
          <a:xfrm>
            <a:off x="1174229" y="453843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u="sng" dirty="0">
                <a:solidFill>
                  <a:srgbClr val="0563C1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https://kudago.com/spb/place/memorial-razorvannoe-kolco/</a:t>
            </a:r>
            <a:r>
              <a:rPr lang="ru-RU" u="sng" dirty="0">
                <a:solidFill>
                  <a:srgbClr val="0563C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19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380256" y="677212"/>
            <a:ext cx="5274958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6C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Основанный Петром I в 1703 году, он на протяжении двух веков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6C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был столицей России, свидетелем важнейших исторических событий. Город часто называют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6C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«Северной Венецией»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6C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за его уникальную архитектуру. 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6C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Петербург также известен своей особой творческой атмосферой, притягивающей к нему романтиков, художников и поэтов.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6C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076" name="Picture 4" descr="45 лучших достопримечательностей Санкт-Петербурга - описание и фото">
            <a:extLst>
              <a:ext uri="{FF2B5EF4-FFF2-40B4-BE49-F238E27FC236}">
                <a16:creationId xmlns:a16="http://schemas.microsoft.com/office/drawing/2014/main" id="{E6F4F53E-15D7-4855-836B-3A2565E56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993" y="182881"/>
            <a:ext cx="4886292" cy="2665250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40 главных достопримечательностей Санкт-Петербурга и окрестностей: куда  сходить и что посмотреть за 1-3 дня самостоятельно, фото с описанием |  Достопримечательности Мира – Top7Travel.ru | Дзен">
            <a:extLst>
              <a:ext uri="{FF2B5EF4-FFF2-40B4-BE49-F238E27FC236}">
                <a16:creationId xmlns:a16="http://schemas.microsoft.com/office/drawing/2014/main" id="{71EAAF3F-0F03-4969-987A-7AC703774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166" y="3086668"/>
            <a:ext cx="3801945" cy="2363563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17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403D2BC-7BCD-4190-8B81-7D803CC11846}"/>
              </a:ext>
            </a:extLst>
          </p:cNvPr>
          <p:cNvSpPr txBox="1">
            <a:spLocks/>
          </p:cNvSpPr>
          <p:nvPr/>
        </p:nvSpPr>
        <p:spPr>
          <a:xfrm>
            <a:off x="2149041" y="1402827"/>
            <a:ext cx="7645908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Но однажды, в 1941 году …</a:t>
            </a:r>
          </a:p>
        </p:txBody>
      </p:sp>
    </p:spTree>
    <p:extLst>
      <p:ext uri="{BB962C8B-B14F-4D97-AF65-F5344CB8AC3E}">
        <p14:creationId xmlns:p14="http://schemas.microsoft.com/office/powerpoint/2010/main" val="221307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Дети блокадного Ленинграда (фото). | Любопытная история | Дзен">
            <a:extLst>
              <a:ext uri="{FF2B5EF4-FFF2-40B4-BE49-F238E27FC236}">
                <a16:creationId xmlns:a16="http://schemas.microsoft.com/office/drawing/2014/main" id="{2B37AFD0-5A8E-4129-AB75-B8A5638E3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827" y="229092"/>
            <a:ext cx="6124721" cy="512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Съемка школьников на улице. Детский и семейный фотограф в Санкт-Петербурге  Елена Крюкова">
            <a:extLst>
              <a:ext uri="{FF2B5EF4-FFF2-40B4-BE49-F238E27FC236}">
                <a16:creationId xmlns:a16="http://schemas.microsoft.com/office/drawing/2014/main" id="{F62140CA-CBF0-4BBD-879E-CD29AE7FB0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4" r="9644"/>
          <a:stretch/>
        </p:blipFill>
        <p:spPr bwMode="auto">
          <a:xfrm>
            <a:off x="2864827" y="229092"/>
            <a:ext cx="6124722" cy="516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8B8A3D-8227-4DE9-8D02-7073BFBF385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89"/>
          <a:stretch/>
        </p:blipFill>
        <p:spPr>
          <a:xfrm>
            <a:off x="1860971" y="229092"/>
            <a:ext cx="8112586" cy="516730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F09636-3923-4284-B075-A8C272EFC4C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58"/>
          <a:stretch/>
        </p:blipFill>
        <p:spPr>
          <a:xfrm>
            <a:off x="1860971" y="229092"/>
            <a:ext cx="8112586" cy="516730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65B5EB1-B7FF-4B75-9814-C4FFE9BE7E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971" y="196947"/>
            <a:ext cx="8112585" cy="526964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0038A0-A81B-4821-A1C2-BBA45DA94D4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44" b="15767"/>
          <a:stretch/>
        </p:blipFill>
        <p:spPr>
          <a:xfrm>
            <a:off x="1860969" y="196946"/>
            <a:ext cx="8112585" cy="5289359"/>
          </a:xfrm>
          <a:prstGeom prst="rect">
            <a:avLst/>
          </a:prstGeom>
        </p:spPr>
      </p:pic>
      <p:pic>
        <p:nvPicPr>
          <p:cNvPr id="8" name="Picture 2" descr="https://kladraz.ru/upload/blogs2/2022/4/482_65e70bb388d66f9bead245ce5ef85343.jpg">
            <a:extLst>
              <a:ext uri="{FF2B5EF4-FFF2-40B4-BE49-F238E27FC236}">
                <a16:creationId xmlns:a16="http://schemas.microsoft.com/office/drawing/2014/main" id="{FAA22824-D144-4A17-AF1C-DBBD41CD8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650" y="196945"/>
            <a:ext cx="8752986" cy="531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Аничков мост — актуальные маршруты путешествий на июня (обновлено в 2023) Аничков  мост — отзывы, Аничков мост — адрес и время работы, Аничков мост —  популярные достопримечательности, отели и рестораны поблизости — Trip.com">
            <a:extLst>
              <a:ext uri="{FF2B5EF4-FFF2-40B4-BE49-F238E27FC236}">
                <a16:creationId xmlns:a16="http://schemas.microsoft.com/office/drawing/2014/main" id="{1C4EEF46-77FA-4685-8A72-2AF4B33639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2"/>
          <a:stretch/>
        </p:blipFill>
        <p:spPr bwMode="auto">
          <a:xfrm>
            <a:off x="1589650" y="178206"/>
            <a:ext cx="8752986" cy="533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Вставай страна огромная - Священная война.mp3">
            <a:hlinkClick r:id="" action="ppaction://media"/>
            <a:extLst>
              <a:ext uri="{FF2B5EF4-FFF2-40B4-BE49-F238E27FC236}">
                <a16:creationId xmlns:a16="http://schemas.microsoft.com/office/drawing/2014/main" id="{5529411B-1B2E-4A20-A790-AAC90C2751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46819" y="5086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83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xit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2" presetClass="exit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500"/>
                            </p:stCondLst>
                            <p:childTnLst>
                              <p:par>
                                <p:cTn id="20" presetID="22" presetClass="exit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500"/>
                            </p:stCondLst>
                            <p:childTnLst>
                              <p:par>
                                <p:cTn id="24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5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4000"/>
                            </p:stCondLst>
                            <p:childTnLst>
                              <p:par>
                                <p:cTn id="28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9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6500"/>
                            </p:stCondLst>
                            <p:childTnLst>
                              <p:par>
                                <p:cTn id="32" presetID="22" presetClass="exit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3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E76E9F11-EB40-4BB3-9956-7C35AA6220A8}"/>
              </a:ext>
            </a:extLst>
          </p:cNvPr>
          <p:cNvSpPr txBox="1">
            <a:spLocks/>
          </p:cNvSpPr>
          <p:nvPr/>
        </p:nvSpPr>
        <p:spPr>
          <a:xfrm>
            <a:off x="1996641" y="989351"/>
            <a:ext cx="7645908" cy="101933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805CCD1B-1E59-43B2-B1D0-4318C63668FB}"/>
              </a:ext>
            </a:extLst>
          </p:cNvPr>
          <p:cNvSpPr txBox="1">
            <a:spLocks/>
          </p:cNvSpPr>
          <p:nvPr/>
        </p:nvSpPr>
        <p:spPr>
          <a:xfrm>
            <a:off x="1996641" y="218604"/>
            <a:ext cx="8046318" cy="7707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/>
              <a:t>Враг напал на нашу страну</a:t>
            </a:r>
          </a:p>
        </p:txBody>
      </p:sp>
      <p:pic>
        <p:nvPicPr>
          <p:cNvPr id="16" name="День, когда началась война... (кусочек)">
            <a:hlinkClick r:id="" action="ppaction://media"/>
            <a:extLst>
              <a:ext uri="{FF2B5EF4-FFF2-40B4-BE49-F238E27FC236}">
                <a16:creationId xmlns:a16="http://schemas.microsoft.com/office/drawing/2014/main" id="{249D6A3A-606D-46EB-B319-2308286112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0441" y="989351"/>
            <a:ext cx="8198718" cy="461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15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64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5912" y="273881"/>
            <a:ext cx="6573981" cy="1151965"/>
          </a:xfrm>
        </p:spPr>
        <p:txBody>
          <a:bodyPr/>
          <a:lstStyle/>
          <a:p>
            <a:r>
              <a:rPr lang="ru-RU" dirty="0"/>
              <a:t>Блокада Ленинграда</a:t>
            </a:r>
          </a:p>
        </p:txBody>
      </p:sp>
      <p:sp>
        <p:nvSpPr>
          <p:cNvPr id="3" name="Rectangle 5"/>
          <p:cNvSpPr txBox="1">
            <a:spLocks noChangeArrowheads="1"/>
          </p:cNvSpPr>
          <p:nvPr/>
        </p:nvSpPr>
        <p:spPr>
          <a:xfrm>
            <a:off x="704538" y="1259174"/>
            <a:ext cx="10043409" cy="417298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2500" lnSpcReduction="20000"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rgbClr val="30ACEC">
                  <a:lumMod val="75000"/>
                </a:srgbClr>
              </a:buClr>
              <a:buSzPct val="145000"/>
              <a:buFont typeface="Arial"/>
              <a:buNone/>
              <a:tabLst/>
              <a:defRPr/>
            </a:pPr>
            <a:endParaRPr kumimoji="0" lang="ru-RU" altLang="ru-RU" sz="7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70000"/>
              </a:lnSpc>
              <a:spcBef>
                <a:spcPct val="20000"/>
              </a:spcBef>
              <a:spcAft>
                <a:spcPts val="600"/>
              </a:spcAft>
              <a:buClr>
                <a:srgbClr val="30ACEC">
                  <a:lumMod val="75000"/>
                </a:srgbClr>
              </a:buClr>
              <a:buSzPct val="145000"/>
              <a:buFont typeface="Arial"/>
              <a:buNone/>
              <a:tabLst/>
              <a:defRPr/>
            </a:pPr>
            <a:r>
              <a:rPr kumimoji="0" lang="ru-RU" altLang="ru-RU" sz="4400" b="0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  время  Второй  мировой  войны  Ленинграду  пришлось  пережить  самый трагический эпизод своей истории</a:t>
            </a:r>
          </a:p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rgbClr val="30ACEC">
                  <a:lumMod val="75000"/>
                </a:srgbClr>
              </a:buClr>
              <a:buSzPct val="145000"/>
              <a:buFont typeface="Arial"/>
              <a:buNone/>
              <a:tabLst/>
              <a:defRPr/>
            </a:pPr>
            <a:endParaRPr kumimoji="0" lang="ru-RU" altLang="ru-RU" sz="5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rgbClr val="30ACEC">
                  <a:lumMod val="75000"/>
                </a:srgbClr>
              </a:buClr>
              <a:buSzPct val="145000"/>
              <a:buFont typeface="Arial"/>
              <a:buNone/>
              <a:tabLst/>
              <a:defRPr/>
            </a:pPr>
            <a:r>
              <a:rPr kumimoji="0" lang="ru-RU" altLang="ru-RU" sz="5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872 </a:t>
            </a:r>
            <a:r>
              <a:rPr kumimoji="0" lang="ru-RU" altLang="ru-RU" sz="4800" b="0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дня блокады</a:t>
            </a:r>
          </a:p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rgbClr val="30ACEC">
                  <a:lumMod val="75000"/>
                </a:srgbClr>
              </a:buClr>
              <a:buSzPct val="145000"/>
              <a:buFont typeface="Arial"/>
              <a:buNone/>
              <a:tabLst/>
              <a:defRPr/>
            </a:pPr>
            <a:endParaRPr kumimoji="0" lang="ru-RU" altLang="ru-RU" sz="3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rgbClr val="30ACEC">
                  <a:lumMod val="75000"/>
                </a:srgbClr>
              </a:buClr>
              <a:buSzPct val="145000"/>
              <a:buFont typeface="Arial"/>
              <a:buNone/>
              <a:tabLst/>
              <a:defRPr/>
            </a:pPr>
            <a:r>
              <a:rPr kumimoji="0" lang="ru-RU" alt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8 сентября  1941 г.</a:t>
            </a:r>
          </a:p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rgbClr val="30ACEC">
                  <a:lumMod val="75000"/>
                </a:srgbClr>
              </a:buClr>
              <a:buSzPct val="145000"/>
              <a:buFont typeface="Arial"/>
              <a:buNone/>
              <a:tabLst/>
              <a:defRPr/>
            </a:pPr>
            <a:r>
              <a:rPr kumimoji="0" lang="ru-RU" alt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27 января  1944 г.</a:t>
            </a:r>
          </a:p>
        </p:txBody>
      </p:sp>
    </p:spTree>
    <p:extLst>
      <p:ext uri="{BB962C8B-B14F-4D97-AF65-F5344CB8AC3E}">
        <p14:creationId xmlns:p14="http://schemas.microsoft.com/office/powerpoint/2010/main" val="110642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" t="1540" r="754" b="1217"/>
          <a:stretch/>
        </p:blipFill>
        <p:spPr bwMode="auto">
          <a:xfrm>
            <a:off x="2660073" y="471054"/>
            <a:ext cx="6580909" cy="4724401"/>
          </a:xfrm>
          <a:prstGeom prst="rect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687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8179"/>
            <a:ext cx="10396882" cy="1151965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4400" b="1" cap="none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Ленинград </a:t>
            </a:r>
            <a:br>
              <a:rPr lang="ru-RU" altLang="ru-RU" sz="4400" b="1" cap="none" dirty="0">
                <a:solidFill>
                  <a:srgbClr val="B80E0F">
                    <a:lumMod val="50000"/>
                  </a:srgbClr>
                </a:solidFill>
                <a:ea typeface="+mn-ea"/>
                <a:cs typeface="Arial" panose="020B0604020202020204" pitchFamily="34" charset="0"/>
              </a:rPr>
            </a:br>
            <a:r>
              <a:rPr lang="ru-RU" altLang="ru-RU" sz="4400" b="1" cap="none" dirty="0">
                <a:solidFill>
                  <a:srgbClr val="B80E0F">
                    <a:lumMod val="50000"/>
                  </a:srgbClr>
                </a:solidFill>
                <a:ea typeface="+mn-ea"/>
                <a:cs typeface="Arial" panose="020B0604020202020204" pitchFamily="34" charset="0"/>
              </a:rPr>
              <a:t>был превращён в город-крепость.</a:t>
            </a:r>
            <a:endParaRPr lang="ru-RU" altLang="ru-RU" sz="4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22891" y="1510144"/>
            <a:ext cx="7741817" cy="3901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Clr>
                <a:srgbClr val="30ACEC">
                  <a:lumMod val="75000"/>
                </a:srgbClr>
              </a:buClr>
              <a:buNone/>
              <a:defRPr/>
            </a:pPr>
            <a:r>
              <a:rPr lang="ru-RU" altLang="ru-RU" sz="4400" dirty="0">
                <a:solidFill>
                  <a:srgbClr val="B80E0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Ленинградцы построили около 35 км баррикад, 4170 дотов, 22 тыс. огневых точек, создали отряды противовоздушной обороны, организовали дежурство на крышах домов, оборудовали медпункты. Во многих школах были оборудованы госпитали. </a:t>
            </a:r>
            <a:endParaRPr kumimoji="0" lang="ru-RU" altLang="ru-RU" sz="4400" b="0" i="0" u="none" strike="noStrike" kern="1200" cap="none" spc="0" normalizeH="0" baseline="0" noProof="0" dirty="0">
              <a:ln>
                <a:noFill/>
              </a:ln>
              <a:solidFill>
                <a:srgbClr val="B80E0F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122" name="Picture 2" descr="Антидот • &quot;Город не горит...&quot;">
            <a:extLst>
              <a:ext uri="{FF2B5EF4-FFF2-40B4-BE49-F238E27FC236}">
                <a16:creationId xmlns:a16="http://schemas.microsoft.com/office/drawing/2014/main" id="{AA420407-685B-4A4E-B279-13A7F0DD7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708" y="2471738"/>
            <a:ext cx="3408916" cy="2729849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67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Главное мероприятие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Главное мероприятие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ое мероприятие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</TotalTime>
  <Words>848</Words>
  <Application>Microsoft Office PowerPoint</Application>
  <PresentationFormat>Широкоэкранный</PresentationFormat>
  <Paragraphs>130</Paragraphs>
  <Slides>27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4" baseType="lpstr">
      <vt:lpstr>Arial</vt:lpstr>
      <vt:lpstr>Arial Black</vt:lpstr>
      <vt:lpstr>Corbel</vt:lpstr>
      <vt:lpstr>Impact</vt:lpstr>
      <vt:lpstr>Times New Roman</vt:lpstr>
      <vt:lpstr>Wingdings</vt:lpstr>
      <vt:lpstr>Главное мероприятие</vt:lpstr>
      <vt:lpstr>Блокада Ленинграда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Блокада Ленинграда</vt:lpstr>
      <vt:lpstr>Презентация PowerPoint</vt:lpstr>
      <vt:lpstr>Ленинград  был превращён в город-крепость.</vt:lpstr>
      <vt:lpstr>Минимальный паек - 125 граммов хлеба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Дневник Тани Савичевой</vt:lpstr>
      <vt:lpstr>Презентация PowerPoint</vt:lpstr>
      <vt:lpstr>Презентация PowerPoint</vt:lpstr>
      <vt:lpstr>Презентация PowerPoint</vt:lpstr>
      <vt:lpstr>ДОРОГА ЖИЗНИ</vt:lpstr>
      <vt:lpstr>Презентация PowerPoint</vt:lpstr>
      <vt:lpstr>Презентация PowerPoint</vt:lpstr>
      <vt:lpstr>Ленинград – Город-герой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Блокада Ленинграда</dc:title>
  <dc:creator>Елена</dc:creator>
  <cp:lastModifiedBy>Елена</cp:lastModifiedBy>
  <cp:revision>20</cp:revision>
  <dcterms:created xsi:type="dcterms:W3CDTF">2023-06-04T13:25:24Z</dcterms:created>
  <dcterms:modified xsi:type="dcterms:W3CDTF">2023-06-04T21:25:22Z</dcterms:modified>
</cp:coreProperties>
</file>