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275" r:id="rId3"/>
    <p:sldId id="281" r:id="rId4"/>
    <p:sldId id="305" r:id="rId5"/>
    <p:sldId id="310" r:id="rId6"/>
    <p:sldId id="321" r:id="rId7"/>
    <p:sldId id="295" r:id="rId8"/>
    <p:sldId id="296" r:id="rId9"/>
    <p:sldId id="297" r:id="rId10"/>
    <p:sldId id="307" r:id="rId11"/>
    <p:sldId id="298" r:id="rId12"/>
    <p:sldId id="293" r:id="rId13"/>
    <p:sldId id="294" r:id="rId14"/>
    <p:sldId id="258" r:id="rId15"/>
    <p:sldId id="299" r:id="rId16"/>
    <p:sldId id="260" r:id="rId17"/>
    <p:sldId id="259" r:id="rId18"/>
    <p:sldId id="262" r:id="rId19"/>
    <p:sldId id="263" r:id="rId20"/>
    <p:sldId id="265" r:id="rId21"/>
    <p:sldId id="300" r:id="rId22"/>
    <p:sldId id="264" r:id="rId23"/>
    <p:sldId id="266" r:id="rId24"/>
    <p:sldId id="302" r:id="rId25"/>
    <p:sldId id="270" r:id="rId26"/>
    <p:sldId id="271" r:id="rId27"/>
    <p:sldId id="268" r:id="rId28"/>
    <p:sldId id="272" r:id="rId29"/>
    <p:sldId id="312" r:id="rId30"/>
    <p:sldId id="284" r:id="rId31"/>
    <p:sldId id="309" r:id="rId32"/>
    <p:sldId id="308" r:id="rId33"/>
    <p:sldId id="273" r:id="rId34"/>
    <p:sldId id="277" r:id="rId35"/>
    <p:sldId id="278" r:id="rId36"/>
    <p:sldId id="303" r:id="rId37"/>
    <p:sldId id="283" r:id="rId38"/>
    <p:sldId id="289" r:id="rId39"/>
    <p:sldId id="306" r:id="rId40"/>
    <p:sldId id="286" r:id="rId41"/>
    <p:sldId id="285" r:id="rId42"/>
    <p:sldId id="317" r:id="rId43"/>
    <p:sldId id="313" r:id="rId44"/>
    <p:sldId id="315" r:id="rId45"/>
    <p:sldId id="280" r:id="rId46"/>
    <p:sldId id="282" r:id="rId47"/>
    <p:sldId id="311" r:id="rId48"/>
    <p:sldId id="318" r:id="rId49"/>
    <p:sldId id="319" r:id="rId50"/>
    <p:sldId id="320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14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6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9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659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44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8991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73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8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3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4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4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34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4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9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5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4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53278-2767-4ADF-88C6-104D8654A8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9B33265-85BF-40AD-8417-FF7D913482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5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99391"/>
            <a:ext cx="4655357" cy="1333896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sz="22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Япония </a:t>
            </a: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– страна </a:t>
            </a:r>
            <a:b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восходящего</a:t>
            </a: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smtClean="0">
                <a:solidFill>
                  <a:srgbClr val="FFFF00"/>
                </a:solidFill>
                <a:latin typeface="Gabriola" panose="04040605051002020D02" pitchFamily="82" charset="0"/>
              </a:rPr>
              <a:t>Солнца.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4666"/>
            <a:ext cx="4445000" cy="498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62" y="314673"/>
            <a:ext cx="428693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20" y="3861048"/>
            <a:ext cx="6575772" cy="29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2742"/>
            <a:ext cx="8964488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Императорский дворец в 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Киото.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8" y="836712"/>
            <a:ext cx="8811110" cy="585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84976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Токио.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Императорский дворец.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908720"/>
            <a:ext cx="8808132" cy="587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2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848872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Самураи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– японские воины.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3052"/>
            <a:ext cx="8776072" cy="519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5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229"/>
            <a:ext cx="4176464" cy="1008112"/>
          </a:xfrm>
          <a:effectLst/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Снаряжение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самурая.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6096000" cy="400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5540"/>
            <a:ext cx="4325859" cy="371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7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64488" cy="1008112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sz="4400" dirty="0">
                <a:solidFill>
                  <a:srgbClr val="00B050"/>
                </a:solidFill>
                <a:latin typeface="Gabriola" panose="04040605051002020D02" pitchFamily="82" charset="0"/>
              </a:rPr>
              <a:t>Сад 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камней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появился </a:t>
            </a:r>
            <a:r>
              <a:rPr lang="ru-RU" sz="4400" dirty="0">
                <a:solidFill>
                  <a:srgbClr val="002060"/>
                </a:solidFill>
                <a:latin typeface="Gabriola" panose="04040605051002020D02" pitchFamily="82" charset="0"/>
              </a:rPr>
              <a:t>в </a:t>
            </a:r>
            <a:r>
              <a:rPr lang="ru-RU" sz="4400" dirty="0">
                <a:solidFill>
                  <a:srgbClr val="00B050"/>
                </a:solidFill>
                <a:latin typeface="Gabriola" panose="04040605051002020D02" pitchFamily="82" charset="0"/>
              </a:rPr>
              <a:t>14-16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веках.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85528"/>
            <a:ext cx="806489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0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3589"/>
            <a:ext cx="8964488" cy="1008112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«Каменные сады». 15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камней. 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Видно 14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камней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.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82706"/>
            <a:ext cx="8014568" cy="6010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7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21382" y="-171400"/>
            <a:ext cx="8964488" cy="1224136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buClr>
                <a:srgbClr val="C00000"/>
              </a:buClr>
            </a:pPr>
            <a:r>
              <a:rPr lang="ru-RU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0000"/>
                </a:solidFill>
                <a:latin typeface="Gabriola" panose="04040605051002020D02" pitchFamily="82" charset="0"/>
              </a:rPr>
              <a:t>Сад 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камней: 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15 </a:t>
            </a:r>
            <a:r>
              <a:rPr lang="ru-RU" sz="2800" dirty="0">
                <a:solidFill>
                  <a:srgbClr val="002060"/>
                </a:solidFill>
                <a:latin typeface="Gabriola" panose="04040605051002020D02" pitchFamily="82" charset="0"/>
              </a:rPr>
              <a:t>камней, </a:t>
            </a:r>
            <a:r>
              <a:rPr lang="ru-RU" sz="28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хвойное деревце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, немного  травы, посаженной </a:t>
            </a:r>
            <a:r>
              <a:rPr lang="ru-RU" sz="2800" dirty="0">
                <a:solidFill>
                  <a:srgbClr val="002060"/>
                </a:solidFill>
                <a:latin typeface="Gabriola" panose="04040605051002020D02" pitchFamily="82" charset="0"/>
              </a:rPr>
              <a:t>на разных уровнях, </a:t>
            </a:r>
            <a:r>
              <a:rPr lang="ru-RU" sz="28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лужайка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, дорожки </a:t>
            </a:r>
            <a:r>
              <a:rPr lang="ru-RU" sz="2800" dirty="0">
                <a:solidFill>
                  <a:srgbClr val="002060"/>
                </a:solidFill>
                <a:latin typeface="Gabriola" panose="04040605051002020D02" pitchFamily="82" charset="0"/>
              </a:rPr>
              <a:t>из </a:t>
            </a:r>
            <a:r>
              <a:rPr lang="ru-RU" sz="2800" dirty="0">
                <a:solidFill>
                  <a:srgbClr val="FFC000"/>
                </a:solidFill>
                <a:latin typeface="Gabriola" panose="04040605051002020D02" pitchFamily="82" charset="0"/>
              </a:rPr>
              <a:t>песка</a:t>
            </a:r>
            <a:r>
              <a:rPr lang="ru-RU" sz="2800" dirty="0">
                <a:solidFill>
                  <a:srgbClr val="002060"/>
                </a:solidFill>
                <a:latin typeface="Gabriola" panose="04040605051002020D02" pitchFamily="82" charset="0"/>
              </a:rPr>
              <a:t> и гальки. 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68996"/>
            <a:ext cx="8568952" cy="572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5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Сакура</a:t>
            </a:r>
            <a: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 – цветущая вишня и слива.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72128" cy="548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-99392"/>
            <a:ext cx="3312368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Сакура.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9" y="836712"/>
            <a:ext cx="8877504" cy="592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171400"/>
            <a:ext cx="6120680" cy="3096344"/>
          </a:xfrm>
          <a:effectLst/>
        </p:spPr>
        <p:txBody>
          <a:bodyPr>
            <a:normAutofit fontScale="90000"/>
          </a:bodyPr>
          <a:lstStyle/>
          <a:p>
            <a:pPr>
              <a:buClr>
                <a:srgbClr val="C00000"/>
              </a:buClr>
            </a:pPr>
            <a:r>
              <a:rPr lang="ru-RU" sz="4400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Икэбана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– цветочная композиция, символизирующая 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небо </a:t>
            </a:r>
            <a:r>
              <a:rPr lang="ru-RU" sz="4400" dirty="0">
                <a:solidFill>
                  <a:srgbClr val="0070C0"/>
                </a:solidFill>
                <a:latin typeface="Gabriola" panose="04040605051002020D02" pitchFamily="82" charset="0"/>
              </a:rPr>
              <a:t>– 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человека </a:t>
            </a:r>
            <a:r>
              <a:rPr lang="ru-RU" sz="4400" dirty="0">
                <a:solidFill>
                  <a:srgbClr val="FF0000"/>
                </a:solidFill>
                <a:latin typeface="Gabriola" panose="04040605051002020D02" pitchFamily="82" charset="0"/>
              </a:rPr>
              <a:t>– 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землю.</a:t>
            </a:r>
            <a:endParaRPr lang="ru-RU" sz="4800" dirty="0">
              <a:solidFill>
                <a:srgbClr val="00B050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80" y="3664694"/>
            <a:ext cx="4199232" cy="310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6" y="2924944"/>
            <a:ext cx="5346700" cy="359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494"/>
            <a:ext cx="48895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71" y="-243408"/>
            <a:ext cx="8949629" cy="1368152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sz="40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Япония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– островное </a:t>
            </a: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государство. Более </a:t>
            </a:r>
            <a: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1 000 </a:t>
            </a: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островов. Крупнейшие: </a:t>
            </a:r>
            <a:r>
              <a:rPr lang="ru-RU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Хонсю,</a:t>
            </a:r>
            <a: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Gabriola" panose="04040605051002020D02" pitchFamily="82" charset="0"/>
              </a:rPr>
              <a:t>Кюсю</a:t>
            </a:r>
            <a:r>
              <a:rPr lang="ru-RU" sz="3200" dirty="0" smtClean="0">
                <a:solidFill>
                  <a:srgbClr val="00B0F0"/>
                </a:solidFill>
                <a:latin typeface="Gabriola" panose="04040605051002020D02" pitchFamily="82" charset="0"/>
              </a:rPr>
              <a:t>,</a:t>
            </a:r>
            <a: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Сикоку,</a:t>
            </a:r>
            <a: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Хоккайдо.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79856"/>
            <a:ext cx="4176464" cy="295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72" y="3763196"/>
            <a:ext cx="4376837" cy="296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73" y="988368"/>
            <a:ext cx="4376836" cy="2665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0" y="988367"/>
            <a:ext cx="4172582" cy="2657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892480" cy="1008112"/>
          </a:xfrm>
          <a:effectLst/>
        </p:spPr>
        <p:txBody>
          <a:bodyPr>
            <a:normAutofit fontScale="90000"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C000"/>
                </a:solidFill>
                <a:latin typeface="Gabriola" panose="04040605051002020D02" pitchFamily="82" charset="0"/>
              </a:rPr>
              <a:t>В букетах 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– растения, цветущие в одно время года. 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24516"/>
            <a:ext cx="8460432" cy="603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8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3589"/>
            <a:ext cx="4823926" cy="1364358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Бонсай</a:t>
            </a:r>
            <a:r>
              <a:rPr lang="ru-RU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– деревце</a:t>
            </a:r>
            <a:r>
              <a:rPr lang="ru-RU" dirty="0" smtClean="0">
                <a:solidFill>
                  <a:srgbClr val="FF0000"/>
                </a:solidFill>
                <a:latin typeface="Gabriola" panose="04040605051002020D02" pitchFamily="82" charset="0"/>
              </a:rPr>
              <a:t>,</a:t>
            </a:r>
            <a:r>
              <a:rPr lang="ru-RU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выращенное </a:t>
            </a:r>
            <a:br>
              <a:rPr lang="ru-RU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ru-RU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в цветочном горшке.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7345180" cy="523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478" y="116632"/>
            <a:ext cx="3647469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2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2946"/>
            <a:ext cx="3430016" cy="1008112"/>
          </a:xfrm>
          <a:effectLst/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ru-RU" sz="4400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Бонсай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smtClean="0">
                <a:solidFill>
                  <a:srgbClr val="00B0F0"/>
                </a:solidFill>
                <a:latin typeface="Gabriola" panose="04040605051002020D02" pitchFamily="82" charset="0"/>
              </a:rPr>
              <a:t>и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err="1">
                <a:solidFill>
                  <a:srgbClr val="FF0000"/>
                </a:solidFill>
                <a:latin typeface="Gabriola" panose="04040605051002020D02" pitchFamily="82" charset="0"/>
              </a:rPr>
              <a:t>и</a:t>
            </a:r>
            <a:r>
              <a:rPr lang="ru-RU" sz="4400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кэбана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0" y="548680"/>
            <a:ext cx="3261445" cy="229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6" y="1052736"/>
            <a:ext cx="5715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41204"/>
            <a:ext cx="3852863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6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8" y="44624"/>
            <a:ext cx="2232248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Фудзияма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72128" cy="548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1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892480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Фудзи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– название. 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Яма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– гора.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55884"/>
            <a:ext cx="8628112" cy="575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1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892480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Вид горы </a:t>
            </a:r>
            <a:r>
              <a:rPr lang="ru-RU" sz="44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Фудзи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из космоса.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8160"/>
            <a:ext cx="8721080" cy="577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4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2051"/>
            <a:ext cx="8964488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smtClean="0">
                <a:solidFill>
                  <a:srgbClr val="00B050"/>
                </a:solidFill>
                <a:latin typeface="Gabriola" panose="04040605051002020D02" pitchFamily="82" charset="0"/>
              </a:rPr>
              <a:t>Японцы 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очень любят свой вулкан.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508104" y="1268760"/>
            <a:ext cx="3384376" cy="35283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Он снежный лебедь,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Он и дух орлиный,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И весь очерчен 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огненным резцом.</a:t>
            </a:r>
          </a:p>
          <a:p>
            <a:pPr algn="r">
              <a:buClr>
                <a:srgbClr val="C00000"/>
              </a:buClr>
            </a:pPr>
            <a:endParaRPr lang="ru-RU" sz="2800" dirty="0" smtClean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algn="r">
              <a:buClr>
                <a:srgbClr val="C00000"/>
              </a:buClr>
            </a:pPr>
            <a:r>
              <a:rPr lang="ru-RU" sz="28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К. Бальмонт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96325" cy="589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8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err="1" smtClean="0">
                <a:solidFill>
                  <a:srgbClr val="7030A0"/>
                </a:solidFill>
                <a:latin typeface="Gabriola" panose="04040605051002020D02" pitchFamily="82" charset="0"/>
              </a:rPr>
              <a:t>Фудзи</a:t>
            </a:r>
            <a: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 на рассвете </a:t>
            </a:r>
            <a:r>
              <a:rPr lang="ru-RU" sz="4400" dirty="0" smtClean="0">
                <a:solidFill>
                  <a:srgbClr val="00B0F0"/>
                </a:solidFill>
                <a:latin typeface="Gabriola" panose="04040605051002020D02" pitchFamily="82" charset="0"/>
              </a:rPr>
              <a:t>в тумане</a:t>
            </a:r>
            <a: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72128" cy="548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8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848872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Облако </a:t>
            </a:r>
            <a: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над </a:t>
            </a:r>
            <a:r>
              <a:rPr lang="ru-RU" sz="44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Фудзи</a:t>
            </a:r>
            <a: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2" y="908720"/>
            <a:ext cx="8769524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25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24" y="-99392"/>
            <a:ext cx="8964488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Фудзи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-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волна.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4493"/>
            <a:ext cx="8760296" cy="605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5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848872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Небо – человек – земля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1432502"/>
            <a:ext cx="3384376" cy="96849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>
                <a:srgbClr val="C00000"/>
              </a:buClr>
            </a:pPr>
            <a:r>
              <a:rPr lang="ru-RU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Острова из мусора.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6350000" cy="349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5413896" cy="360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8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42" y="44624"/>
            <a:ext cx="8997858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C00000"/>
                </a:solidFill>
                <a:latin typeface="Gabriola" panose="04040605051002020D02" pitchFamily="82" charset="0"/>
              </a:rPr>
              <a:t>Японская графика. На заднем плане – </a:t>
            </a:r>
            <a:r>
              <a:rPr lang="ru-RU" sz="4400" dirty="0" err="1" smtClean="0">
                <a:solidFill>
                  <a:srgbClr val="C00000"/>
                </a:solidFill>
                <a:latin typeface="Gabriola" panose="04040605051002020D02" pitchFamily="82" charset="0"/>
              </a:rPr>
              <a:t>Фудзи</a:t>
            </a:r>
            <a:r>
              <a:rPr lang="ru-RU" sz="4400" dirty="0" smtClean="0">
                <a:solidFill>
                  <a:srgbClr val="C00000"/>
                </a:solidFill>
                <a:latin typeface="Gabriola" panose="04040605051002020D02" pitchFamily="82" charset="0"/>
              </a:rPr>
              <a:t>.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27810" cy="4902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5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848872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Природа Японии. 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7" y="1556792"/>
            <a:ext cx="8837379" cy="517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2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848872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Осень 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в Японии.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6" y="1772816"/>
            <a:ext cx="8818720" cy="493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4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2524" y="-171400"/>
            <a:ext cx="1763688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Дома.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90080"/>
            <a:ext cx="6624736" cy="4140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9"/>
            <a:ext cx="4412555" cy="294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7025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0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784976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Мужские кимоно.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508104" y="1268760"/>
            <a:ext cx="3384376" cy="35283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Он снежный лебедь,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Он и дух орлиный,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И весь очерчен 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огненным резцом.</a:t>
            </a:r>
          </a:p>
          <a:p>
            <a:pPr algn="r">
              <a:buClr>
                <a:srgbClr val="C00000"/>
              </a:buClr>
            </a:pPr>
            <a:endParaRPr lang="ru-RU" sz="2800" dirty="0" smtClean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algn="r">
              <a:buClr>
                <a:srgbClr val="C00000"/>
              </a:buClr>
            </a:pPr>
            <a:r>
              <a:rPr lang="ru-RU" sz="28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К. Бальмонт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810625" cy="619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7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8645" y="-99393"/>
            <a:ext cx="4427984" cy="1296145"/>
          </a:xfrm>
          <a:effectLst/>
        </p:spPr>
        <p:txBody>
          <a:bodyPr>
            <a:normAutofit fontScale="90000"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Национальная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одежда – </a:t>
            </a:r>
            <a:b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кимоно.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0" y="476672"/>
            <a:ext cx="4527137" cy="6298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04" y="1196752"/>
            <a:ext cx="4270447" cy="557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46" y="0"/>
            <a:ext cx="4752528" cy="1623045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Гейши </a:t>
            </a: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– прекрасно </a:t>
            </a: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образованные </a:t>
            </a:r>
            <a:b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мужчины и женщины</a:t>
            </a:r>
            <a: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,</a:t>
            </a:r>
            <a:b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украшающие досуг. 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19" y="332656"/>
            <a:ext cx="4290053" cy="6435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424381" cy="4418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58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8628"/>
            <a:ext cx="4368899" cy="1008112"/>
          </a:xfrm>
          <a:effectLst/>
        </p:spPr>
        <p:txBody>
          <a:bodyPr>
            <a:normAutofit fontScale="90000"/>
          </a:bodyPr>
          <a:lstStyle/>
          <a:p>
            <a:pPr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Набор посуды </a:t>
            </a:r>
            <a:r>
              <a:rPr lang="ru-RU" sz="4400" smtClean="0">
                <a:solidFill>
                  <a:srgbClr val="002060"/>
                </a:solidFill>
                <a:latin typeface="Gabriola" panose="04040605051002020D02" pitchFamily="82" charset="0"/>
              </a:rPr>
              <a:t>для </a:t>
            </a:r>
            <a:r>
              <a:rPr lang="ru-RU" sz="4400" smtClean="0">
                <a:solidFill>
                  <a:srgbClr val="FF0000"/>
                </a:solidFill>
                <a:latin typeface="Gabriola" panose="04040605051002020D02" pitchFamily="82" charset="0"/>
              </a:rPr>
              <a:t>суши.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508104" y="1268760"/>
            <a:ext cx="3384376" cy="35283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Он снежный лебедь,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Он и дух орлиный,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И весь очерчен 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огненным резцом.</a:t>
            </a:r>
          </a:p>
          <a:p>
            <a:pPr algn="r">
              <a:buClr>
                <a:srgbClr val="C00000"/>
              </a:buClr>
            </a:pPr>
            <a:endParaRPr lang="ru-RU" sz="2800" dirty="0" smtClean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algn="r">
              <a:buClr>
                <a:srgbClr val="C00000"/>
              </a:buClr>
            </a:pPr>
            <a:r>
              <a:rPr lang="ru-RU" sz="28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К. Бальмонт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470900" cy="580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12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848872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Набор посуды для чая.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40" y="836712"/>
            <a:ext cx="8144219" cy="588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8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3456384" cy="6696744"/>
          </a:xfrm>
          <a:effectLst/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ru-RU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Хокку (хайку) </a:t>
            </a:r>
            <a:r>
              <a:rPr lang="ru-RU" dirty="0" smtClean="0">
                <a:solidFill>
                  <a:srgbClr val="7030A0"/>
                </a:solidFill>
                <a:latin typeface="Gabriola" panose="04040605051002020D02" pitchFamily="82" charset="0"/>
              </a:rPr>
              <a:t>– жанр </a:t>
            </a:r>
            <a:br>
              <a:rPr lang="ru-RU" dirty="0" smtClean="0">
                <a:solidFill>
                  <a:srgbClr val="7030A0"/>
                </a:solidFill>
                <a:latin typeface="Gabriola" panose="04040605051002020D02" pitchFamily="82" charset="0"/>
              </a:rPr>
            </a:br>
            <a:r>
              <a:rPr lang="ru-RU" dirty="0">
                <a:solidFill>
                  <a:srgbClr val="7030A0"/>
                </a:solidFill>
                <a:latin typeface="Gabriola" panose="04040605051002020D02" pitchFamily="82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традиционной </a:t>
            </a:r>
            <a:r>
              <a:rPr lang="ru-RU" sz="3200" dirty="0">
                <a:solidFill>
                  <a:srgbClr val="7030A0"/>
                </a:solidFill>
                <a:latin typeface="Gabriola" panose="04040605051002020D02" pitchFamily="82" charset="0"/>
              </a:rPr>
              <a:t>я</a:t>
            </a: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понской </a:t>
            </a:r>
            <a:b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поэзии. </a:t>
            </a:r>
            <a:b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Маленький </a:t>
            </a:r>
            <a:b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философский </a:t>
            </a:r>
            <a:b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стих из </a:t>
            </a: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трёх </a:t>
            </a:r>
            <a:b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строк </a:t>
            </a: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/>
            </a:r>
            <a:b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00B0F0"/>
                </a:solidFill>
                <a:latin typeface="Gabriola" panose="04040605051002020D02" pitchFamily="82" charset="0"/>
              </a:rPr>
              <a:t>без рифмы</a:t>
            </a:r>
            <a:r>
              <a:rPr lang="ru-RU" sz="32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. 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08" y="1196752"/>
            <a:ext cx="6669087" cy="499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97" y="-99392"/>
            <a:ext cx="8964488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Аэропорт, построенный на 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острове из мусора.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508104" y="1268760"/>
            <a:ext cx="3384376" cy="35283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Он снежный лебедь,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Он и дух орлиный,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И весь очерчен </a:t>
            </a:r>
          </a:p>
          <a:p>
            <a:pPr algn="r">
              <a:buClr>
                <a:srgbClr val="C00000"/>
              </a:buClr>
            </a:pP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огненным резцом.</a:t>
            </a:r>
          </a:p>
          <a:p>
            <a:pPr algn="r">
              <a:buClr>
                <a:srgbClr val="C00000"/>
              </a:buClr>
            </a:pPr>
            <a:endParaRPr lang="ru-RU" sz="2800" dirty="0" smtClean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algn="r">
              <a:buClr>
                <a:srgbClr val="C00000"/>
              </a:buClr>
            </a:pPr>
            <a:r>
              <a:rPr lang="ru-RU" sz="28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К. Бальмонт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8" y="908720"/>
            <a:ext cx="8787806" cy="587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2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26256"/>
            <a:ext cx="8964488" cy="1637903"/>
          </a:xfrm>
          <a:effectLst/>
        </p:spPr>
        <p:txBody>
          <a:bodyPr>
            <a:normAutofit fontScale="90000"/>
          </a:bodyPr>
          <a:lstStyle/>
          <a:p>
            <a:pPr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Хокку (хайку) </a:t>
            </a: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– нерифмованное стихотворение из 3 строк,</a:t>
            </a:r>
            <a:b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                      17 слогов:</a:t>
            </a:r>
            <a:b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                        5 - 7 - 5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289748" y="404664"/>
            <a:ext cx="3744416" cy="208823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buClr>
                <a:srgbClr val="C00000"/>
              </a:buClr>
            </a:pP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Тихо, тихо ползи,</a:t>
            </a:r>
          </a:p>
          <a:p>
            <a:pPr algn="r">
              <a:buClr>
                <a:srgbClr val="C00000"/>
              </a:buClr>
            </a:pP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Улитка, по склону </a:t>
            </a:r>
            <a:r>
              <a:rPr lang="ru-RU" sz="32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Фудзи</a:t>
            </a: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,</a:t>
            </a:r>
          </a:p>
          <a:p>
            <a:pPr algn="r">
              <a:buClr>
                <a:srgbClr val="C00000"/>
              </a:buClr>
            </a:pP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Вверх, до самых высот! 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921300"/>
            <a:ext cx="8443119" cy="516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3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5" y="3578121"/>
            <a:ext cx="4862561" cy="324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980728"/>
            <a:ext cx="3894192" cy="571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160"/>
            <a:ext cx="4824536" cy="347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44208" y="97285"/>
            <a:ext cx="1414073" cy="100811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Хайку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892480" cy="2592288"/>
          </a:xfrm>
          <a:effectLst/>
        </p:spPr>
        <p:txBody>
          <a:bodyPr>
            <a:normAutofit fontScale="90000"/>
          </a:bodyPr>
          <a:lstStyle/>
          <a:p>
            <a:pPr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Танка </a:t>
            </a: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(</a:t>
            </a: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короткая песня</a:t>
            </a: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) – жанр японской поэзии, </a:t>
            </a:r>
            <a:b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                нерифмованные пятистишия из 31 слога.</a:t>
            </a:r>
            <a:b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                                  5 – 7 – 5 – 7 – 7.</a:t>
            </a:r>
            <a:b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Выражает мимолётное настроение, полно недосказанности. Делится на </a:t>
            </a:r>
            <a:r>
              <a:rPr lang="ru-RU" sz="32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трёхстишие и </a:t>
            </a:r>
            <a:r>
              <a:rPr lang="ru-RU" sz="32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двухстишие</a:t>
            </a:r>
            <a:r>
              <a:rPr lang="ru-RU" sz="32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58773"/>
            <a:ext cx="7968234" cy="441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0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-180938"/>
            <a:ext cx="4680521" cy="1705347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sz="4400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Мацуо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Басё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b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(1644 – 1694)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9351" y="1052736"/>
            <a:ext cx="3815083" cy="4032448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buClr>
                <a:srgbClr val="C00000"/>
              </a:buClr>
            </a:pP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Поэт и философ, влюблённый в природу родной страны. </a:t>
            </a:r>
          </a:p>
          <a:p>
            <a:pPr algn="just">
              <a:buClr>
                <a:srgbClr val="C00000"/>
              </a:buClr>
            </a:pPr>
            <a:r>
              <a:rPr lang="ru-RU" sz="2800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Басё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удалось возвести хокку в ранг высокого искусства. Именно в его творчестве произошло превращение хокку из словесной игры в средство выражения мыслей и чувств поэта. 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96" y="260648"/>
            <a:ext cx="5041900" cy="648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6470"/>
            <a:ext cx="2840547" cy="213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4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95" y="-171400"/>
            <a:ext cx="3456384" cy="3600400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sz="4400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Кобаяси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Исса</a:t>
            </a:r>
            <a:r>
              <a:rPr lang="ru-RU" sz="4000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4000" dirty="0">
                <a:solidFill>
                  <a:srgbClr val="0070C0"/>
                </a:solidFill>
                <a:latin typeface="Gabriola" panose="04040605051002020D02" pitchFamily="82" charset="0"/>
              </a:rPr>
              <a:t>(1763 – 1827</a:t>
            </a:r>
            <a:r>
              <a:rPr lang="ru-RU" sz="40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)</a:t>
            </a:r>
            <a:r>
              <a:rPr lang="ru-RU" sz="3200" dirty="0">
                <a:solidFill>
                  <a:srgbClr val="0070C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Gabriola" panose="04040605051002020D02" pitchFamily="82" charset="0"/>
              </a:rPr>
              <a:t>Современник Пушкина, Крылова, Жуковского, Лермонтова.</a:t>
            </a:r>
            <a:r>
              <a:rPr lang="ru-RU" sz="40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437112"/>
            <a:ext cx="8640960" cy="2412876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buClr>
                <a:srgbClr val="C00000"/>
              </a:buClr>
            </a:pP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Родился в </a:t>
            </a:r>
            <a:r>
              <a:rPr lang="ru-RU" sz="28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деревне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, в семье крестьянина. Его отец овдовел и женился повторно. Этот брак был несчастливым для сына. Поэтому в </a:t>
            </a:r>
            <a:r>
              <a:rPr lang="ru-RU" sz="28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13 лет </a:t>
            </a:r>
            <a:r>
              <a:rPr lang="ru-RU" sz="2800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Исса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уехал в </a:t>
            </a:r>
            <a:r>
              <a:rPr lang="ru-RU" sz="2800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Эдо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на заработки. В </a:t>
            </a:r>
            <a:r>
              <a:rPr lang="ru-RU" sz="28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25 лет 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он начал изучать поэзию. Создал </a:t>
            </a:r>
            <a:r>
              <a:rPr lang="ru-RU" sz="28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20 000 </a:t>
            </a:r>
            <a:r>
              <a:rPr lang="ru-RU" sz="28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стихотворений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и огромное количество рисунков </a:t>
            </a:r>
            <a:r>
              <a:rPr lang="ru-RU" sz="2800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хайга</a:t>
            </a:r>
            <a:r>
              <a:rPr lang="ru-RU" sz="28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.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В </a:t>
            </a:r>
            <a:r>
              <a:rPr lang="ru-RU" sz="28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51 год </a:t>
            </a:r>
            <a:r>
              <a:rPr lang="ru-RU" sz="28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после долгих странствий вернулся в родные места. 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26957"/>
            <a:ext cx="5911875" cy="478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89983"/>
            <a:ext cx="3312368" cy="185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964488" cy="1008112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Оформление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японских стихотворений.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4430"/>
            <a:ext cx="4357042" cy="617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24" y="637801"/>
            <a:ext cx="4106070" cy="6159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8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848872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Японское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стихотворение.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5832"/>
            <a:ext cx="8802216" cy="5709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1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848872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Японское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длинное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стихотворение.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" y="1700808"/>
            <a:ext cx="8794058" cy="438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0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1728192" cy="576064"/>
          </a:xfrm>
          <a:effectLst/>
        </p:spPr>
        <p:txBody>
          <a:bodyPr>
            <a:normAutofit fontScale="90000"/>
          </a:bodyPr>
          <a:lstStyle/>
          <a:p>
            <a:pPr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Сурепка.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226"/>
            <a:ext cx="7155160" cy="674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2801888" cy="2101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09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1728192" cy="576064"/>
          </a:xfrm>
          <a:effectLst/>
        </p:spPr>
        <p:txBody>
          <a:bodyPr>
            <a:normAutofit fontScale="90000"/>
          </a:bodyPr>
          <a:lstStyle/>
          <a:p>
            <a:pPr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Туман.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784301" cy="4941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6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964488" cy="1008112"/>
          </a:xfrm>
          <a:effectLst/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ru-RU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Предыдущий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японский </a:t>
            </a:r>
            <a: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император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Акихито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ru-RU" sz="31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с семьёй.</a:t>
            </a:r>
            <a:endParaRPr lang="ru-RU" sz="31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0" y="641426"/>
            <a:ext cx="8424936" cy="611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00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1728192" cy="576064"/>
          </a:xfrm>
          <a:effectLst/>
        </p:spPr>
        <p:txBody>
          <a:bodyPr>
            <a:normAutofit fontScale="90000"/>
          </a:bodyPr>
          <a:lstStyle/>
          <a:p>
            <a:pPr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Туман.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57858"/>
            <a:ext cx="8077888" cy="605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7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44" y="22207"/>
            <a:ext cx="8964488" cy="1008112"/>
          </a:xfrm>
          <a:effectLst/>
        </p:spPr>
        <p:txBody>
          <a:bodyPr>
            <a:normAutofit/>
          </a:bodyPr>
          <a:lstStyle/>
          <a:p>
            <a:pPr algn="ctr">
              <a:buClr>
                <a:srgbClr val="C00000"/>
              </a:buClr>
            </a:pP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Японский </a:t>
            </a:r>
            <a:r>
              <a:rPr lang="ru-RU" sz="4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император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Нарухито</a:t>
            </a:r>
            <a:r>
              <a:rPr lang="ru-RU" sz="4400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с </a:t>
            </a:r>
            <a:r>
              <a:rPr lang="ru-RU" sz="4400" dirty="0">
                <a:solidFill>
                  <a:srgbClr val="002060"/>
                </a:solidFill>
                <a:latin typeface="Gabriola" panose="04040605051002020D02" pitchFamily="82" charset="0"/>
              </a:rPr>
              <a:t>семьей</a:t>
            </a:r>
            <a:r>
              <a:rPr lang="ru-RU" sz="44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.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54952" cy="4980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0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848872" cy="1008112"/>
          </a:xfrm>
          <a:effectLst/>
        </p:spPr>
        <p:txBody>
          <a:bodyPr>
            <a:normAutofit/>
          </a:bodyPr>
          <a:lstStyle/>
          <a:p>
            <a:pPr algn="r"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Императорский дворец в 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Токио.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8" y="908720"/>
            <a:ext cx="8811110" cy="585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0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4464496" cy="1368152"/>
          </a:xfrm>
          <a:effectLst/>
        </p:spPr>
        <p:txBody>
          <a:bodyPr>
            <a:normAutofit fontScale="90000"/>
          </a:bodyPr>
          <a:lstStyle/>
          <a:p>
            <a:pPr algn="ctr"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Императорский дворец </a:t>
            </a:r>
            <a:b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 </a:t>
            </a:r>
            <a:r>
              <a:rPr lang="ru-RU" sz="4400" dirty="0">
                <a:solidFill>
                  <a:srgbClr val="FF0000"/>
                </a:solidFill>
                <a:latin typeface="Gabriola" panose="04040605051002020D02" pitchFamily="82" charset="0"/>
              </a:rPr>
              <a:t>Т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окио.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63500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93" y="44624"/>
            <a:ext cx="4376994" cy="2913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7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2742"/>
            <a:ext cx="8964488" cy="1008112"/>
          </a:xfrm>
          <a:effectLst/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ru-RU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Императорский дворец в </a:t>
            </a:r>
            <a:r>
              <a:rPr lang="ru-RU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Киото.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None/>
            </a:pPr>
            <a:endParaRPr lang="ru-RU" sz="2800" kern="1400" spc="-5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40110"/>
            <a:ext cx="8052048" cy="6039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5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486</Words>
  <Application>Microsoft Office PowerPoint</Application>
  <PresentationFormat>Экран (4:3)</PresentationFormat>
  <Paragraphs>81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1_Легкий дым</vt:lpstr>
      <vt:lpstr> Япония – страна  восходящего Солнца.</vt:lpstr>
      <vt:lpstr>Япония – островное государство. Более 1 000 островов. Крупнейшие: Хонсю, Кюсю, Сикоку, Хоккайдо.</vt:lpstr>
      <vt:lpstr>Небо – человек – земля</vt:lpstr>
      <vt:lpstr>Аэропорт, построенный на острове из мусора.</vt:lpstr>
      <vt:lpstr>Предыдущий японский император Акихито с семьёй.</vt:lpstr>
      <vt:lpstr>Японский император Нарухито с семьей.</vt:lpstr>
      <vt:lpstr>Императорский дворец в Токио.</vt:lpstr>
      <vt:lpstr>Императорский дворец  в Токио.</vt:lpstr>
      <vt:lpstr>Императорский дворец в Киото.</vt:lpstr>
      <vt:lpstr>Императорский дворец в Киото.</vt:lpstr>
      <vt:lpstr>Токио. Императорский дворец.</vt:lpstr>
      <vt:lpstr>Самураи – японские воины.</vt:lpstr>
      <vt:lpstr>Снаряжение самурая.</vt:lpstr>
      <vt:lpstr>Сад камней появился в 14-16 веках.</vt:lpstr>
      <vt:lpstr>«Каменные сады». 15 камней. Видно 14 камней.</vt:lpstr>
      <vt:lpstr>Презентация PowerPoint</vt:lpstr>
      <vt:lpstr>Сакура – цветущая вишня и слива.</vt:lpstr>
      <vt:lpstr>Сакура.</vt:lpstr>
      <vt:lpstr>Икэбана – цветочная композиция, символизирующая  небо –  человека –  землю.</vt:lpstr>
      <vt:lpstr>В букетах – растения, цветущие в одно время года. </vt:lpstr>
      <vt:lpstr>Бонсай – деревце, выращенное  в цветочном горшке. </vt:lpstr>
      <vt:lpstr>Бонсай и икэбана</vt:lpstr>
      <vt:lpstr>Фудзияма</vt:lpstr>
      <vt:lpstr>Фудзи – название. Яма – гора.</vt:lpstr>
      <vt:lpstr>Вид горы Фудзи из космоса.</vt:lpstr>
      <vt:lpstr>Японцы очень любят свой вулкан.</vt:lpstr>
      <vt:lpstr>Фудзи на рассвете в тумане.</vt:lpstr>
      <vt:lpstr>Облако над Фудзи.</vt:lpstr>
      <vt:lpstr>Фудзи - волна.</vt:lpstr>
      <vt:lpstr>Японская графика. На заднем плане – Фудзи.</vt:lpstr>
      <vt:lpstr>Природа Японии. </vt:lpstr>
      <vt:lpstr>Осень в Японии.</vt:lpstr>
      <vt:lpstr>Дома.</vt:lpstr>
      <vt:lpstr>Мужские кимоно.</vt:lpstr>
      <vt:lpstr>Национальная одежда –  кимоно.</vt:lpstr>
      <vt:lpstr>Гейши – прекрасно образованные  мужчины и женщины,  украшающие досуг.  </vt:lpstr>
      <vt:lpstr>Набор посуды для суши. </vt:lpstr>
      <vt:lpstr>Набор посуды для чая. </vt:lpstr>
      <vt:lpstr>Хокку (хайку) – жанр   традиционной японской  поэзии.  Маленький  философский  стих из трёх  строк  без рифмы. </vt:lpstr>
      <vt:lpstr>Хокку (хайку) – нерифмованное стихотворение из 3 строк,                        17 слогов:                          5 - 7 - 5</vt:lpstr>
      <vt:lpstr>Презентация PowerPoint</vt:lpstr>
      <vt:lpstr>Танка (короткая песня) – жанр японской поэзии,                   нерифмованные пятистишия из 31 слога.                                    5 – 7 – 5 – 7 – 7. Выражает мимолётное настроение, полно недосказанности. Делится на трёхстишие и двухстишие.</vt:lpstr>
      <vt:lpstr>Мацуо Басё  (1644 – 1694)</vt:lpstr>
      <vt:lpstr>Кобаяси Исса (1763 – 1827) Современник Пушкина, Крылова, Жуковского, Лермонтова. </vt:lpstr>
      <vt:lpstr>Оформление японских стихотворений.</vt:lpstr>
      <vt:lpstr>Японское стихотворение.</vt:lpstr>
      <vt:lpstr>Японское длинное стихотворение.</vt:lpstr>
      <vt:lpstr>Сурепка.</vt:lpstr>
      <vt:lpstr>Туман.</vt:lpstr>
      <vt:lpstr>Туман.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нана</dc:creator>
  <cp:lastModifiedBy>Надежда</cp:lastModifiedBy>
  <cp:revision>58</cp:revision>
  <dcterms:created xsi:type="dcterms:W3CDTF">2019-03-20T12:33:08Z</dcterms:created>
  <dcterms:modified xsi:type="dcterms:W3CDTF">2021-04-01T09:14:54Z</dcterms:modified>
</cp:coreProperties>
</file>