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37"/>
  </p:notesMasterIdLst>
  <p:sldIdLst>
    <p:sldId id="285" r:id="rId3"/>
    <p:sldId id="286" r:id="rId4"/>
    <p:sldId id="287" r:id="rId5"/>
    <p:sldId id="288" r:id="rId6"/>
    <p:sldId id="290" r:id="rId7"/>
    <p:sldId id="289" r:id="rId8"/>
    <p:sldId id="291" r:id="rId9"/>
    <p:sldId id="292" r:id="rId10"/>
    <p:sldId id="293" r:id="rId11"/>
    <p:sldId id="294" r:id="rId12"/>
    <p:sldId id="295" r:id="rId13"/>
    <p:sldId id="303" r:id="rId14"/>
    <p:sldId id="306" r:id="rId15"/>
    <p:sldId id="304" r:id="rId16"/>
    <p:sldId id="297" r:id="rId17"/>
    <p:sldId id="298" r:id="rId18"/>
    <p:sldId id="300" r:id="rId19"/>
    <p:sldId id="310" r:id="rId20"/>
    <p:sldId id="314" r:id="rId21"/>
    <p:sldId id="301" r:id="rId22"/>
    <p:sldId id="320" r:id="rId23"/>
    <p:sldId id="302" r:id="rId24"/>
    <p:sldId id="312" r:id="rId25"/>
    <p:sldId id="313" r:id="rId26"/>
    <p:sldId id="311" r:id="rId27"/>
    <p:sldId id="315" r:id="rId28"/>
    <p:sldId id="316" r:id="rId29"/>
    <p:sldId id="317" r:id="rId30"/>
    <p:sldId id="318" r:id="rId31"/>
    <p:sldId id="299" r:id="rId32"/>
    <p:sldId id="307" r:id="rId33"/>
    <p:sldId id="308" r:id="rId34"/>
    <p:sldId id="309" r:id="rId35"/>
    <p:sldId id="31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641047935092557E-2"/>
          <c:y val="0.13094083822336239"/>
          <c:w val="0.790376753629629"/>
          <c:h val="0.8263029697037030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15,3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Питание</c:v>
                </c:pt>
                <c:pt idx="1">
                  <c:v>Одежда</c:v>
                </c:pt>
                <c:pt idx="2">
                  <c:v>транспорт</c:v>
                </c:pt>
                <c:pt idx="3">
                  <c:v>Искусство</c:v>
                </c:pt>
                <c:pt idx="4">
                  <c:v>Мебель</c:v>
                </c:pt>
                <c:pt idx="5">
                  <c:v>Наука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14.5</c:v>
                </c:pt>
                <c:pt idx="1">
                  <c:v>17.399999999999999</c:v>
                </c:pt>
                <c:pt idx="2">
                  <c:v>10.6</c:v>
                </c:pt>
                <c:pt idx="3">
                  <c:v>18.600000000000001</c:v>
                </c:pt>
                <c:pt idx="4">
                  <c:v>12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 используете англицизмы в своей речи?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замечаю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</c:v>
                </c:pt>
                <c:pt idx="1">
                  <c:v>0.15000000000000002</c:v>
                </c:pt>
                <c:pt idx="2">
                  <c:v>5.000000000000001E-2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7411061268095587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используете англицизмы?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Модно</c:v>
                </c:pt>
                <c:pt idx="1">
                  <c:v>Кратко</c:v>
                </c:pt>
                <c:pt idx="2">
                  <c:v>Компьютерные игры</c:v>
                </c:pt>
                <c:pt idx="3">
                  <c:v>Просто так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0.30000000000000004</c:v>
                </c:pt>
                <c:pt idx="2">
                  <c:v>0.15000000000000002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Как </a:t>
            </a:r>
            <a:r>
              <a:rPr lang="ru-RU" dirty="0" smtClean="0"/>
              <a:t>часто</a:t>
            </a:r>
            <a:r>
              <a:rPr lang="ru-RU" baseline="0" dirty="0" smtClean="0"/>
              <a:t> используете англицизмы?</a:t>
            </a:r>
            <a:endParaRPr lang="ru-RU" dirty="0"/>
          </a:p>
        </c:rich>
      </c:tx>
      <c:layout>
        <c:manualLayout>
          <c:xMode val="edge"/>
          <c:yMode val="edge"/>
          <c:x val="5.1400053286930231E-2"/>
          <c:y val="7.373734879937894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114635996095239"/>
          <c:y val="0.12277716742035522"/>
          <c:w val="0.58181946330933365"/>
          <c:h val="0.8454564076213754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часто?</c:v>
                </c:pt>
              </c:strCache>
            </c:strRef>
          </c:tx>
          <c:dPt>
            <c:idx val="1"/>
            <c:bubble3D val="0"/>
            <c:explosion val="3"/>
          </c:dPt>
          <c:cat>
            <c:strRef>
              <c:f>Лист1!$A$2:$A$4</c:f>
              <c:strCache>
                <c:ptCount val="3"/>
                <c:pt idx="0">
                  <c:v>Иногда</c:v>
                </c:pt>
                <c:pt idx="1">
                  <c:v>Часто</c:v>
                </c:pt>
                <c:pt idx="2">
                  <c:v>Редко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</c:v>
                </c:pt>
                <c:pt idx="1">
                  <c:v>0.5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571364687127221"/>
          <c:y val="0.72834105538342109"/>
          <c:w val="0.15528115881665835"/>
          <c:h val="0.190843097013244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128E6-1063-468E-A9F8-58D0705F7BA2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5880F-5728-4087-A833-E83BE90FF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398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84D2E-6347-41A6-8CCD-F82FA2122EA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47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41BE5-FAC6-4874-A94F-85458DE830B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0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D4A36-4260-4B98-8984-5156AE09848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9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://urok.shkola.of.by/minskaya-ablasnaya-bibliyateka-imya-a-s-pushkina-v2/2207_html_7ac6a51f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055" y="-28453"/>
            <a:ext cx="2382580" cy="237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955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64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38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40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14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31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21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0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85CCE-79AC-4C90-AC85-24B17B13992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20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21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01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4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A276A-45AA-4CD6-8714-08C9BC9F7BF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1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8F08E-DC05-417F-8AD0-CF8AF1B7B1F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BDA4A-E9A1-4889-A6C0-0710C3E10E7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5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51931-85D3-42AD-BF3C-2727B087017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3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F1195-CB64-4A29-9C94-6AD18B8288E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3F9-43D4-4F3F-B0BD-ED398C166B8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9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CC6C7-AC02-43E1-BB3C-CA33CDAA622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3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DB0F23-62DC-4D18-9B27-ABAA9B5A623B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5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5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 userDrawn="1"/>
        </p:nvSpPr>
        <p:spPr>
          <a:xfrm>
            <a:off x="467544" y="260648"/>
            <a:ext cx="8294750" cy="5904656"/>
          </a:xfrm>
          <a:prstGeom prst="round2DiagRect">
            <a:avLst/>
          </a:prstGeom>
          <a:gradFill flip="none" rotWithShape="1">
            <a:gsLst>
              <a:gs pos="0">
                <a:srgbClr val="C3E22A">
                  <a:tint val="66000"/>
                  <a:satMod val="160000"/>
                </a:srgbClr>
              </a:gs>
              <a:gs pos="50000">
                <a:srgbClr val="C3E22A">
                  <a:tint val="44500"/>
                  <a:satMod val="160000"/>
                </a:srgbClr>
              </a:gs>
              <a:gs pos="100000">
                <a:srgbClr val="C3E22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467544" y="388841"/>
            <a:ext cx="8294750" cy="6169713"/>
          </a:xfrm>
          <a:prstGeom prst="round2DiagRect">
            <a:avLst/>
          </a:prstGeom>
          <a:noFill/>
          <a:ln w="76200">
            <a:solidFill>
              <a:srgbClr val="00B050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Е.В.Щербакова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://centrtvorchosti.ucoz.ua/_si/0/96488433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521" y="4437112"/>
            <a:ext cx="3096344" cy="268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44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20688"/>
            <a:ext cx="8136904" cy="352839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Тема проекта: </a:t>
            </a:r>
            <a: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«Судьба заимствованных слов</a:t>
            </a:r>
            <a:r>
              <a:rPr lang="ru-RU" b="1" i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b="1" i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3501008"/>
            <a:ext cx="3921865" cy="2808312"/>
          </a:xfrm>
        </p:spPr>
        <p:txBody>
          <a:bodyPr>
            <a:normAutofit fontScale="32500" lnSpcReduction="20000"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ru-RU" sz="6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Выполнили: </a:t>
            </a:r>
          </a:p>
          <a:p>
            <a:pPr lvl="0" algn="l">
              <a:spcBef>
                <a:spcPts val="0"/>
              </a:spcBef>
              <a:defRPr/>
            </a:pPr>
            <a:r>
              <a:rPr lang="ru-RU" sz="6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sz="6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7А </a:t>
            </a:r>
            <a:r>
              <a:rPr lang="ru-RU" sz="6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класса: </a:t>
            </a:r>
          </a:p>
          <a:p>
            <a:pPr lvl="0" algn="l">
              <a:spcBef>
                <a:spcPts val="0"/>
              </a:spcBef>
              <a:defRPr/>
            </a:pPr>
            <a:r>
              <a:rPr lang="ru-RU" sz="6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Соболева Алена, Афанасьева Анна. </a:t>
            </a:r>
          </a:p>
          <a:p>
            <a:pPr lvl="0" algn="l">
              <a:spcBef>
                <a:spcPts val="0"/>
              </a:spcBef>
              <a:defRPr/>
            </a:pPr>
            <a:r>
              <a:rPr lang="ru-RU" sz="6200" b="1" kern="0" dirty="0" smtClean="0">
                <a:solidFill>
                  <a:srgbClr val="002060"/>
                </a:solidFill>
                <a:latin typeface="Times New Roman"/>
              </a:rPr>
              <a:t>Руководители </a:t>
            </a:r>
            <a:r>
              <a:rPr lang="ru-RU" sz="6200" b="1" kern="0" dirty="0">
                <a:solidFill>
                  <a:srgbClr val="002060"/>
                </a:solidFill>
                <a:latin typeface="Times New Roman"/>
              </a:rPr>
              <a:t>проекта: </a:t>
            </a:r>
            <a:r>
              <a:rPr lang="ru-RU" sz="6200" b="1" kern="0" dirty="0" smtClean="0">
                <a:solidFill>
                  <a:srgbClr val="002060"/>
                </a:solidFill>
                <a:latin typeface="Times New Roman"/>
              </a:rPr>
              <a:t>Алексеева Г.Н., Медведкова Г.В. </a:t>
            </a:r>
            <a:r>
              <a:rPr lang="ru-RU" sz="6200" b="1" kern="0" dirty="0">
                <a:solidFill>
                  <a:srgbClr val="002060"/>
                </a:solidFill>
                <a:latin typeface="Times New Roman"/>
              </a:rPr>
              <a:t/>
            </a:r>
            <a:br>
              <a:rPr lang="ru-RU" sz="6200" b="1" kern="0" dirty="0">
                <a:solidFill>
                  <a:srgbClr val="002060"/>
                </a:solidFill>
                <a:latin typeface="Times New Roman"/>
              </a:rPr>
            </a:br>
            <a:r>
              <a:rPr lang="ru-RU" sz="6200" b="1" kern="0" dirty="0" smtClean="0">
                <a:solidFill>
                  <a:srgbClr val="002060"/>
                </a:solidFill>
                <a:latin typeface="Times New Roman"/>
              </a:rPr>
              <a:t>Учебные предметы: русский язык, иностранные языки.</a:t>
            </a:r>
            <a:r>
              <a:rPr lang="ru-RU" sz="6200" b="1" kern="0" dirty="0">
                <a:solidFill>
                  <a:srgbClr val="002060"/>
                </a:solidFill>
                <a:latin typeface="Times New Roman"/>
              </a:rPr>
              <a:t/>
            </a:r>
            <a:br>
              <a:rPr lang="ru-RU" sz="6200" b="1" kern="0" dirty="0">
                <a:solidFill>
                  <a:srgbClr val="002060"/>
                </a:solidFill>
                <a:latin typeface="Times New Roman"/>
              </a:rPr>
            </a:br>
            <a:endParaRPr lang="ru-RU" sz="6200" kern="0" dirty="0">
              <a:solidFill>
                <a:srgbClr val="002060"/>
              </a:solidFill>
            </a:endParaRPr>
          </a:p>
          <a:p>
            <a:pPr marL="342900" lvl="0" indent="-342900" algn="l" fontAlgn="base">
              <a:spcAft>
                <a:spcPct val="0"/>
              </a:spcAft>
            </a:pPr>
            <a:endParaRPr lang="ru-RU" sz="20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52641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kern="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МАОУ «Гимназия №26 имени Андре Мальро».   </a:t>
            </a:r>
          </a:p>
        </p:txBody>
      </p:sp>
    </p:spTree>
    <p:extLst>
      <p:ext uri="{BB962C8B-B14F-4D97-AF65-F5344CB8AC3E}">
        <p14:creationId xmlns:p14="http://schemas.microsoft.com/office/powerpoint/2010/main" val="10902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данной исследовательской работы- изучение английских заимствований как языкового явления.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исследовательской деятельности </a:t>
            </a:r>
            <a:r>
              <a:rPr lang="ru-RU" sz="28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2950" lvl="0" indent="-742950">
              <a:spcBef>
                <a:spcPct val="20000"/>
              </a:spcBef>
              <a:defRPr/>
            </a:pPr>
            <a:r>
              <a:rPr lang="ru-RU" sz="28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Выявить </a:t>
            </a:r>
            <a:r>
              <a:rPr lang="ru-RU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причины заимствований.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Изучить теоретический материал </a:t>
            </a:r>
            <a:r>
              <a:rPr lang="ru-RU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вопросу об англицизмах</a:t>
            </a:r>
            <a:r>
              <a:rPr lang="ru-RU" sz="28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altLang="ru-RU" sz="3200" dirty="0">
                <a:solidFill>
                  <a:prstClr val="black"/>
                </a:solidFill>
                <a:latin typeface="Century Schoolbook"/>
              </a:rPr>
              <a:t> </a:t>
            </a:r>
            <a:endParaRPr lang="ru-RU" altLang="ru-RU" sz="3200" dirty="0" smtClean="0">
              <a:solidFill>
                <a:prstClr val="black"/>
              </a:solidFill>
              <a:latin typeface="Century Schoolbook"/>
            </a:endParaRPr>
          </a:p>
          <a:p>
            <a:pPr lvl="0">
              <a:spcBef>
                <a:spcPct val="20000"/>
              </a:spcBef>
              <a:defRPr/>
            </a:pPr>
            <a:r>
              <a:rPr lang="ru-RU" altLang="ru-RU" sz="2800" dirty="0">
                <a:solidFill>
                  <a:srgbClr val="002060"/>
                </a:solidFill>
                <a:latin typeface="Century Schoolbook"/>
              </a:rPr>
              <a:t>3</a:t>
            </a:r>
            <a:r>
              <a:rPr lang="ru-RU" altLang="ru-RU" sz="2800" dirty="0" smtClean="0">
                <a:solidFill>
                  <a:srgbClr val="002060"/>
                </a:solidFill>
                <a:latin typeface="Century Schoolbook"/>
              </a:rPr>
              <a:t>. Определить, </a:t>
            </a:r>
            <a:r>
              <a:rPr lang="ru-RU" altLang="ru-RU" sz="2800" dirty="0">
                <a:solidFill>
                  <a:srgbClr val="002060"/>
                </a:solidFill>
                <a:latin typeface="Century Schoolbook"/>
              </a:rPr>
              <a:t>какие англицизмы наиболее </a:t>
            </a:r>
            <a:r>
              <a:rPr lang="ru-RU" altLang="ru-RU" sz="2800" dirty="0" smtClean="0">
                <a:solidFill>
                  <a:srgbClr val="002060"/>
                </a:solidFill>
                <a:latin typeface="Century Schoolbook"/>
              </a:rPr>
              <a:t>употребляемы </a:t>
            </a:r>
            <a:r>
              <a:rPr lang="ru-RU" altLang="ru-RU" sz="2800" dirty="0">
                <a:solidFill>
                  <a:srgbClr val="002060"/>
                </a:solidFill>
                <a:latin typeface="Century Schoolbook"/>
              </a:rPr>
              <a:t>учениками </a:t>
            </a:r>
            <a:r>
              <a:rPr lang="ru-RU" altLang="ru-RU" sz="2800" dirty="0" smtClean="0">
                <a:solidFill>
                  <a:srgbClr val="002060"/>
                </a:solidFill>
                <a:latin typeface="Century Schoolbook"/>
              </a:rPr>
              <a:t>6 класса.</a:t>
            </a:r>
          </a:p>
          <a:p>
            <a:pPr lvl="0">
              <a:spcBef>
                <a:spcPct val="20000"/>
              </a:spcBef>
              <a:defRPr/>
            </a:pPr>
            <a:endParaRPr lang="ru-RU" sz="28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2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Ð°ÑÑÐ¸Ð½ÐºÐ¸ Ð¿Ð¾ Ð·Ð°Ð¿ÑÐ¾ÑÑ Ð°Ð½Ð³Ð»Ð¸ÑÐ¸Ð·Ð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0108" y="335666"/>
            <a:ext cx="2899807" cy="2351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392303" y="31366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0610" y="2924944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англицизм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слово или оборот речи в каком-нибудь языке, заимствованные из английского языка или созданные по образцу английского слова или выражения.</a:t>
            </a:r>
          </a:p>
        </p:txBody>
      </p:sp>
    </p:spTree>
    <p:extLst>
      <p:ext uri="{BB962C8B-B14F-4D97-AF65-F5344CB8AC3E}">
        <p14:creationId xmlns:p14="http://schemas.microsoft.com/office/powerpoint/2010/main" val="10060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Примеры англицизмов и их история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Гуглить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Значение этого слова знает, пожалуй, каждый, кто пользуется интернетом. </a:t>
            </a:r>
          </a:p>
        </p:txBody>
      </p:sp>
      <p:pic>
        <p:nvPicPr>
          <p:cNvPr id="4" name="Picture 14" descr="ÐÐ°ÑÑÐ¸Ð½ÐºÐ¸ Ð¿Ð¾ Ð·Ð°Ð¿ÑÐ¾ÑÑ Ð³ÑÐ³Ð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348" y="2348880"/>
            <a:ext cx="3710640" cy="2091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ÐÐ°ÑÑÐ¸Ð½ÐºÐ¸ Ð¿Ð¾ Ð·Ð°Ð¿ÑÐ¾ÑÑ Ð¼Ð°Ð»ÑÑÐ¸Ðº ÑÐ¸Ð´Ð¸Ñ Ð·Ð° ÐºÐ¾Ð¼Ð¿Ð¾Ð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22142"/>
            <a:ext cx="3816424" cy="2243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85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93134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Фаст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фуд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Дословный перевод словосочетания – «быстрая еда», то есть, еда на скорую руку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 descr="ÐÐ°ÑÑÐ¸Ð½ÐºÐ¸ Ð¿Ð¾ Ð·Ð°Ð¿ÑÐ¾ÑÑ ÑÐ°ÑÑÑÑÐ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4271487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2" descr="ÐÐ°ÑÑÐ¸Ð½ÐºÐ¸ Ð¿Ð¾ Ð·Ð°Ð¿ÑÐ¾ÑÑ ÑÐ°ÑÑ ÑÑ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645024"/>
            <a:ext cx="4477679" cy="2238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949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99992" y="389603"/>
            <a:ext cx="38662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Тинейджер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Это слово – синоним русского «подростка». Возникло оно потому, что в английском языке числительные от 13 до 19 заканчиваются на «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teen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Слово «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переводится с английского как «возраст», таким образом, это слово можно объяснить так: «человек, возраст которого оканчивается на “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teen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”».</a:t>
            </a:r>
          </a:p>
        </p:txBody>
      </p:sp>
      <p:pic>
        <p:nvPicPr>
          <p:cNvPr id="4" name="Picture 2" descr="ÐÐ°ÑÑÐ¸Ð½ÐºÐ¸ Ð¿Ð¾ Ð·Ð°Ð¿ÑÐ¾ÑÑ Ð¿Ð¾Ð´ÑÐ¾ÑÑÐ¾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836712"/>
            <a:ext cx="3652839" cy="2971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4666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Выделены сферы человеческой жизнедеятельности, где англицизмы изобилуют в больших количествах: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группа: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Политика / экономика / должности: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брифинг, рейтинг, холдинг, импичмент, имиджмейкер, инвестиция, спонсор, маркетинг, (топ) менеджер и т.д.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группа: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Продукты питания / одежда /торговля: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хот-дог,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чизбургер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гамбургер, шоппинг,  гель, SPA – салон, супермаркет, VIP–зал,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сэконд-хэнд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т.д.</a:t>
            </a:r>
          </a:p>
        </p:txBody>
      </p:sp>
    </p:spTree>
    <p:extLst>
      <p:ext uri="{BB962C8B-B14F-4D97-AF65-F5344CB8AC3E}">
        <p14:creationId xmlns:p14="http://schemas.microsoft.com/office/powerpoint/2010/main" val="343676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0094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 группа: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Спорт: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фитнес, дайвинг, серфинг, сноуборд, пейнтбол, фристайл,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рестлинг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т.д.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 группа: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Искусство / радио/ ТВ: 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триллер, видео клип, клипмейкер, ньюсмейкер, мюзикл, блокбастер и т.д.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 группа: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Дом /быт/канцелярия: 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кондиционер, кулер, миксер, тостер,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блэндер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Head &amp; Shoulders, Dove, Tide,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парфюм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степлер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скотч и т.д.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 группа: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технологии: 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компьютер, монитор, дисплей, калькулятор, ноутбук, принтер, сканер, CD, DVD, процессор, девайс, хакер,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обгрейд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кликать, Интернет, сайт, блог, смайлик, SMS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644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Социологические исследования.</a:t>
            </a:r>
          </a:p>
        </p:txBody>
      </p:sp>
      <p:pic>
        <p:nvPicPr>
          <p:cNvPr id="3" name="Picture 2" descr="https://arhivurokov.ru/multiurok/8/4/7/8473c3a0725314b4dbd30b43a9a04e696cc3466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7132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Picture 2" descr="http://cl.rushkolnik.ru/tw_files2/urls_1/13/d-12598/12598_html_534b55e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443" y="1570645"/>
            <a:ext cx="3923742" cy="29996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253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5025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Причины заимствования англицизмов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196752"/>
            <a:ext cx="7488832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соответствующего понятия в базе русского языка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.(Ноутбук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органайзер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скайп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блогер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присутствие русской лексической единицы, не совсем точно обозначающей понятие, и которая со временем вытесняется более точным англицизмом.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(Имидж вместо образа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спрей вместо распылителя).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тенденция к использованию одного заимствованного слова вместо описательного оборота.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(Фигурное катание на лыжах- фристайл).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дань моде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.(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Пати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ресепшн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личный аккаунт).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5441" y="1052736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Helvetica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Helvetica"/>
                <a:ea typeface="Times New Roman"/>
              </a:rPr>
              <a:t> 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0155" y="260648"/>
            <a:ext cx="71626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Социологический опрос.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Чтобы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проследить отношение 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учителей, родителей,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наших подростков к тому, что они употребляют так много заимствованных англицизмов, мы попросили их принять участие в нашем опросе.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384306"/>
            <a:ext cx="71626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исследовании приняло участие 40 обучающихся </a:t>
            </a:r>
            <a:r>
              <a:rPr lang="ru-RU" sz="2400" ker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kern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7-х </a:t>
            </a:r>
            <a:r>
              <a:rPr lang="ru-RU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11-х классов, 10 родителей и 7 учителей</a:t>
            </a:r>
            <a:r>
              <a:rPr lang="ru-RU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D:\фото проект\WhatsApp Images\IMG-20200302-WA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301" y="3356992"/>
            <a:ext cx="3553264" cy="2664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D:\фото проект\WhatsApp Images\IMG-20200302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548" y="3354290"/>
            <a:ext cx="2000737" cy="2667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1064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Важнейший способ узнать человека… прислушаться к тому, как он говорит… Язык человека – это его мировоззрение и его поведение.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1928158"/>
            <a:ext cx="2637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Д.С. Лихачев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2" descr="https://im0-tub-ru.yandex.net/i?id=aaa2c33cd65df7d554b4fb73e8f48362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42910"/>
            <a:ext cx="2560145" cy="3356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467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525854"/>
              </p:ext>
            </p:extLst>
          </p:nvPr>
        </p:nvGraphicFramePr>
        <p:xfrm>
          <a:off x="395536" y="282114"/>
          <a:ext cx="5544616" cy="336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42575995"/>
              </p:ext>
            </p:extLst>
          </p:nvPr>
        </p:nvGraphicFramePr>
        <p:xfrm>
          <a:off x="2915816" y="3356992"/>
          <a:ext cx="516936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D:\фото проект\WhatsApp Images\IMG-20200302-WA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195" y="476672"/>
            <a:ext cx="2013688" cy="2684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565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 проект\WhatsApp Images\IMG-20200302-WA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91" y="2132856"/>
            <a:ext cx="5148163" cy="3861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5" y="960632"/>
            <a:ext cx="3045663" cy="395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5075" y="314301"/>
            <a:ext cx="8331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Социологический 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1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400964"/>
              </p:ext>
            </p:extLst>
          </p:nvPr>
        </p:nvGraphicFramePr>
        <p:xfrm>
          <a:off x="1475656" y="188640"/>
          <a:ext cx="723629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1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256864/0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344815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0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cf6/0006c3b5-b53af675/img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912768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874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38506"/>
            <a:ext cx="813690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Результаты опроса учителей.</a:t>
            </a:r>
          </a:p>
          <a:p>
            <a:pPr lvl="0" algn="ctr" fontAlgn="base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fontAlgn="base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Большая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часть  подростков осознанно употребляет в своей речи  заимствованные слова, может объяснить их значение.</a:t>
            </a:r>
          </a:p>
          <a:p>
            <a:pPr lvl="0" fontAlgn="base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Взрослые считают, что заимствования активно используют практически все люди. Большая часть населения нетерпимо относится  к частому  употреблению англицизмов, но все же их использует в своей повседневной речи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lvl="0" fontAlgn="base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- 28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% учителей легко смогли сориентироваться в молодежной лексике, некоторые признались, что и сами иногда  употребляют такие слова в своей речи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lvl="0" fontAlgn="base"/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2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08720"/>
            <a:ext cx="7272808" cy="439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fontAlgn="base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37 % знают о таких словах, но  не придают этому серьезного значения и считают, что с возрастом это пройдет.</a:t>
            </a:r>
            <a:endParaRPr lang="ru-RU" sz="24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ts val="1875"/>
              </a:spcBef>
              <a:spcAft>
                <a:spcPts val="225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- 35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%  знают о таких словах и отрицательно к ним относятся. Считают, что их очень  много и употребление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подростками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оправдано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Такие ответы учителей можно объяснить тем, что они постоянно общаются с подростками, слышат их речь, имеют представление о значении слов-оригиналов. </a:t>
            </a:r>
          </a:p>
        </p:txBody>
      </p:sp>
    </p:spTree>
    <p:extLst>
      <p:ext uri="{BB962C8B-B14F-4D97-AF65-F5344CB8AC3E}">
        <p14:creationId xmlns:p14="http://schemas.microsoft.com/office/powerpoint/2010/main" val="18750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064896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1875"/>
              </a:spcBef>
              <a:spcAft>
                <a:spcPts val="225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Результаты опроса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родителей</a:t>
            </a:r>
            <a:r>
              <a:rPr lang="ru-RU" sz="2800" dirty="0">
                <a:solidFill>
                  <a:srgbClr val="000000"/>
                </a:solidFill>
                <a:latin typeface="Helvetica"/>
                <a:ea typeface="Times New Roman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совершенно другие:</a:t>
            </a:r>
          </a:p>
          <a:p>
            <a:pPr marL="342900" indent="-342900" fontAlgn="base">
              <a:spcBef>
                <a:spcPts val="1875"/>
              </a:spcBef>
              <a:spcAft>
                <a:spcPts val="2250"/>
              </a:spcAft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63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% родителей не знают значения слов, которые иногда употребляют их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дети. </a:t>
            </a:r>
          </a:p>
          <a:p>
            <a:pPr marL="342900" indent="-342900" fontAlgn="base">
              <a:spcBef>
                <a:spcPts val="1875"/>
              </a:spcBef>
              <a:spcAft>
                <a:spcPts val="2250"/>
              </a:spcAft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25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%  родителей знают или догадываются о значении услышанных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слов. </a:t>
            </a:r>
          </a:p>
          <a:p>
            <a:pPr fontAlgn="base">
              <a:spcBef>
                <a:spcPts val="1875"/>
              </a:spcBef>
              <a:spcAft>
                <a:spcPts val="225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12 %  родителей знают значение заимствованных слов 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так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же,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 как и учителя, считают, что со временем их дети будут говорить « нормальным» языком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2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298675"/>
            <a:ext cx="66507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1875"/>
              </a:spcBef>
              <a:spcAft>
                <a:spcPts val="225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Исходя из результатов данного опроса, мы можем сделать вывод, что англицизмы не представляют собой ничего предосудительного. Временем доказано, что все ненужное и лишнее отсеивается из языка самостоятельно. Это касается как заимствований, так и исконно русских слов. Самое главное - знать смысл произносимых слов и употреблять их вовремя и к месту.</a:t>
            </a:r>
          </a:p>
        </p:txBody>
      </p:sp>
    </p:spTree>
    <p:extLst>
      <p:ext uri="{BB962C8B-B14F-4D97-AF65-F5344CB8AC3E}">
        <p14:creationId xmlns:p14="http://schemas.microsoft.com/office/powerpoint/2010/main" val="16751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37324"/>
            <a:ext cx="79946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875"/>
              </a:spcBef>
              <a:spcAft>
                <a:spcPts val="225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Язык – живое существо. Что-то в нем рождается, проживает свою жизнь,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потом уходит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а что-то остается навсегда. Каждое поколение вносит в язык свою лексику.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Многие  относятся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  ней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положительно.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отрицать это явление мы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можем. Филологи признаются в том, что в молодежном сленге нет  ничего плохого. Каждый употребляет его до какого-то определенного возраста, затем возвращается к разговорному литературному языку.</a:t>
            </a:r>
            <a:endParaRPr lang="ru-RU" sz="2400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Оправдано ли заимствование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6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0466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kern="0" dirty="0">
                <a:solidFill>
                  <a:srgbClr val="002060"/>
                </a:solidFill>
                <a:latin typeface="Times New Roman" pitchFamily="18" charset="0"/>
                <a:cs typeface="Arial"/>
              </a:rPr>
              <a:t>Актуальность исследования</a:t>
            </a:r>
            <a:r>
              <a:rPr lang="ru-RU" sz="3200" b="1" kern="0" dirty="0">
                <a:solidFill>
                  <a:srgbClr val="002060"/>
                </a:solidFill>
                <a:latin typeface="Times New Roman" pitchFamily="18" charset="0"/>
                <a:cs typeface="Arial"/>
              </a:rPr>
              <a:t/>
            </a:r>
            <a:br>
              <a:rPr lang="ru-RU" sz="3200" b="1" kern="0" dirty="0">
                <a:solidFill>
                  <a:srgbClr val="002060"/>
                </a:solidFill>
                <a:latin typeface="Times New Roman" pitchFamily="18" charset="0"/>
                <a:cs typeface="Arial"/>
              </a:rPr>
            </a:br>
            <a:endParaRPr lang="ru-RU" kern="0" dirty="0">
              <a:solidFill>
                <a:sysClr val="windowText" lastClr="000000"/>
              </a:solidFill>
              <a:latin typeface="Trebuchet M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962" y="1124744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9933"/>
              </a:buClr>
            </a:pPr>
            <a:r>
              <a:rPr lang="ru-RU" sz="2600" b="1" kern="0" dirty="0" smtClean="0">
                <a:solidFill>
                  <a:srgbClr val="002060"/>
                </a:solidFill>
                <a:latin typeface="Times New Roman" pitchFamily="18" charset="0"/>
                <a:cs typeface="Arial"/>
              </a:rPr>
              <a:t>    Тема </a:t>
            </a:r>
            <a:r>
              <a:rPr lang="ru-RU" sz="2600" b="1" kern="0" dirty="0">
                <a:solidFill>
                  <a:srgbClr val="002060"/>
                </a:solidFill>
                <a:latin typeface="Times New Roman" pitchFamily="18" charset="0"/>
                <a:cs typeface="Arial"/>
              </a:rPr>
              <a:t>использования иноязычных слов в русском языке актуальна в наше время, поскольку процессы обогащения лексики за счет заимствований происходят сегодня во всех современных языках. Заимствование иностранных слов – один из способов развития языка. Язык всегда быстро и гибко реагирует на потребности общества. Заимствования становятся результатом контактов, взаимоотношения народов, государств. </a:t>
            </a:r>
          </a:p>
        </p:txBody>
      </p:sp>
    </p:spTree>
    <p:extLst>
      <p:ext uri="{BB962C8B-B14F-4D97-AF65-F5344CB8AC3E}">
        <p14:creationId xmlns:p14="http://schemas.microsoft.com/office/powerpoint/2010/main" val="12512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92696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Итак, </a:t>
            </a: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заимствования слов – естественный процесс развития языка. </a:t>
            </a:r>
            <a:r>
              <a:rPr lang="ru-RU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kumimoji="0" lang="ru-RU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ексические</a:t>
            </a: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заимствования обогащают язык. </a:t>
            </a:r>
            <a:endParaRPr kumimoji="0" lang="ru-RU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4" descr="ÐÐ°ÑÑÐ¸Ð½ÐºÐ¸ Ð¿Ð¾ Ð·Ð°Ð¿ÑÐ¾ÑÑ Ð°Ð½Ð³Ð»Ð¸ÑÐ¸Ð·Ð¼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527977"/>
            <a:ext cx="5184576" cy="2924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22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80960" cy="595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Рассмотрев проблему англицизмов в русском языке сегодня, мы можем сделать следующий вывод: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Англицизмы представляют собой интереснейший лингвистический феномен, роль которого в русском языке весьма существенна.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Многочисленные англицизмы, проникающие в нашу речь, – явление закономерное, отражающее экономические, политические, культурные, общественные связи и взаимоотношения России с другими странами, в частности с англоговорящими.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037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136904" cy="558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3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Многие люди считают, что англицизмы нарушают общепринятую языковую норму и ‘засоряют’ русский язык.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4. Вследствие проникновения в русскую речь англицизмов имеет место некоторое утрачивание интереса к родному языку, русской литературе и культуре.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Русский язык следует беречь. Беречь следует и языковые средства русского языка, и там, где это возможно, обходиться только ими для выражения своих мыслей, эмоций и чувств.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8135" y="404664"/>
            <a:ext cx="2048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3" y="1069220"/>
            <a:ext cx="65527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М.А.Голденков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Современный активный английский. КАРО. СПб,2003.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Russian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Dictionary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American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Slang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// Перевод и составление Т.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Ротенберг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 Иванова – М.: Инфосерв,1994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Дьяков А.И. Причины интенсивного заимствования англицизмов в современном русском языке. // Язык и культура.- Новосибирск, 2003.-С.35-43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Като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Ломб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Как я изучаю языки.// Манн, Иванов и Фербер, 2016.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Крысин Л.П. Современный словарь иностранных слов//АСТ-Пресс, 2016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565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916832"/>
            <a:ext cx="53238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4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40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98443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ходе исследования, целью которого являлся сбор и анализ французских слов, употребляемых нами в повседневной речи, решались следующие задачи:</a:t>
            </a:r>
          </a:p>
          <a:p>
            <a:pPr lvl="0" algn="just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Проследили историю появления слов, обозначающих французские реалии в русском языке.</a:t>
            </a:r>
          </a:p>
          <a:p>
            <a:pPr lvl="0"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Определили способы заимствования французских слов.</a:t>
            </a:r>
          </a:p>
          <a:p>
            <a:pPr lvl="0"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Исследовали, насколько часто мы употребляем в разговорной речи заимствования из французского языка.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Trebuchet MS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rebuchet MS"/>
              </a:rPr>
            </a:br>
            <a:endParaRPr lang="ru-RU" sz="2400" dirty="0">
              <a:solidFill>
                <a:srgbClr val="00206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858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Статистические  данные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472518" cy="55721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русском  языке  существует  более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1200  слов  французского  происхождения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403739" y="2525163"/>
            <a:ext cx="1121284" cy="500066"/>
          </a:xfrm>
          <a:prstGeom prst="rightArrow">
            <a:avLst>
              <a:gd name="adj1" fmla="val 50000"/>
              <a:gd name="adj2" fmla="val 35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714480" y="2214554"/>
            <a:ext cx="484632" cy="171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571736" y="2214554"/>
            <a:ext cx="484632" cy="2428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357554" y="2214554"/>
            <a:ext cx="484632" cy="2857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143372" y="2214554"/>
            <a:ext cx="484632" cy="3286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929190" y="2214554"/>
            <a:ext cx="484632" cy="3786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715008" y="2214554"/>
            <a:ext cx="500066" cy="30003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715140" y="2214554"/>
            <a:ext cx="484632" cy="2571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7572396" y="2214554"/>
            <a:ext cx="484632" cy="2071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8429652" y="2214554"/>
            <a:ext cx="484632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500438"/>
            <a:ext cx="166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политика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14678" y="521495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бизнес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1604" y="4000504"/>
            <a:ext cx="118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14546" y="4786322"/>
            <a:ext cx="140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86776" y="3714752"/>
            <a:ext cx="105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кухня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58082" y="4429132"/>
            <a:ext cx="188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военное дело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29388" y="4929198"/>
            <a:ext cx="178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искусство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00694" y="5214950"/>
            <a:ext cx="134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одежда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1868" y="5572140"/>
            <a:ext cx="137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аксессуары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7686" y="5929330"/>
            <a:ext cx="307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предметы  обихода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56307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7095" y="404664"/>
            <a:ext cx="4209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8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Статистические  данные</a:t>
            </a:r>
            <a:endParaRPr lang="ru-RU" kern="0" dirty="0">
              <a:solidFill>
                <a:sysClr val="windowText" lastClr="000000"/>
              </a:solidFill>
              <a:latin typeface="Trebuchet M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21143460"/>
              </p:ext>
            </p:extLst>
          </p:nvPr>
        </p:nvGraphicFramePr>
        <p:xfrm>
          <a:off x="611560" y="1196752"/>
          <a:ext cx="4133195" cy="446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571998" y="1988840"/>
            <a:ext cx="3923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</a:pPr>
            <a:r>
              <a:rPr lang="ru-RU" sz="24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Политика, бизнес»</a:t>
            </a:r>
            <a:r>
              <a:rPr lang="ru-RU" sz="2400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относится  63    слова, что составляет 12.5 %, </a:t>
            </a:r>
            <a:r>
              <a:rPr lang="ru-RU" sz="24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«Военное дело»</a:t>
            </a:r>
            <a:r>
              <a:rPr lang="ru-RU" sz="2400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– 89 слов (18%), </a:t>
            </a:r>
            <a:r>
              <a:rPr lang="ru-RU" sz="24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«Театр» - </a:t>
            </a:r>
            <a:r>
              <a:rPr lang="ru-RU" sz="2400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64 слова (12 %), </a:t>
            </a:r>
            <a:r>
              <a:rPr lang="ru-RU" sz="24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«Искусство, музыка» - </a:t>
            </a:r>
            <a:r>
              <a:rPr lang="ru-RU" sz="2400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86 слов (17%), </a:t>
            </a:r>
            <a:r>
              <a:rPr lang="ru-RU" sz="24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«Одежда и аксессуары»</a:t>
            </a:r>
            <a:r>
              <a:rPr lang="ru-RU" sz="2400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- 65 слов (13 %), </a:t>
            </a:r>
            <a:r>
              <a:rPr lang="ru-RU" sz="24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«Предметы обихода» - </a:t>
            </a:r>
            <a:r>
              <a:rPr lang="ru-RU" sz="2400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94 слова (19%)</a:t>
            </a:r>
            <a:endParaRPr lang="ru-RU" sz="2400" kern="0" dirty="0">
              <a:solidFill>
                <a:srgbClr val="002060"/>
              </a:solidFill>
              <a:latin typeface="Trebuchet MS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602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4968" y="620688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9933"/>
              </a:buClr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проведённого социологического опроса показали, что иноязычных заимствований в русском языке действительно много. </a:t>
            </a:r>
            <a:endParaRPr lang="ru-RU" sz="2400" b="1" kern="0" dirty="0">
              <a:solidFill>
                <a:srgbClr val="002060"/>
              </a:solidFill>
              <a:latin typeface="Times New Roman" pitchFamily="18" charset="0"/>
              <a:cs typeface="Arial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Совершенно обойтись без употребления иностранных слов в современном мире нельзя,  т.к. они приходят к нам как наименования предметов, явлений, новых понятий.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Употребляя иноязычные слова, не следует ими злоупотреблять, так как не всегда точно понимаем их лексическое значение.</a:t>
            </a:r>
          </a:p>
        </p:txBody>
      </p:sp>
    </p:spTree>
    <p:extLst>
      <p:ext uri="{BB962C8B-B14F-4D97-AF65-F5344CB8AC3E}">
        <p14:creationId xmlns:p14="http://schemas.microsoft.com/office/powerpoint/2010/main" val="10730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52026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Английские заимствования как языковое явление.</a:t>
            </a:r>
          </a:p>
        </p:txBody>
      </p:sp>
      <p:pic>
        <p:nvPicPr>
          <p:cNvPr id="3" name="Picture 2" descr="Блог Гимназистов 4 Г класса и их родителей : Решаем задач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256" y="652026"/>
            <a:ext cx="2282825" cy="1876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971600" y="2060848"/>
            <a:ext cx="1647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2611268"/>
            <a:ext cx="60486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Глобальное распространение английского языка привело к появлению большого пласта интернациональной лексики английского происхождения, функционирующей                                в русском языке. Заимствованные слова  широко используются в средствах массовой информации и в среде молодежи</a:t>
            </a:r>
          </a:p>
        </p:txBody>
      </p:sp>
    </p:spTree>
    <p:extLst>
      <p:ext uri="{BB962C8B-B14F-4D97-AF65-F5344CB8AC3E}">
        <p14:creationId xmlns:p14="http://schemas.microsoft.com/office/powerpoint/2010/main" val="279812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lvl="0" indent="635" algn="just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исследования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язык</a:t>
            </a:r>
            <a:endParaRPr lang="ru-RU" sz="28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lvl="0" indent="635" algn="just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89659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заимствованная лексика англоязычного  происхождения, функционирующая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русском языке</a:t>
            </a:r>
          </a:p>
        </p:txBody>
      </p:sp>
      <p:pic>
        <p:nvPicPr>
          <p:cNvPr id="4" name="Picture 2" descr="ÐÐ°ÑÑÐ¸Ð½ÐºÐ¸ Ð¿Ð¾ Ð·Ð°Ð¿ÑÐ¾ÑÑ Ð°Ð½Ð³Ð»Ð¸Ð¹ÑÐºÐ¸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431670"/>
            <a:ext cx="4680520" cy="2595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556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Другая 13">
      <a:dk1>
        <a:sysClr val="windowText" lastClr="000000"/>
      </a:dk1>
      <a:lt1>
        <a:srgbClr val="00B050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">
    <a:dk1>
      <a:sysClr val="windowText" lastClr="000000"/>
    </a:dk1>
    <a:lt1>
      <a:srgbClr val="6ED1F4"/>
    </a:lt1>
    <a:dk2>
      <a:srgbClr val="212745"/>
    </a:dk2>
    <a:lt2>
      <a:srgbClr val="B4DCFA"/>
    </a:lt2>
    <a:accent1>
      <a:srgbClr val="4E67C8"/>
    </a:accent1>
    <a:accent2>
      <a:srgbClr val="11B2EB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ECCF3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Другая 2">
    <a:dk1>
      <a:sysClr val="windowText" lastClr="000000"/>
    </a:dk1>
    <a:lt1>
      <a:srgbClr val="6ED1F4"/>
    </a:lt1>
    <a:dk2>
      <a:srgbClr val="212745"/>
    </a:dk2>
    <a:lt2>
      <a:srgbClr val="B4DCFA"/>
    </a:lt2>
    <a:accent1>
      <a:srgbClr val="4E67C8"/>
    </a:accent1>
    <a:accent2>
      <a:srgbClr val="11B2EB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ECCF3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Другая 2">
    <a:dk1>
      <a:sysClr val="windowText" lastClr="000000"/>
    </a:dk1>
    <a:lt1>
      <a:srgbClr val="6ED1F4"/>
    </a:lt1>
    <a:dk2>
      <a:srgbClr val="212745"/>
    </a:dk2>
    <a:lt2>
      <a:srgbClr val="B4DCFA"/>
    </a:lt2>
    <a:accent1>
      <a:srgbClr val="4E67C8"/>
    </a:accent1>
    <a:accent2>
      <a:srgbClr val="11B2EB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ECCF3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Другая 2">
    <a:dk1>
      <a:sysClr val="windowText" lastClr="000000"/>
    </a:dk1>
    <a:lt1>
      <a:srgbClr val="6ED1F4"/>
    </a:lt1>
    <a:dk2>
      <a:srgbClr val="212745"/>
    </a:dk2>
    <a:lt2>
      <a:srgbClr val="B4DCFA"/>
    </a:lt2>
    <a:accent1>
      <a:srgbClr val="4E67C8"/>
    </a:accent1>
    <a:accent2>
      <a:srgbClr val="11B2EB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ECCF3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500</TotalTime>
  <Words>1061</Words>
  <Application>Microsoft Office PowerPoint</Application>
  <PresentationFormat>Экран (4:3)</PresentationFormat>
  <Paragraphs>110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Diseño predeterminado</vt:lpstr>
      <vt:lpstr>Тема Office</vt:lpstr>
      <vt:lpstr> Тема проекта: «Судьба заимствованных слов»</vt:lpstr>
      <vt:lpstr>Презентация PowerPoint</vt:lpstr>
      <vt:lpstr>Презентация PowerPoint</vt:lpstr>
      <vt:lpstr>Презентация PowerPoint</vt:lpstr>
      <vt:lpstr>Статистические  данные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Важнейший способ узнать человека… прислушаться к тому, как он говорит… Язык человека – это его мировоззрение и его поведение.                                               Д.С. Лихачев  </dc:title>
  <dc:creator>User</dc:creator>
  <cp:lastModifiedBy>User</cp:lastModifiedBy>
  <cp:revision>49</cp:revision>
  <dcterms:created xsi:type="dcterms:W3CDTF">2020-01-01T10:26:57Z</dcterms:created>
  <dcterms:modified xsi:type="dcterms:W3CDTF">2021-03-27T11:43:27Z</dcterms:modified>
</cp:coreProperties>
</file>