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</p:sldMasterIdLst>
  <p:sldIdLst>
    <p:sldId id="266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84" r:id="rId13"/>
    <p:sldId id="275" r:id="rId14"/>
    <p:sldId id="276" r:id="rId15"/>
    <p:sldId id="277" r:id="rId16"/>
    <p:sldId id="278" r:id="rId17"/>
    <p:sldId id="279" r:id="rId18"/>
    <p:sldId id="259" r:id="rId19"/>
    <p:sldId id="280" r:id="rId20"/>
    <p:sldId id="281" r:id="rId21"/>
    <p:sldId id="258" r:id="rId22"/>
    <p:sldId id="263" r:id="rId23"/>
    <p:sldId id="282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pros_o_neofashiz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2800"/>
            </a:pPr>
            <a:r>
              <a:rPr lang="ru-RU" sz="2800"/>
              <a:t>В чем проявляется неофашизм?</a:t>
            </a:r>
          </a:p>
        </c:rich>
      </c:tx>
      <c:layout>
        <c:manualLayout>
          <c:xMode val="edge"/>
          <c:yMode val="edge"/>
          <c:x val="0.25925435723076101"/>
          <c:y val="2.9587233985367407E-2"/>
        </c:manualLayout>
      </c:layout>
      <c:overlay val="1"/>
    </c:title>
    <c:plotArea>
      <c:layout>
        <c:manualLayout>
          <c:layoutTarget val="inner"/>
          <c:xMode val="edge"/>
          <c:yMode val="edge"/>
          <c:x val="5.6023992502727826E-2"/>
          <c:y val="0.14464936512045981"/>
          <c:w val="0.57684275944813523"/>
          <c:h val="0.8068833788223880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Лист1!$A$43:$A$48</c:f>
              <c:strCache>
                <c:ptCount val="6"/>
                <c:pt idx="0">
                  <c:v>Террор, насилие</c:v>
                </c:pt>
                <c:pt idx="1">
                  <c:v>Нацизм</c:v>
                </c:pt>
                <c:pt idx="2">
                  <c:v>Расизм</c:v>
                </c:pt>
                <c:pt idx="3">
                  <c:v>Дискриминация, запрет свободы слова</c:v>
                </c:pt>
                <c:pt idx="4">
                  <c:v>Осквернение памятников героям войны (уничтожение памяти о войне)</c:v>
                </c:pt>
                <c:pt idx="5">
                  <c:v>Не имеют представления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1E-4C4C-8DA4-A76B90C4E19F}"/>
              </c:ext>
            </c:extLst>
          </c:dPt>
          <c:dPt>
            <c:idx val="1"/>
            <c:spPr>
              <a:solidFill>
                <a:srgbClr val="F5770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1E-4C4C-8DA4-A76B90C4E19F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1E-4C4C-8DA4-A76B90C4E19F}"/>
              </c:ext>
            </c:extLst>
          </c:dPt>
          <c:dPt>
            <c:idx val="3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1E-4C4C-8DA4-A76B90C4E19F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1E-4C4C-8DA4-A76B90C4E19F}"/>
              </c:ext>
            </c:extLst>
          </c:dPt>
          <c:dPt>
            <c:idx val="5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1E-4C4C-8DA4-A76B90C4E1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Лист1!$A$43:$A$48</c:f>
              <c:strCache>
                <c:ptCount val="6"/>
                <c:pt idx="0">
                  <c:v>Террор, насилие</c:v>
                </c:pt>
                <c:pt idx="1">
                  <c:v>Нацизм</c:v>
                </c:pt>
                <c:pt idx="2">
                  <c:v>Расизм</c:v>
                </c:pt>
                <c:pt idx="3">
                  <c:v>Дискриминация, запрет свободы слова</c:v>
                </c:pt>
                <c:pt idx="4">
                  <c:v>Осквернение памятников героям войны (уничтожение памяти о войне)</c:v>
                </c:pt>
                <c:pt idx="5">
                  <c:v>Не имеют представления</c:v>
                </c:pt>
              </c:strCache>
            </c:strRef>
          </c:cat>
          <c:val>
            <c:numRef>
              <c:f>Лист1!$B$43:$B$48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1E-4C4C-8DA4-A76B90C4E19F}"/>
            </c:ext>
          </c:extLst>
        </c:ser>
        <c:dLbls>
          <c:showVal val="1"/>
        </c:dLbls>
        <c:axId val="69538944"/>
        <c:axId val="69540480"/>
      </c:barChart>
      <c:catAx>
        <c:axId val="69538944"/>
        <c:scaling>
          <c:orientation val="minMax"/>
        </c:scaling>
        <c:delete val="1"/>
        <c:axPos val="b"/>
        <c:numFmt formatCode="General" sourceLinked="0"/>
        <c:tickLblPos val="nextTo"/>
        <c:crossAx val="69540480"/>
        <c:crosses val="autoZero"/>
        <c:auto val="1"/>
        <c:lblAlgn val="ctr"/>
        <c:lblOffset val="100"/>
      </c:catAx>
      <c:valAx>
        <c:axId val="69540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953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2594027761672"/>
          <c:y val="0.15643183174927158"/>
          <c:w val="0.33557897004940801"/>
          <c:h val="0.83712991670783277"/>
        </c:manualLayout>
      </c:layout>
      <c:txPr>
        <a:bodyPr/>
        <a:lstStyle/>
        <a:p>
          <a:pPr rtl="0">
            <a:defRPr sz="2000" kern="10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9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8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91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4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3399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785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6246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261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9443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10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80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47026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3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773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78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567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79949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08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52234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2359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0865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62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224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882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28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33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926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868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97484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2761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4208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5295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187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19206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842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7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60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426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22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593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3667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65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30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85622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55375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88135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903EB4-E135-4213-9CF4-B08E0FE1E115}" type="datetimeFigureOut">
              <a:rPr lang="ru-RU" smtClean="0">
                <a:solidFill>
                  <a:srgbClr val="FEFAC9"/>
                </a:solidFill>
              </a:rPr>
              <a:pPr/>
              <a:t>02.03.2021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404B56-B92C-443F-B880-F66EA5467729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62408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9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microsoft.com/office/2007/relationships/media" Target="../media/media1.mp3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Тема</a:t>
            </a:r>
            <a:r>
              <a:rPr lang="en-US" dirty="0" smtClean="0"/>
              <a:t>: “</a:t>
            </a:r>
            <a:r>
              <a:rPr lang="ru-RU" dirty="0" smtClean="0"/>
              <a:t>Великие уроки Ф.М.Достоевского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026" name="Picture 2" descr="Картинки по запросу &quot;Раскольник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46" y="3489071"/>
            <a:ext cx="5266990" cy="28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Достоевски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537" y="1433875"/>
            <a:ext cx="5055577" cy="33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9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наказаний за преступления в УК РФ</a:t>
            </a:r>
            <a:endParaRPr lang="ru-RU" dirty="0"/>
          </a:p>
        </p:txBody>
      </p:sp>
      <p:pic>
        <p:nvPicPr>
          <p:cNvPr id="7170" name="Picture 2" descr="Картинки по запросу &quot;сижу за решёткой фото челове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357" y="1371600"/>
            <a:ext cx="3512526" cy="23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Штраф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440" y="1577434"/>
            <a:ext cx="3572448" cy="20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&quot;Исправительные работы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90" y="4024626"/>
            <a:ext cx="3681221" cy="234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&quot;конфискация имуществ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953" y="4024626"/>
            <a:ext cx="3379421" cy="22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8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69" y="750284"/>
            <a:ext cx="109728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Историческая обстановка в России после отмены крепостного права </a:t>
            </a:r>
            <a:r>
              <a:rPr lang="ru-RU" sz="6700" dirty="0" smtClean="0"/>
              <a:t>1</a:t>
            </a:r>
            <a:r>
              <a:rPr lang="ru-RU" sz="4400" dirty="0" smtClean="0"/>
              <a:t>86</a:t>
            </a:r>
            <a:r>
              <a:rPr lang="ru-RU" sz="6700" dirty="0" smtClean="0"/>
              <a:t>1</a:t>
            </a:r>
            <a:r>
              <a:rPr lang="ru-RU" dirty="0" smtClean="0"/>
              <a:t> г.</a:t>
            </a:r>
            <a:endParaRPr lang="ru-RU" dirty="0"/>
          </a:p>
        </p:txBody>
      </p:sp>
      <p:pic>
        <p:nvPicPr>
          <p:cNvPr id="8194" name="Picture 2" descr="Картинки по запросу &quot;социальная обстановка после отмены крепостного пра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793" y="1820007"/>
            <a:ext cx="5045050" cy="42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социальная обстановка после отмены крепостного прав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54" y="1969484"/>
            <a:ext cx="5077070" cy="37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3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Теория </a:t>
            </a:r>
            <a:r>
              <a:rPr lang="ru-RU" dirty="0" err="1" smtClean="0"/>
              <a:t>Ф.Ницше</a:t>
            </a:r>
            <a:endParaRPr lang="ru-RU" dirty="0"/>
          </a:p>
        </p:txBody>
      </p:sp>
      <p:pic>
        <p:nvPicPr>
          <p:cNvPr id="9218" name="Picture 2" descr="Картинки по запросу &quot;нИЦШ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192" y="1771378"/>
            <a:ext cx="3168162" cy="37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&quot;ДЕЛЕНИЕ ЛЮДЕЙ ПО РАС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302" y="1942564"/>
            <a:ext cx="4891698" cy="34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34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460131"/>
            <a:ext cx="10972800" cy="1219200"/>
          </a:xfrm>
        </p:spPr>
        <p:txBody>
          <a:bodyPr/>
          <a:lstStyle/>
          <a:p>
            <a:pPr algn="ctr"/>
            <a:r>
              <a:rPr lang="ru-RU" dirty="0" smtClean="0"/>
              <a:t>Последователи теории Ницше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323" y="3577736"/>
            <a:ext cx="4167553" cy="3125665"/>
          </a:xfrm>
          <a:prstGeom prst="rect">
            <a:avLst/>
          </a:prstGeom>
        </p:spPr>
      </p:pic>
      <p:pic>
        <p:nvPicPr>
          <p:cNvPr id="10242" name="Picture 2" descr="Картинки по запросу &quot;поверженные знамёна фашист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269" y="1760952"/>
            <a:ext cx="3557465" cy="23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 (mp3cut.net)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11306" y="4750777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8746" y="2101362"/>
            <a:ext cx="73415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Фашизм</a:t>
            </a:r>
            <a:r>
              <a:rPr lang="ru-RU" sz="2800" dirty="0"/>
              <a:t> (итал. </a:t>
            </a:r>
            <a:r>
              <a:rPr lang="en-US" sz="2800" i="1" dirty="0"/>
              <a:t>F</a:t>
            </a:r>
            <a:r>
              <a:rPr lang="ru-RU" sz="2800" i="1" dirty="0"/>
              <a:t>ascismo</a:t>
            </a:r>
            <a:r>
              <a:rPr lang="en-US" sz="2800" i="1" dirty="0"/>
              <a:t>- </a:t>
            </a:r>
            <a:r>
              <a:rPr lang="ru-RU" sz="2800" i="1" dirty="0"/>
              <a:t>пучок</a:t>
            </a:r>
            <a:r>
              <a:rPr lang="ru-RU" sz="2800" dirty="0"/>
              <a:t>) — политическая идеология, которая основана на превосходстве одних рас, нации над другими.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40315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77" y="5357446"/>
            <a:ext cx="10972800" cy="1219200"/>
          </a:xfrm>
        </p:spPr>
        <p:txBody>
          <a:bodyPr/>
          <a:lstStyle/>
          <a:p>
            <a:pPr algn="ctr"/>
            <a:r>
              <a:rPr lang="ru-RU" dirty="0" smtClean="0"/>
              <a:t>Муса Джалиль «Варварство»</a:t>
            </a:r>
            <a:endParaRPr lang="ru-RU" dirty="0"/>
          </a:p>
        </p:txBody>
      </p:sp>
      <p:pic>
        <p:nvPicPr>
          <p:cNvPr id="11266" name="Picture 2" descr="Картинки по запросу &quot;варварств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737" y="1760346"/>
            <a:ext cx="5489317" cy="40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&quot;варварств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208" y="2429819"/>
            <a:ext cx="4829908" cy="27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7285" y="685826"/>
            <a:ext cx="10251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«Через года, через века – помните…»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4428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Неофашизм</a:t>
            </a:r>
            <a:r>
              <a:rPr lang="ru-RU" dirty="0" smtClean="0"/>
              <a:t>- понятие, которое объединяет современные правые реакционные движения, которые являются преемниками после </a:t>
            </a:r>
            <a:r>
              <a:rPr lang="en-US" dirty="0" smtClean="0"/>
              <a:t>II </a:t>
            </a:r>
            <a:r>
              <a:rPr lang="ru-RU" dirty="0" smtClean="0"/>
              <a:t>мировой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86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" y="761999"/>
            <a:ext cx="10555706" cy="57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2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436217"/>
              </p:ext>
            </p:extLst>
          </p:nvPr>
        </p:nvGraphicFramePr>
        <p:xfrm>
          <a:off x="288757" y="352926"/>
          <a:ext cx="11678654" cy="6176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28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Проявления неофашизма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28037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4377" y="3965331"/>
            <a:ext cx="2931141" cy="2316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670" y="3965331"/>
            <a:ext cx="4633546" cy="2334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049" y="1371600"/>
            <a:ext cx="3417573" cy="2296577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3968" y="1397082"/>
            <a:ext cx="2968751" cy="22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1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29194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Противостоять</a:t>
            </a:r>
            <a:r>
              <a:rPr lang="ru-RU" dirty="0" smtClean="0"/>
              <a:t>  - значит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Помнить</a:t>
            </a:r>
            <a:br>
              <a:rPr lang="ru-RU" dirty="0" smtClean="0"/>
            </a:br>
            <a:r>
              <a:rPr lang="ru-RU" dirty="0" smtClean="0"/>
              <a:t>Защищать</a:t>
            </a:r>
            <a:br>
              <a:rPr lang="ru-RU" dirty="0" smtClean="0"/>
            </a:br>
            <a:r>
              <a:rPr lang="ru-RU" dirty="0" smtClean="0"/>
              <a:t>Уважать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11" y="3214686"/>
            <a:ext cx="3860827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1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7715" y="1995854"/>
            <a:ext cx="1155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Корень злых дел – в дурных мыслях.</a:t>
            </a:r>
          </a:p>
          <a:p>
            <a:r>
              <a:rPr lang="ru-RU" sz="4800" dirty="0"/>
              <a:t>	</a:t>
            </a:r>
            <a:r>
              <a:rPr lang="ru-RU" sz="4800" dirty="0" smtClean="0"/>
              <a:t>							</a:t>
            </a:r>
            <a:r>
              <a:rPr lang="ru-RU" sz="4800" dirty="0" err="1" smtClean="0"/>
              <a:t>Л.Толстой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8157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Притча о чёрном и белом волке</a:t>
            </a:r>
            <a:endParaRPr lang="ru-RU" dirty="0"/>
          </a:p>
        </p:txBody>
      </p:sp>
      <p:pic>
        <p:nvPicPr>
          <p:cNvPr id="12290" name="Picture 2" descr="Картинки по запросу &quot;притча о чёрном и белом волке скет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651" y="1371600"/>
            <a:ext cx="6796698" cy="45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18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Итоги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450" y="2444262"/>
            <a:ext cx="6515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человека нет возможности всем делать добро, но у него есть возможность никому не причинять зла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2394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&quot;Амархаям мы источн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739" y="1598287"/>
            <a:ext cx="7028228" cy="40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Амархаям мы источн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7238"/>
            <a:ext cx="2952994" cy="38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81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Родион Раскольников</a:t>
            </a:r>
            <a:endParaRPr lang="ru-RU" dirty="0"/>
          </a:p>
        </p:txBody>
      </p:sp>
      <p:pic>
        <p:nvPicPr>
          <p:cNvPr id="3074" name="Picture 2" descr="Картинки по запросу &quot;Раскольник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870" y="1466036"/>
            <a:ext cx="3408728" cy="45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6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10</a:t>
            </a:r>
            <a:r>
              <a:rPr lang="ru-RU" sz="6600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заповедей </a:t>
            </a:r>
            <a:r>
              <a:rPr lang="ru-RU" dirty="0" smtClean="0">
                <a:solidFill>
                  <a:schemeClr val="tx1"/>
                </a:solidFill>
              </a:rPr>
              <a:t>в христианской религии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0" name="Picture 4" descr="Картинки по запросу &quot;7 смертных грехов библ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25173"/>
            <a:ext cx="7620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15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преступлений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37592"/>
            <a:ext cx="1082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Противоправность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Общественная опасность/ общественный </a:t>
            </a:r>
            <a:r>
              <a:rPr lang="ru-RU" sz="3200" dirty="0" smtClean="0"/>
              <a:t>вред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Виновность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2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преступлений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4061" y="1512301"/>
            <a:ext cx="8739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 объекта преступлений</a:t>
            </a:r>
            <a:br>
              <a:rPr lang="ru-RU" sz="2800" dirty="0" smtClean="0"/>
            </a:br>
            <a:r>
              <a:rPr lang="ru-RU" sz="2800" dirty="0" smtClean="0"/>
              <a:t>От степени тяжести вреда</a:t>
            </a:r>
            <a:br>
              <a:rPr lang="ru-RU" sz="2800" dirty="0" smtClean="0"/>
            </a:br>
            <a:r>
              <a:rPr lang="ru-RU" sz="2800" dirty="0" smtClean="0"/>
              <a:t>От формы вины</a:t>
            </a:r>
            <a:endParaRPr lang="ru-RU" sz="2800" dirty="0"/>
          </a:p>
        </p:txBody>
      </p:sp>
      <p:pic>
        <p:nvPicPr>
          <p:cNvPr id="5122" name="Picture 2" descr="Картинки по запросу &quot;Раскольник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194" y="2347544"/>
            <a:ext cx="5567912" cy="35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01" y="3191607"/>
            <a:ext cx="5779583" cy="29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совершения преступлений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1846385"/>
            <a:ext cx="466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Индивидуальные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Идеологические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Социальные</a:t>
            </a:r>
          </a:p>
        </p:txBody>
      </p:sp>
      <p:pic>
        <p:nvPicPr>
          <p:cNvPr id="6146" name="Picture 2" descr="Картинки по запросу &quot;Беднота в 19 век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11421"/>
            <a:ext cx="4428637" cy="34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Беднота в 19 веке пьянств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779" y="3666531"/>
            <a:ext cx="4395500" cy="29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3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tx1"/>
                </a:solidFill>
              </a:rPr>
              <a:t>Злостный преступник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tx1"/>
                </a:solidFill>
              </a:rPr>
              <a:t>Преступник, действующий в зависимости от сложившейся ситуации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tx1"/>
                </a:solidFill>
              </a:rPr>
              <a:t>Случайный преступник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Типы преступников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9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149</Words>
  <Application>Microsoft Office PowerPoint</Application>
  <PresentationFormat>Произвольный</PresentationFormat>
  <Paragraphs>34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1_Бумажная</vt:lpstr>
      <vt:lpstr>Бумажная</vt:lpstr>
      <vt:lpstr>3_Бумажная</vt:lpstr>
      <vt:lpstr>4_Бумажная</vt:lpstr>
      <vt:lpstr>Тема: “Великие уроки Ф.М.Достоевского”</vt:lpstr>
      <vt:lpstr>Эпиграф</vt:lpstr>
      <vt:lpstr>Слайд 3</vt:lpstr>
      <vt:lpstr>Родион Раскольников</vt:lpstr>
      <vt:lpstr>10 заповедей в христианской религии</vt:lpstr>
      <vt:lpstr>Признаки преступлений</vt:lpstr>
      <vt:lpstr>Виды преступлений</vt:lpstr>
      <vt:lpstr>Причины совершения преступлений</vt:lpstr>
      <vt:lpstr>Типы преступников</vt:lpstr>
      <vt:lpstr>Виды наказаний за преступления в УК РФ</vt:lpstr>
      <vt:lpstr>Историческая обстановка в России после отмены крепостного права 1861 г.</vt:lpstr>
      <vt:lpstr>Теория Ф.Ницше</vt:lpstr>
      <vt:lpstr>Последователи теории Ницше</vt:lpstr>
      <vt:lpstr>Муса Джалиль «Варварство»</vt:lpstr>
      <vt:lpstr>Неофашизм- понятие, которое объединяет современные правые реакционные движения, которые являются преемниками после II мировой войны.</vt:lpstr>
      <vt:lpstr>Слайд 16</vt:lpstr>
      <vt:lpstr>Слайд 17</vt:lpstr>
      <vt:lpstr>Проявления неофашизма</vt:lpstr>
      <vt:lpstr>Противостоять  - значит:  Помнить Защищать Уважать</vt:lpstr>
      <vt:lpstr>Притча о чёрном и белом волке</vt:lpstr>
      <vt:lpstr>Итоги урока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Неофашизм- понятие, которое объединяет современные правые реакционные движения, которые являются преемниками после II мировой войны.</dc:title>
  <dc:creator>Пользователь</dc:creator>
  <cp:lastModifiedBy>Пользователь</cp:lastModifiedBy>
  <cp:revision>22</cp:revision>
  <dcterms:created xsi:type="dcterms:W3CDTF">2021-02-08T17:19:01Z</dcterms:created>
  <dcterms:modified xsi:type="dcterms:W3CDTF">2021-03-02T19:06:01Z</dcterms:modified>
</cp:coreProperties>
</file>