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9" r:id="rId5"/>
    <p:sldId id="270" r:id="rId6"/>
    <p:sldId id="271" r:id="rId7"/>
    <p:sldId id="257" r:id="rId8"/>
    <p:sldId id="262" r:id="rId9"/>
    <p:sldId id="263" r:id="rId10"/>
    <p:sldId id="273" r:id="rId11"/>
    <p:sldId id="265" r:id="rId12"/>
    <p:sldId id="264" r:id="rId13"/>
    <p:sldId id="261" r:id="rId14"/>
    <p:sldId id="27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949"/>
    <a:srgbClr val="04324E"/>
    <a:srgbClr val="3E52A0"/>
    <a:srgbClr val="2E2C2D"/>
    <a:srgbClr val="47627F"/>
    <a:srgbClr val="04105A"/>
    <a:srgbClr val="ED613E"/>
    <a:srgbClr val="BF3C48"/>
    <a:srgbClr val="856E45"/>
    <a:srgbClr val="6F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053244"/>
            <a:ext cx="8570422" cy="1978430"/>
          </a:xfrm>
        </p:spPr>
        <p:txBody>
          <a:bodyPr>
            <a:no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54949"/>
                </a:solidFill>
                <a:effectLst>
                  <a:outerShdw dist="38100" dir="2700000" algn="bl" rotWithShape="0">
                    <a:srgbClr val="04324E"/>
                  </a:outerShdw>
                </a:effectLst>
                <a:latin typeface="+mn-lt"/>
              </a:rPr>
              <a:t>Choosing a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54949"/>
                </a:solidFill>
                <a:effectLst>
                  <a:outerShdw dist="38100" dir="2700000" algn="bl" rotWithShape="0">
                    <a:srgbClr val="04324E"/>
                  </a:outerShdw>
                </a:effectLst>
                <a:latin typeface="+mn-lt"/>
              </a:rPr>
              <a:t>career.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54949"/>
                </a:solidFill>
                <a:effectLst>
                  <a:outerShdw dist="38100" dir="2700000" algn="bl" rotWithShape="0">
                    <a:srgbClr val="04324E"/>
                  </a:outerShdw>
                </a:effectLst>
                <a:latin typeface="+mn-lt"/>
              </a:rPr>
              <a:t/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54949"/>
                </a:solidFill>
                <a:effectLst>
                  <a:outerShdw dist="38100" dir="2700000" algn="bl" rotWithShape="0">
                    <a:srgbClr val="04324E"/>
                  </a:outerShdw>
                </a:effectLst>
                <a:latin typeface="+mn-lt"/>
              </a:rPr>
            </a:b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54949"/>
                </a:solidFill>
                <a:effectLst>
                  <a:outerShdw dist="38100" dir="2700000" algn="bl" rotWithShape="0">
                    <a:srgbClr val="04324E"/>
                  </a:outerShdw>
                </a:effectLst>
                <a:latin typeface="+mn-lt"/>
              </a:rPr>
              <a:t>The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54949"/>
                </a:solidFill>
                <a:effectLst>
                  <a:outerShdw dist="38100" dir="2700000" algn="bl" rotWithShape="0">
                    <a:srgbClr val="04324E"/>
                  </a:outerShdw>
                </a:effectLst>
                <a:latin typeface="+mn-lt"/>
              </a:rPr>
              <a:t>world of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54949"/>
                </a:solidFill>
                <a:effectLst>
                  <a:outerShdw dist="38100" dir="2700000" algn="bl" rotWithShape="0">
                    <a:srgbClr val="04324E"/>
                  </a:outerShdw>
                </a:effectLst>
                <a:latin typeface="+mn-lt"/>
              </a:rPr>
              <a:t>jobs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54949"/>
                </a:solidFill>
                <a:effectLst>
                  <a:outerShdw dist="38100" dir="2700000" algn="bl" rotWithShape="0">
                    <a:srgbClr val="04324E"/>
                  </a:outerShdw>
                </a:effectLst>
                <a:latin typeface="+mn-lt"/>
              </a:rPr>
              <a:t>.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54949"/>
              </a:solidFill>
              <a:effectLst>
                <a:outerShdw dist="38100" dir="2700000" algn="bl" rotWithShape="0">
                  <a:srgbClr val="04324E"/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0998" y="4989986"/>
            <a:ext cx="4025061" cy="80398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4324E"/>
                </a:solidFill>
              </a:rPr>
              <a:t>Выполнила:        Баринова </a:t>
            </a:r>
            <a:r>
              <a:rPr lang="ru-RU" sz="2000" dirty="0">
                <a:solidFill>
                  <a:srgbClr val="04324E"/>
                </a:solidFill>
              </a:rPr>
              <a:t>О.В.,</a:t>
            </a:r>
          </a:p>
          <a:p>
            <a:pPr algn="l"/>
            <a:r>
              <a:rPr lang="ru-RU" sz="2000" dirty="0" smtClean="0">
                <a:solidFill>
                  <a:srgbClr val="04324E"/>
                </a:solidFill>
              </a:rPr>
              <a:t>Преподаватель  ин. языка (англ.)</a:t>
            </a:r>
            <a:endParaRPr lang="ru-RU" sz="2000" dirty="0">
              <a:solidFill>
                <a:srgbClr val="04324E"/>
              </a:solidFill>
            </a:endParaRPr>
          </a:p>
          <a:p>
            <a:endParaRPr lang="en-US" dirty="0">
              <a:solidFill>
                <a:srgbClr val="04324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" y="6143105"/>
            <a:ext cx="8570422" cy="435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4324E"/>
                </a:solidFill>
              </a:rPr>
              <a:t>ГБПОУ ПУ №39 п. </a:t>
            </a:r>
            <a:r>
              <a:rPr lang="ru-RU" sz="1800" b="1" dirty="0" smtClean="0">
                <a:solidFill>
                  <a:srgbClr val="04324E"/>
                </a:solidFill>
              </a:rPr>
              <a:t>Центральный Хазан </a:t>
            </a:r>
          </a:p>
          <a:p>
            <a:endParaRPr lang="en-US" dirty="0">
              <a:solidFill>
                <a:srgbClr val="04324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5989" y="3956832"/>
            <a:ext cx="387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 Мир </a:t>
            </a:r>
            <a:r>
              <a:rPr lang="ru-RU" dirty="0"/>
              <a:t>профессий. Выбор </a:t>
            </a:r>
            <a:r>
              <a:rPr lang="ru-RU" dirty="0" smtClean="0"/>
              <a:t>профессии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Car engine  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5862" y="1496260"/>
            <a:ext cx="24730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bonnet</a:t>
            </a:r>
            <a:r>
              <a:rPr lang="en-US" sz="2600" dirty="0"/>
              <a:t>, carburetor, radiator, coil, header tank, dipstick, fan, windscreen wiper motor, air filter, battery, oil filter, fuel pump, starter motor, engine, fan belt, alternator</a:t>
            </a:r>
            <a:endParaRPr lang="ru-RU" sz="2600" dirty="0"/>
          </a:p>
        </p:txBody>
      </p:sp>
      <p:pic>
        <p:nvPicPr>
          <p:cNvPr id="8" name="Рисунок 7" descr="http://www.pandia.ru/text/77/192/images/image004_1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6" y="1907418"/>
            <a:ext cx="5729719" cy="4071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You should choose the right </a:t>
            </a:r>
            <a:r>
              <a:rPr lang="en-US" sz="3600" b="1" dirty="0" smtClean="0">
                <a:solidFill>
                  <a:srgbClr val="F54949"/>
                </a:solidFill>
              </a:rPr>
              <a:t>answer.</a:t>
            </a:r>
            <a:r>
              <a:rPr lang="ru-RU" sz="3600" b="1" dirty="0" smtClean="0">
                <a:solidFill>
                  <a:srgbClr val="F54949"/>
                </a:solidFill>
              </a:rPr>
              <a:t/>
            </a:r>
            <a:br>
              <a:rPr lang="ru-RU" sz="3600" b="1" dirty="0" smtClean="0">
                <a:solidFill>
                  <a:srgbClr val="F54949"/>
                </a:solidFill>
              </a:rPr>
            </a:br>
            <a:r>
              <a:rPr lang="en-US" sz="3600" b="1" dirty="0" smtClean="0">
                <a:solidFill>
                  <a:srgbClr val="F54949"/>
                </a:solidFill>
              </a:rPr>
              <a:t>Work </a:t>
            </a:r>
            <a:r>
              <a:rPr lang="en-US" sz="3600" b="1" dirty="0">
                <a:solidFill>
                  <a:srgbClr val="F54949"/>
                </a:solidFill>
              </a:rPr>
              <a:t>in </a:t>
            </a:r>
            <a:r>
              <a:rPr lang="en-US" sz="3600" b="1" dirty="0" smtClean="0">
                <a:solidFill>
                  <a:srgbClr val="F54949"/>
                </a:solidFill>
              </a:rPr>
              <a:t>pairs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822" y="1733930"/>
            <a:ext cx="3491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The engine is under </a:t>
            </a:r>
            <a:r>
              <a:rPr lang="en-US" sz="2400" b="1" dirty="0" smtClean="0"/>
              <a:t>the…</a:t>
            </a:r>
          </a:p>
          <a:p>
            <a:r>
              <a:rPr lang="en-US" sz="2400" dirty="0" smtClean="0"/>
              <a:t>a) oil filter</a:t>
            </a:r>
          </a:p>
          <a:p>
            <a:r>
              <a:rPr lang="en-US" sz="2400" dirty="0" smtClean="0"/>
              <a:t>b</a:t>
            </a:r>
            <a:r>
              <a:rPr lang="en-US" sz="2400" dirty="0"/>
              <a:t>) hood</a:t>
            </a:r>
          </a:p>
          <a:p>
            <a:r>
              <a:rPr lang="en-US" sz="2400" dirty="0"/>
              <a:t>c) fuel tank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132" y="1733930"/>
            <a:ext cx="2456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 The headlight is near the…</a:t>
            </a:r>
          </a:p>
          <a:p>
            <a:r>
              <a:rPr lang="en-US" sz="2400" dirty="0" smtClean="0"/>
              <a:t>a) fog light</a:t>
            </a:r>
          </a:p>
          <a:p>
            <a:r>
              <a:rPr lang="en-US" sz="2400" dirty="0" smtClean="0"/>
              <a:t>b) brake light</a:t>
            </a:r>
          </a:p>
          <a:p>
            <a:r>
              <a:rPr lang="en-US" sz="2400" dirty="0" smtClean="0"/>
              <a:t>c) rear light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79339" y="3778862"/>
            <a:ext cx="4156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3. The sunroof is above the</a:t>
            </a:r>
            <a:r>
              <a:rPr lang="en-US" sz="2400" b="1" dirty="0" smtClean="0"/>
              <a:t>…</a:t>
            </a:r>
            <a:endParaRPr lang="en-US" sz="2400" b="1" dirty="0"/>
          </a:p>
          <a:p>
            <a:r>
              <a:rPr lang="en-US" sz="2400" dirty="0"/>
              <a:t>a) hood</a:t>
            </a:r>
          </a:p>
          <a:p>
            <a:r>
              <a:rPr lang="en-US" sz="2400" dirty="0"/>
              <a:t>b) trunk</a:t>
            </a:r>
          </a:p>
          <a:p>
            <a:r>
              <a:rPr lang="en-US" sz="2400" dirty="0"/>
              <a:t>c) passenger seat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821" y="3778862"/>
            <a:ext cx="3957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lever is between the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a) shelf and the back seat</a:t>
            </a:r>
            <a:b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b) back seat and the passenger seat</a:t>
            </a:r>
            <a:b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c) driver seat and the passenger seat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002" y="335085"/>
            <a:ext cx="2797689" cy="27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You should choose the right </a:t>
            </a:r>
            <a:r>
              <a:rPr lang="en-US" sz="3600" b="1" dirty="0" smtClean="0">
                <a:solidFill>
                  <a:srgbClr val="F54949"/>
                </a:solidFill>
              </a:rPr>
              <a:t>answer.</a:t>
            </a:r>
            <a:r>
              <a:rPr lang="ru-RU" sz="3600" b="1" dirty="0" smtClean="0">
                <a:solidFill>
                  <a:srgbClr val="F54949"/>
                </a:solidFill>
              </a:rPr>
              <a:t/>
            </a:r>
            <a:br>
              <a:rPr lang="ru-RU" sz="3600" b="1" dirty="0" smtClean="0">
                <a:solidFill>
                  <a:srgbClr val="F54949"/>
                </a:solidFill>
              </a:rPr>
            </a:br>
            <a:r>
              <a:rPr lang="en-US" sz="3600" b="1" dirty="0" smtClean="0">
                <a:solidFill>
                  <a:srgbClr val="F54949"/>
                </a:solidFill>
              </a:rPr>
              <a:t>Work </a:t>
            </a:r>
            <a:r>
              <a:rPr lang="en-US" sz="3600" b="1" dirty="0">
                <a:solidFill>
                  <a:srgbClr val="F54949"/>
                </a:solidFill>
              </a:rPr>
              <a:t>in </a:t>
            </a:r>
            <a:r>
              <a:rPr lang="en-US" sz="3600" b="1" dirty="0">
                <a:solidFill>
                  <a:srgbClr val="F54949"/>
                </a:solidFill>
              </a:rPr>
              <a:t>pairs (part 2 )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167" y="1619383"/>
            <a:ext cx="3370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5. The 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battery…the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oil filter</a:t>
            </a:r>
            <a:endParaRPr lang="ru-RU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a) is near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b) is under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c) is above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7679" y="1619383"/>
            <a:ext cx="2689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6. The fuel 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tank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the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back seat</a:t>
            </a:r>
            <a:endParaRPr lang="ru-RU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a) is near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b) is under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c) is 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167" y="3788990"/>
            <a:ext cx="368669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wheel…the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 mirror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glove compartment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near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above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c) is between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97679" y="3788990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The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wing…the damp</a:t>
            </a:r>
            <a:endParaRPr lang="en-US" sz="24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under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isabove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isbetween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002" y="335085"/>
            <a:ext cx="2797689" cy="27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Imagine </a:t>
            </a:r>
            <a:r>
              <a:rPr lang="en-US" sz="3600" b="1" dirty="0" smtClean="0">
                <a:solidFill>
                  <a:srgbClr val="F54949"/>
                </a:solidFill>
              </a:rPr>
              <a:t>a car</a:t>
            </a:r>
            <a:r>
              <a:rPr lang="en-US" sz="3600" b="1" dirty="0">
                <a:solidFill>
                  <a:srgbClr val="F54949"/>
                </a:solidFill>
              </a:rPr>
              <a:t>. </a:t>
            </a:r>
            <a:r>
              <a:rPr lang="en-US" sz="3600" b="1" dirty="0" smtClean="0">
                <a:solidFill>
                  <a:srgbClr val="F54949"/>
                </a:solidFill>
              </a:rPr>
              <a:t>Which sentences </a:t>
            </a:r>
            <a:r>
              <a:rPr lang="en-US" sz="3600" b="1" dirty="0">
                <a:solidFill>
                  <a:srgbClr val="F54949"/>
                </a:solidFill>
              </a:rPr>
              <a:t>are right and which ones are </a:t>
            </a:r>
            <a:r>
              <a:rPr lang="en-US" sz="3600" b="1" dirty="0" smtClean="0">
                <a:solidFill>
                  <a:srgbClr val="F54949"/>
                </a:solidFill>
              </a:rPr>
              <a:t>wrong</a:t>
            </a:r>
            <a:r>
              <a:rPr lang="ru-RU" sz="3600" b="1" dirty="0" smtClean="0">
                <a:solidFill>
                  <a:srgbClr val="F54949"/>
                </a:solidFill>
              </a:rPr>
              <a:t>?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451" y="1488705"/>
            <a:ext cx="76560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exhaust pipe is under the hood.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The wheel is above the rearview mirror.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The fog light is between the gas pedal and the brake pedal.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The lever is between the number plate and the bumper.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The fuel tank is near the engine.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The tire is above air filter.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The battery is between the back seat and the muffler.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The ignition is near the shelf.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The glove compartment is under the rear window.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The dashboard is above the hubcap.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The handbrake is near the sunroof.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The fan is between the hood and the trunk.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The damp is near the gearbox.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141" y="495926"/>
            <a:ext cx="3237859" cy="19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The constructions «to be near, to be under, to be above, to be between»</a:t>
            </a:r>
            <a:endParaRPr lang="en-US" sz="3600" b="1" dirty="0">
              <a:solidFill>
                <a:srgbClr val="F54949"/>
              </a:solidFill>
            </a:endParaRPr>
          </a:p>
        </p:txBody>
      </p:sp>
      <p:pic>
        <p:nvPicPr>
          <p:cNvPr id="6" name="Рисунок 5" descr="http://www.pandia.ru/text/77/192/images/image005_1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98" y="1378960"/>
            <a:ext cx="6153668" cy="32013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0133" y="4690377"/>
            <a:ext cx="836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Make sentences with these constructions. For example: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133" y="5152042"/>
            <a:ext cx="8367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The engine is under the hood.</a:t>
            </a:r>
          </a:p>
          <a:p>
            <a:r>
              <a:rPr lang="en-US" sz="2400" dirty="0"/>
              <a:t>- The fog light is between the bumper and the hood.</a:t>
            </a:r>
          </a:p>
          <a:p>
            <a:r>
              <a:rPr lang="en-US" sz="2400" dirty="0"/>
              <a:t>- The rearview mirror is above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25434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" y="1413164"/>
            <a:ext cx="8711739" cy="52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The purpose of the lesson 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258" y="1644822"/>
            <a:ext cx="36825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/>
              <a:t>Today</a:t>
            </a:r>
            <a:r>
              <a:rPr lang="ru-RU" sz="2800" dirty="0" smtClean="0"/>
              <a:t> </a:t>
            </a:r>
            <a:r>
              <a:rPr lang="ru-RU" sz="2800" dirty="0" err="1" smtClean="0"/>
              <a:t>we`re</a:t>
            </a:r>
            <a:r>
              <a:rPr lang="ru-RU" sz="2800" dirty="0" smtClean="0"/>
              <a:t> </a:t>
            </a:r>
            <a:r>
              <a:rPr lang="ru-RU" sz="2800" dirty="0" err="1" smtClean="0"/>
              <a:t>going</a:t>
            </a:r>
            <a:r>
              <a:rPr lang="ru-RU" sz="2800" dirty="0" smtClean="0"/>
              <a:t> </a:t>
            </a:r>
            <a:r>
              <a:rPr lang="ru-RU" sz="2800" dirty="0" err="1" smtClean="0"/>
              <a:t>to</a:t>
            </a:r>
            <a:r>
              <a:rPr lang="ru-RU" sz="2800" dirty="0" smtClean="0"/>
              <a:t> </a:t>
            </a:r>
            <a:r>
              <a:rPr lang="ru-RU" sz="2800" dirty="0" err="1" smtClean="0"/>
              <a:t>talk</a:t>
            </a:r>
            <a:r>
              <a:rPr lang="ru-RU" sz="2800" dirty="0" smtClean="0"/>
              <a:t> </a:t>
            </a:r>
            <a:r>
              <a:rPr lang="ru-RU" sz="2800" dirty="0" err="1" smtClean="0"/>
              <a:t>about</a:t>
            </a:r>
            <a:r>
              <a:rPr lang="ru-RU" sz="2800" dirty="0" smtClean="0"/>
              <a:t> </a:t>
            </a:r>
            <a:r>
              <a:rPr lang="ru-RU" sz="2800" dirty="0" err="1" smtClean="0"/>
              <a:t>the</a:t>
            </a:r>
            <a:r>
              <a:rPr lang="ru-RU" sz="2800" dirty="0" smtClean="0"/>
              <a:t> </a:t>
            </a:r>
            <a:r>
              <a:rPr lang="ru-RU" sz="2800" dirty="0" err="1" smtClean="0"/>
              <a:t>world</a:t>
            </a:r>
            <a:r>
              <a:rPr lang="ru-RU" sz="2800" dirty="0" smtClean="0"/>
              <a:t> </a:t>
            </a:r>
            <a:r>
              <a:rPr lang="ru-RU" sz="2800" dirty="0" err="1" smtClean="0"/>
              <a:t>of</a:t>
            </a:r>
            <a:r>
              <a:rPr lang="ru-RU" sz="2800" dirty="0" smtClean="0"/>
              <a:t> </a:t>
            </a:r>
            <a:r>
              <a:rPr lang="ru-RU" sz="2800" dirty="0" err="1" smtClean="0"/>
              <a:t>professions</a:t>
            </a:r>
            <a:r>
              <a:rPr lang="ru-RU" sz="2800" dirty="0" smtClean="0"/>
              <a:t>. </a:t>
            </a:r>
            <a:r>
              <a:rPr lang="ru-RU" sz="2800" dirty="0" err="1" smtClean="0"/>
              <a:t>You</a:t>
            </a:r>
            <a:r>
              <a:rPr lang="ru-RU" sz="2800" dirty="0" smtClean="0"/>
              <a:t> </a:t>
            </a:r>
            <a:r>
              <a:rPr lang="ru-RU" sz="2800" dirty="0" err="1" smtClean="0"/>
              <a:t>will</a:t>
            </a:r>
            <a:r>
              <a:rPr lang="ru-RU" sz="2800" dirty="0" smtClean="0"/>
              <a:t> </a:t>
            </a:r>
            <a:r>
              <a:rPr lang="ru-RU" sz="2800" dirty="0" err="1" smtClean="0"/>
              <a:t>do</a:t>
            </a:r>
            <a:r>
              <a:rPr lang="ru-RU" sz="2800" dirty="0" smtClean="0"/>
              <a:t> </a:t>
            </a:r>
            <a:r>
              <a:rPr lang="ru-RU" sz="2800" dirty="0" err="1" smtClean="0"/>
              <a:t>some</a:t>
            </a:r>
            <a:r>
              <a:rPr lang="ru-RU" sz="2800" dirty="0" smtClean="0"/>
              <a:t> </a:t>
            </a:r>
            <a:r>
              <a:rPr lang="ru-RU" sz="2800" dirty="0" err="1" smtClean="0"/>
              <a:t>lexical</a:t>
            </a:r>
            <a:r>
              <a:rPr lang="ru-RU" sz="2800" dirty="0" smtClean="0"/>
              <a:t> </a:t>
            </a:r>
            <a:r>
              <a:rPr lang="ru-RU" sz="2800" dirty="0" err="1" smtClean="0"/>
              <a:t>exercises</a:t>
            </a:r>
            <a:r>
              <a:rPr lang="ru-RU" sz="2800" dirty="0" smtClean="0"/>
              <a:t> </a:t>
            </a:r>
            <a:r>
              <a:rPr lang="ru-RU" sz="2800" dirty="0" err="1" smtClean="0"/>
              <a:t>to</a:t>
            </a:r>
            <a:r>
              <a:rPr lang="ru-RU" sz="2800" dirty="0" smtClean="0"/>
              <a:t> </a:t>
            </a:r>
            <a:r>
              <a:rPr lang="ru-RU" sz="2800" dirty="0" err="1" smtClean="0"/>
              <a:t>improve</a:t>
            </a:r>
            <a:r>
              <a:rPr lang="ru-RU" sz="2800" dirty="0" smtClean="0"/>
              <a:t> </a:t>
            </a:r>
            <a:r>
              <a:rPr lang="ru-RU" sz="2800" dirty="0" err="1" smtClean="0"/>
              <a:t>your</a:t>
            </a:r>
            <a:r>
              <a:rPr lang="ru-RU" sz="2800" dirty="0" smtClean="0"/>
              <a:t> </a:t>
            </a:r>
            <a:r>
              <a:rPr lang="ru-RU" sz="2800" dirty="0" err="1" smtClean="0"/>
              <a:t>speech</a:t>
            </a:r>
            <a:r>
              <a:rPr lang="ru-RU" sz="2800" dirty="0" smtClean="0"/>
              <a:t>. </a:t>
            </a:r>
            <a:r>
              <a:rPr lang="ru-RU" sz="2800" dirty="0" err="1" smtClean="0"/>
              <a:t>At</a:t>
            </a:r>
            <a:r>
              <a:rPr lang="ru-RU" sz="2800" dirty="0" smtClean="0"/>
              <a:t> </a:t>
            </a:r>
            <a:r>
              <a:rPr lang="ru-RU" sz="2800" dirty="0" err="1" smtClean="0"/>
              <a:t>the</a:t>
            </a:r>
            <a:r>
              <a:rPr lang="ru-RU" sz="2800" dirty="0" smtClean="0"/>
              <a:t> </a:t>
            </a:r>
            <a:r>
              <a:rPr lang="ru-RU" sz="2800" dirty="0" err="1" smtClean="0"/>
              <a:t>end</a:t>
            </a:r>
            <a:r>
              <a:rPr lang="ru-RU" sz="2800" dirty="0" smtClean="0"/>
              <a:t> </a:t>
            </a:r>
            <a:r>
              <a:rPr lang="ru-RU" sz="2800" dirty="0" err="1" smtClean="0"/>
              <a:t>you</a:t>
            </a:r>
            <a:r>
              <a:rPr lang="ru-RU" sz="2800" dirty="0" smtClean="0"/>
              <a:t> </a:t>
            </a:r>
            <a:r>
              <a:rPr lang="ru-RU" sz="2800" dirty="0" err="1" smtClean="0"/>
              <a:t>will</a:t>
            </a:r>
            <a:r>
              <a:rPr lang="ru-RU" sz="2800" dirty="0" smtClean="0"/>
              <a:t> </a:t>
            </a:r>
            <a:r>
              <a:rPr lang="ru-RU" sz="2800" dirty="0" err="1" smtClean="0"/>
              <a:t>choose</a:t>
            </a:r>
            <a:r>
              <a:rPr lang="ru-RU" sz="2800" dirty="0" smtClean="0"/>
              <a:t> </a:t>
            </a:r>
            <a:r>
              <a:rPr lang="ru-RU" sz="2800" dirty="0" err="1" smtClean="0"/>
              <a:t>different</a:t>
            </a:r>
            <a:r>
              <a:rPr lang="ru-RU" sz="2800" dirty="0" smtClean="0"/>
              <a:t> </a:t>
            </a:r>
            <a:r>
              <a:rPr lang="ru-RU" sz="2800" dirty="0" err="1" smtClean="0"/>
              <a:t>words</a:t>
            </a:r>
            <a:r>
              <a:rPr lang="ru-RU" sz="2800" dirty="0" smtClean="0"/>
              <a:t> </a:t>
            </a:r>
            <a:r>
              <a:rPr lang="ru-RU" sz="2800" dirty="0" err="1" smtClean="0"/>
              <a:t>to</a:t>
            </a:r>
            <a:r>
              <a:rPr lang="ru-RU" sz="2800" dirty="0" smtClean="0"/>
              <a:t> </a:t>
            </a:r>
            <a:r>
              <a:rPr lang="ru-RU" sz="2800" dirty="0" err="1" smtClean="0"/>
              <a:t>write</a:t>
            </a:r>
            <a:r>
              <a:rPr lang="ru-RU" sz="2800" dirty="0" smtClean="0"/>
              <a:t> a </a:t>
            </a:r>
            <a:r>
              <a:rPr lang="ru-RU" sz="2800" dirty="0" err="1" smtClean="0"/>
              <a:t>composition</a:t>
            </a:r>
            <a:r>
              <a:rPr lang="ru-RU" sz="2800" dirty="0" smtClean="0"/>
              <a:t> “</a:t>
            </a:r>
            <a:r>
              <a:rPr lang="ru-RU" sz="2800" dirty="0" err="1" smtClean="0"/>
              <a:t>My</a:t>
            </a:r>
            <a:r>
              <a:rPr lang="ru-RU" sz="2800" dirty="0" smtClean="0"/>
              <a:t> </a:t>
            </a:r>
            <a:r>
              <a:rPr lang="ru-RU" sz="2800" dirty="0" err="1" smtClean="0"/>
              <a:t>future</a:t>
            </a:r>
            <a:r>
              <a:rPr lang="ru-RU" sz="2800" dirty="0" smtClean="0"/>
              <a:t> </a:t>
            </a:r>
            <a:r>
              <a:rPr lang="ru-RU" sz="2800" dirty="0" err="1" smtClean="0"/>
              <a:t>profession</a:t>
            </a:r>
            <a:r>
              <a:rPr lang="ru-RU" sz="2800" dirty="0" smtClean="0"/>
              <a:t>”.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84" y="1644822"/>
            <a:ext cx="4523221" cy="45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24" y="1868299"/>
            <a:ext cx="4242897" cy="3942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Poem “I want to be</a:t>
            </a:r>
            <a:r>
              <a:rPr lang="en-US" sz="3600" b="1" dirty="0" smtClean="0">
                <a:solidFill>
                  <a:srgbClr val="F54949"/>
                </a:solidFill>
              </a:rPr>
              <a:t>” 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385" y="1202771"/>
            <a:ext cx="54947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Some people often say to 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"Have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 decided what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 want to 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?"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usually answer, "I don't know,"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But it isn't really so.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want to win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 Olympic race,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want to see the Earth from space,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want to travel to Katmandu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want to 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rich and famous, too.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want to b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 Hollywood's screen,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want to invent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new machine,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want to 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very clever and wise,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want to win the Nobel prize,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But most of all, I want to 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Healthy and strong, and nice.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03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54949"/>
                </a:solidFill>
              </a:rPr>
              <a:t>The </a:t>
            </a:r>
            <a:r>
              <a:rPr lang="en-US" sz="3600" b="1" dirty="0">
                <a:solidFill>
                  <a:srgbClr val="F54949"/>
                </a:solidFill>
              </a:rPr>
              <a:t>difference between the</a:t>
            </a:r>
            <a:br>
              <a:rPr lang="en-US" sz="3600" b="1" dirty="0">
                <a:solidFill>
                  <a:srgbClr val="F54949"/>
                </a:solidFill>
              </a:rPr>
            </a:br>
            <a:r>
              <a:rPr lang="en-US" sz="3600" b="1" dirty="0">
                <a:solidFill>
                  <a:srgbClr val="F54949"/>
                </a:solidFill>
              </a:rPr>
              <a:t>words: profession, job and occupation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02" y="1475855"/>
            <a:ext cx="4512833" cy="33510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258" y="1535419"/>
            <a:ext cx="35661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Profession</a:t>
            </a:r>
            <a:r>
              <a:rPr lang="ru-RU" sz="2800" dirty="0"/>
              <a:t> – a </a:t>
            </a:r>
            <a:r>
              <a:rPr lang="ru-RU" sz="2800" dirty="0" err="1"/>
              <a:t>job</a:t>
            </a:r>
            <a:r>
              <a:rPr lang="ru-RU" sz="2800" dirty="0"/>
              <a:t> </a:t>
            </a:r>
            <a:r>
              <a:rPr lang="ru-RU" sz="2800" dirty="0" err="1"/>
              <a:t>that</a:t>
            </a:r>
            <a:r>
              <a:rPr lang="ru-RU" sz="2800" dirty="0"/>
              <a:t> </a:t>
            </a:r>
            <a:r>
              <a:rPr lang="ru-RU" sz="2800" dirty="0" err="1"/>
              <a:t>needs</a:t>
            </a:r>
            <a:r>
              <a:rPr lang="ru-RU" sz="2800" dirty="0"/>
              <a:t> a </a:t>
            </a:r>
            <a:r>
              <a:rPr lang="ru-RU" sz="2800" dirty="0" err="1"/>
              <a:t>special</a:t>
            </a:r>
            <a:r>
              <a:rPr lang="ru-RU" sz="2800" dirty="0"/>
              <a:t> </a:t>
            </a:r>
            <a:r>
              <a:rPr lang="ru-RU" sz="2800" dirty="0" err="1"/>
              <a:t>education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training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en-US" sz="2800" dirty="0" smtClean="0"/>
          </a:p>
          <a:p>
            <a:r>
              <a:rPr lang="ru-RU" sz="2800" dirty="0" err="1" smtClean="0"/>
              <a:t>Job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regular</a:t>
            </a:r>
            <a:r>
              <a:rPr lang="ru-RU" sz="2800" dirty="0"/>
              <a:t> </a:t>
            </a:r>
            <a:r>
              <a:rPr lang="ru-RU" sz="2800" dirty="0" err="1"/>
              <a:t>paid</a:t>
            </a:r>
            <a:r>
              <a:rPr lang="ru-RU" sz="2800" dirty="0"/>
              <a:t> </a:t>
            </a:r>
            <a:r>
              <a:rPr lang="ru-RU" sz="2800" dirty="0" err="1"/>
              <a:t>work</a:t>
            </a:r>
            <a:r>
              <a:rPr lang="ru-RU" sz="2800" dirty="0"/>
              <a:t> </a:t>
            </a:r>
            <a:r>
              <a:rPr lang="ru-RU" sz="2800" dirty="0" err="1"/>
              <a:t>that</a:t>
            </a:r>
            <a:r>
              <a:rPr lang="ru-RU" sz="2800" dirty="0"/>
              <a:t> </a:t>
            </a: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do</a:t>
            </a:r>
            <a:r>
              <a:rPr lang="ru-RU" sz="2800" dirty="0"/>
              <a:t> 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an</a:t>
            </a:r>
            <a:r>
              <a:rPr lang="ru-RU" sz="2800" dirty="0"/>
              <a:t> </a:t>
            </a:r>
            <a:r>
              <a:rPr lang="ru-RU" sz="2800" dirty="0" err="1"/>
              <a:t>employer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258" y="5054136"/>
            <a:ext cx="8520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Occupation</a:t>
            </a:r>
            <a:r>
              <a:rPr lang="ru-RU" sz="2800" dirty="0"/>
              <a:t> – a </a:t>
            </a:r>
            <a:r>
              <a:rPr lang="ru-RU" sz="2800" dirty="0" err="1"/>
              <a:t>job</a:t>
            </a:r>
            <a:r>
              <a:rPr lang="ru-RU" sz="2800" dirty="0"/>
              <a:t> </a:t>
            </a:r>
            <a:r>
              <a:rPr lang="ru-RU" sz="2800" dirty="0" err="1"/>
              <a:t>or</a:t>
            </a:r>
            <a:r>
              <a:rPr lang="ru-RU" sz="2800" dirty="0"/>
              <a:t> </a:t>
            </a:r>
            <a:r>
              <a:rPr lang="ru-RU" sz="2800" dirty="0" err="1"/>
              <a:t>profession</a:t>
            </a:r>
            <a:r>
              <a:rPr lang="ru-RU" sz="2800" dirty="0"/>
              <a:t>. </a:t>
            </a:r>
            <a:r>
              <a:rPr lang="ru-RU" sz="2800" dirty="0" err="1"/>
              <a:t>What</a:t>
            </a:r>
            <a:r>
              <a:rPr lang="ru-RU" sz="2800" dirty="0"/>
              <a:t>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your</a:t>
            </a:r>
            <a:r>
              <a:rPr lang="ru-RU" sz="2800" dirty="0"/>
              <a:t> </a:t>
            </a:r>
            <a:r>
              <a:rPr lang="ru-RU" sz="2800" dirty="0" err="1"/>
              <a:t>mother’s</a:t>
            </a:r>
            <a:r>
              <a:rPr lang="ru-RU" sz="2800" dirty="0"/>
              <a:t> </a:t>
            </a:r>
            <a:r>
              <a:rPr lang="ru-RU" sz="2800" dirty="0" err="1" smtClean="0"/>
              <a:t>occupation</a:t>
            </a:r>
            <a:r>
              <a:rPr lang="ru-RU" sz="2800" dirty="0" smtClean="0"/>
              <a:t>?</a:t>
            </a:r>
            <a:r>
              <a:rPr lang="en-US" sz="2800" dirty="0" smtClean="0"/>
              <a:t> </a:t>
            </a:r>
            <a:r>
              <a:rPr lang="ru-RU" sz="2800" dirty="0" err="1" smtClean="0"/>
              <a:t>Work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do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job</a:t>
            </a:r>
            <a:r>
              <a:rPr lang="ru-RU" sz="2800" dirty="0"/>
              <a:t> </a:t>
            </a:r>
            <a:r>
              <a:rPr lang="ru-RU" sz="2800" dirty="0" err="1"/>
              <a:t>that</a:t>
            </a:r>
            <a:r>
              <a:rPr lang="ru-RU" sz="2800" dirty="0"/>
              <a:t> </a:t>
            </a:r>
            <a:r>
              <a:rPr lang="ru-RU" sz="2800" dirty="0" err="1"/>
              <a:t>you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paid</a:t>
            </a:r>
            <a:r>
              <a:rPr lang="ru-RU" sz="2800" dirty="0"/>
              <a:t> </a:t>
            </a:r>
            <a:r>
              <a:rPr lang="ru-RU" sz="2800" dirty="0" err="1"/>
              <a:t>for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23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Now answer the questions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167699" y="4331208"/>
            <a:ext cx="6640513" cy="555625"/>
            <a:chOff x="1248" y="1440"/>
            <a:chExt cx="4183" cy="350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gray">
            <a:xfrm flipV="1">
              <a:off x="1440" y="1758"/>
              <a:ext cx="3991" cy="3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gray">
            <a:xfrm>
              <a:off x="1889" y="1499"/>
              <a:ext cx="35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Is it an easy matter to get a job now a days?</a:t>
              </a:r>
              <a:endParaRPr lang="en-US" sz="2400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167699" y="1816608"/>
            <a:ext cx="6640513" cy="555625"/>
            <a:chOff x="1248" y="2030"/>
            <a:chExt cx="4183" cy="350"/>
          </a:xfrm>
        </p:grpSpPr>
        <p:sp>
          <p:nvSpPr>
            <p:cNvPr id="14" name="Line 8"/>
            <p:cNvSpPr>
              <a:spLocks noChangeShapeType="1"/>
            </p:cNvSpPr>
            <p:nvPr/>
          </p:nvSpPr>
          <p:spPr bwMode="gray">
            <a:xfrm flipV="1">
              <a:off x="1440" y="2374"/>
              <a:ext cx="3991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gray">
            <a:xfrm>
              <a:off x="1889" y="2062"/>
              <a:ext cx="29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What is your mother by profession?</a:t>
              </a:r>
              <a:endParaRPr lang="en-US" sz="2400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167699" y="2654808"/>
            <a:ext cx="6640513" cy="555625"/>
            <a:chOff x="1248" y="2640"/>
            <a:chExt cx="4183" cy="350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gray">
            <a:xfrm flipV="1">
              <a:off x="1440" y="2984"/>
              <a:ext cx="3991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gray">
            <a:xfrm>
              <a:off x="1889" y="2693"/>
              <a:ext cx="28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What is your father by profession?</a:t>
              </a:r>
              <a:endParaRPr lang="en-US" sz="2400" dirty="0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1167699" y="3493012"/>
            <a:ext cx="6640513" cy="573088"/>
            <a:chOff x="1248" y="3230"/>
            <a:chExt cx="4183" cy="361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990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gray">
            <a:xfrm>
              <a:off x="1889" y="3278"/>
              <a:ext cx="34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What company does your father work for?</a:t>
              </a:r>
              <a:endParaRPr lang="ru-RU" sz="2400" dirty="0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1167699" y="5191633"/>
            <a:ext cx="6640513" cy="555625"/>
            <a:chOff x="1248" y="3230"/>
            <a:chExt cx="4183" cy="350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gray">
            <a:xfrm flipV="1">
              <a:off x="1440" y="3579"/>
              <a:ext cx="3991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gray">
            <a:xfrm>
              <a:off x="1889" y="3266"/>
              <a:ext cx="27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What profession will you choose?</a:t>
              </a:r>
              <a:endParaRPr lang="en-US" sz="2400" dirty="0"/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3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54949"/>
                </a:solidFill>
              </a:rPr>
              <a:t>What </a:t>
            </a:r>
            <a:r>
              <a:rPr lang="en-US" sz="3600" b="1" dirty="0">
                <a:solidFill>
                  <a:srgbClr val="F54949"/>
                </a:solidFill>
              </a:rPr>
              <a:t>profession is it</a:t>
            </a:r>
            <a:r>
              <a:rPr lang="en-US" sz="3600" b="1" dirty="0" smtClean="0">
                <a:solidFill>
                  <a:srgbClr val="F54949"/>
                </a:solidFill>
              </a:rPr>
              <a:t>?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34" y="1991651"/>
            <a:ext cx="3255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Now it`s time for a guessing-game “What profession is it</a:t>
            </a:r>
            <a:r>
              <a:rPr lang="en-US" sz="2400" b="1" dirty="0" smtClean="0"/>
              <a:t>?”</a:t>
            </a:r>
          </a:p>
          <a:p>
            <a:r>
              <a:rPr lang="en-US" sz="2400" b="1" dirty="0" smtClean="0"/>
              <a:t>I`ll </a:t>
            </a:r>
            <a:r>
              <a:rPr lang="en-US" sz="2400" b="1" dirty="0"/>
              <a:t>describe you a profession and you will give me the word</a:t>
            </a:r>
            <a:r>
              <a:rPr lang="en-US" sz="2400" b="1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34" y="4929447"/>
            <a:ext cx="8329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Here are some professions: </a:t>
            </a:r>
            <a:r>
              <a:rPr lang="en-US" sz="2400" dirty="0" smtClean="0"/>
              <a:t>journalist, bricklayer, architect, fashion designer</a:t>
            </a:r>
            <a:r>
              <a:rPr lang="en-US" sz="2400" dirty="0"/>
              <a:t>, conductor, manager, accountant, sports instructor, cashier, programmer, decorator, car mechanics, physicist, interpreter, pharmacist.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48" y="1530612"/>
            <a:ext cx="5004840" cy="33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47499"/>
            <a:ext cx="7016670" cy="89620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Appearance of the car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gray">
          <a:xfrm>
            <a:off x="340822" y="5020888"/>
            <a:ext cx="84956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fog light, hood, headlight, sunroof, hubcap, tire, bumper, parking light, windscreen, windscreen wiper, door, wing, indicator,  reflector, side mirror, trunk, petrol cap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9" y="1397940"/>
            <a:ext cx="6737881" cy="36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47499"/>
            <a:ext cx="7016670" cy="89620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Appearance of the </a:t>
            </a:r>
            <a:r>
              <a:rPr lang="en-US" sz="3600" b="1" dirty="0" smtClean="0">
                <a:solidFill>
                  <a:srgbClr val="F54949"/>
                </a:solidFill>
              </a:rPr>
              <a:t>car</a:t>
            </a:r>
            <a:r>
              <a:rPr lang="ru-RU" sz="3600" b="1" dirty="0" smtClean="0">
                <a:solidFill>
                  <a:srgbClr val="F54949"/>
                </a:solidFill>
              </a:rPr>
              <a:t> </a:t>
            </a:r>
            <a:r>
              <a:rPr lang="en-US" sz="3600" b="1" dirty="0" smtClean="0">
                <a:solidFill>
                  <a:srgbClr val="F54949"/>
                </a:solidFill>
              </a:rPr>
              <a:t>(</a:t>
            </a:r>
            <a:r>
              <a:rPr lang="en-US" sz="3600" b="1" dirty="0">
                <a:solidFill>
                  <a:srgbClr val="F54949"/>
                </a:solidFill>
              </a:rPr>
              <a:t>p</a:t>
            </a:r>
            <a:r>
              <a:rPr lang="en-US" sz="3600" b="1" dirty="0" smtClean="0">
                <a:solidFill>
                  <a:srgbClr val="F54949"/>
                </a:solidFill>
              </a:rPr>
              <a:t>art </a:t>
            </a:r>
            <a:r>
              <a:rPr lang="en-US" sz="3600" b="1" dirty="0">
                <a:solidFill>
                  <a:srgbClr val="F54949"/>
                </a:solidFill>
              </a:rPr>
              <a:t>2 )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gray">
          <a:xfrm>
            <a:off x="349132" y="5173287"/>
            <a:ext cx="84956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exhaust pipe ,brake light, mud flap, antenna, number plate, door handle, rear light, rear window</a:t>
            </a:r>
            <a:endParaRPr lang="en-US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4" y="1702214"/>
            <a:ext cx="7429191" cy="32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730" y="66958"/>
            <a:ext cx="7016670" cy="8962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54949"/>
                </a:solidFill>
              </a:rPr>
              <a:t>Car interior components </a:t>
            </a:r>
            <a:endParaRPr lang="en-US" sz="3600" b="1" dirty="0">
              <a:solidFill>
                <a:srgbClr val="F5494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7592" y="1496260"/>
            <a:ext cx="3237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rearview mirror, speedometer, odometer, indicator, horn, ignition, headrest, gas pedal, break, CD player, air vent, dashboard, heater, seat belt, driver`s seat, passenger seat, gear stick, handbrake, accelerator, fuel gauge</a:t>
            </a:r>
            <a:endParaRPr lang="ru-RU" sz="2600" dirty="0"/>
          </a:p>
        </p:txBody>
      </p:sp>
      <p:pic>
        <p:nvPicPr>
          <p:cNvPr id="5" name="Рисунок 4" descr="http://www.pandia.ru/text/77/192/images/image003_1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7" y="1496260"/>
            <a:ext cx="5151098" cy="472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9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2244</TotalTime>
  <Words>658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Choosing a career. The world of jobs.</vt:lpstr>
      <vt:lpstr>The purpose of the lesson </vt:lpstr>
      <vt:lpstr>Poem “I want to be” </vt:lpstr>
      <vt:lpstr>The difference between the words: profession, job and occupation</vt:lpstr>
      <vt:lpstr>Now answer the questions</vt:lpstr>
      <vt:lpstr>What profession is it?</vt:lpstr>
      <vt:lpstr>Appearance of the car</vt:lpstr>
      <vt:lpstr>Appearance of the car (part 2 )</vt:lpstr>
      <vt:lpstr>Car interior components </vt:lpstr>
      <vt:lpstr>Car engine  </vt:lpstr>
      <vt:lpstr>You should choose the right answer. Work in pairs</vt:lpstr>
      <vt:lpstr>You should choose the right answer. Work in pairs (part 2 )</vt:lpstr>
      <vt:lpstr>Imagine a car. Which sentences are right and which ones are wrong?</vt:lpstr>
      <vt:lpstr>The constructions «to be near, to be under, to be above, to be between»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Home</cp:lastModifiedBy>
  <cp:revision>81</cp:revision>
  <dcterms:created xsi:type="dcterms:W3CDTF">2018-09-04T12:10:47Z</dcterms:created>
  <dcterms:modified xsi:type="dcterms:W3CDTF">2021-04-13T14:30:55Z</dcterms:modified>
</cp:coreProperties>
</file>