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1;&#1088;&#1086;&#1082;.&#1088;&#1092;/library/intellektualnaya_igra_yunie_finansisti_094555.html" TargetMode="External"/><Relationship Id="rId2" Type="http://schemas.openxmlformats.org/officeDocument/2006/relationships/hyperlink" Target="http://finance.instrao.ru/fin/files/%D0%91%D0%B0%D0%BD%D0%BA_%D0%B7%D0%B0%D0%B4%D0%B0%D0%BD%D0%B8%D0%B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 общеобразовательное учреждение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«Комсомольская основная общеобразовательная школа»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656784" cy="1224136"/>
          </a:xfrm>
        </p:spPr>
        <p:txBody>
          <a:bodyPr>
            <a:normAutofit fontScale="85000" lnSpcReduction="10000"/>
          </a:bodyPr>
          <a:lstStyle/>
          <a:p>
            <a:pPr defTabSz="102870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по станциям </a:t>
            </a:r>
          </a:p>
          <a:p>
            <a:pPr algn="l" defTabSz="102870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«Путешествие по городу «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Финансоград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2967469" cy="1839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Леонтьева Татьяна Геннадьевна,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«Комсомольская ООШ»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Комсомольский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sz="4000" dirty="0" smtClean="0">
                <a:solidFill>
                  <a:srgbClr val="476D1D"/>
                </a:solidFill>
              </a:rPr>
              <a:t/>
            </a:r>
            <a:br>
              <a:rPr lang="ru-RU" sz="4000" dirty="0" smtClean="0">
                <a:solidFill>
                  <a:srgbClr val="476D1D"/>
                </a:solidFill>
              </a:rPr>
            </a:br>
            <a:endParaRPr lang="ru-RU" sz="4000" dirty="0">
              <a:solidFill>
                <a:srgbClr val="476D1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5" name="Picture 2" descr="C:\Users\ПОЛЬЗОВАТЕЛЬ\Desktop\P3ytiZK8E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916" y="3878750"/>
            <a:ext cx="4611547" cy="297925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268761"/>
          <a:ext cx="6048671" cy="2234402"/>
        </p:xfrm>
        <a:graphic>
          <a:graphicData uri="http://schemas.openxmlformats.org/drawingml/2006/table">
            <a:tbl>
              <a:tblPr/>
              <a:tblGrid>
                <a:gridCol w="2317152"/>
                <a:gridCol w="1622353"/>
                <a:gridCol w="2109166"/>
              </a:tblGrid>
              <a:tr h="62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Ситуация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Выгоднее поезд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Выгоднее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машина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Папа едет в командировку один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33934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33934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Семья Воронцовых едет в путешествие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33934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Станция «Парк аттракционов»</a:t>
            </a:r>
            <a:r>
              <a:rPr lang="ru-RU" sz="4000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230425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У Сергея на счету 500 рублей. Какие развлечения он может выбрать, если «Колесо обозрения» стоит 200 рублей, «Русские горки»– 250 рублей, «Карусель» – 150 рублей, «Машинки»  – 50 рублей? Все ли деньги потратит Серёжа или оставит на следующие выходные?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92D181-0BE2-4504-BD30-D4C51D96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2744"/>
            <a:ext cx="5611869" cy="2808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1052737"/>
          <a:ext cx="7859215" cy="2520279"/>
        </p:xfrm>
        <a:graphic>
          <a:graphicData uri="http://schemas.openxmlformats.org/drawingml/2006/table">
            <a:tbl>
              <a:tblPr/>
              <a:tblGrid>
                <a:gridCol w="1607819"/>
                <a:gridCol w="1458980"/>
                <a:gridCol w="1503550"/>
                <a:gridCol w="1622146"/>
                <a:gridCol w="1666720"/>
              </a:tblGrid>
              <a:tr h="655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Колесо обозрения»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Русские горки»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Карусель»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Машинки»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Остаток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200р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250р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150р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50р</a:t>
                      </a: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7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kern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kern="180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0 р.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3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kern="180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1800" kern="1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kern="180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kern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50р.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3736" marR="23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F492D181-0BE2-4504-BD30-D4C51D96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5184576" cy="2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Станция «Магазин игрушек»</a:t>
            </a:r>
            <a:br>
              <a:rPr lang="ru-RU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Расположите по порядку действия, совершая покупку. </a:t>
            </a:r>
          </a:p>
          <a:p>
            <a:pPr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Ответы впишите в таблицу.</a:t>
            </a:r>
          </a:p>
          <a:p>
            <a:pPr>
              <a:lnSpc>
                <a:spcPct val="10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Занять очередь в кассе.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б. Выбрать товар.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Взять тележку.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Оплатить за товар.	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д. Проверить чек.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е. Проверить товар на качество.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40E0105-6704-464F-9FE9-5B71A1115629}"/>
              </a:ext>
            </a:extLst>
          </p:cNvPr>
          <p:cNvGrpSpPr/>
          <p:nvPr/>
        </p:nvGrpSpPr>
        <p:grpSpPr>
          <a:xfrm>
            <a:off x="3995937" y="2708920"/>
            <a:ext cx="4896543" cy="2998323"/>
            <a:chOff x="-5811902" y="-5584695"/>
            <a:chExt cx="13185076" cy="8841528"/>
          </a:xfrm>
        </p:grpSpPr>
        <p:pic>
          <p:nvPicPr>
            <p:cNvPr id="7" name="Рисунок 6" descr="Изображение выглядит как здание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2802441-A5A5-4F1F-B2EC-1CBFC220B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0807"/>
            <a:stretch/>
          </p:blipFill>
          <p:spPr>
            <a:xfrm>
              <a:off x="-5811902" y="-5584695"/>
              <a:ext cx="13185076" cy="870589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F73DA8F-47DD-4848-BA0C-609B99BEA0B9}"/>
                </a:ext>
              </a:extLst>
            </p:cNvPr>
            <p:cNvSpPr txBox="1"/>
            <p:nvPr/>
          </p:nvSpPr>
          <p:spPr>
            <a:xfrm>
              <a:off x="5259706" y="2918279"/>
              <a:ext cx="1609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84168" y="4509120"/>
            <a:ext cx="8640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Магазин</a:t>
            </a:r>
          </a:p>
          <a:p>
            <a:r>
              <a:rPr lang="ru-RU" sz="1400" dirty="0" smtClean="0"/>
              <a:t>игрушек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4000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308"/>
            <a:ext cx="467545" cy="684069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40E0105-6704-464F-9FE9-5B71A1115629}"/>
              </a:ext>
            </a:extLst>
          </p:cNvPr>
          <p:cNvGrpSpPr/>
          <p:nvPr/>
        </p:nvGrpSpPr>
        <p:grpSpPr>
          <a:xfrm>
            <a:off x="2915816" y="3933056"/>
            <a:ext cx="5688632" cy="2924944"/>
            <a:chOff x="-5811902" y="-5584695"/>
            <a:chExt cx="13185076" cy="8841528"/>
          </a:xfrm>
        </p:grpSpPr>
        <p:pic>
          <p:nvPicPr>
            <p:cNvPr id="6" name="Рисунок 5" descr="Изображение выглядит как здание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2802441-A5A5-4F1F-B2EC-1CBFC220B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0807"/>
            <a:stretch/>
          </p:blipFill>
          <p:spPr>
            <a:xfrm>
              <a:off x="-5811902" y="-5584695"/>
              <a:ext cx="13185076" cy="870589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73DA8F-47DD-4848-BA0C-609B99BEA0B9}"/>
                </a:ext>
              </a:extLst>
            </p:cNvPr>
            <p:cNvSpPr txBox="1"/>
            <p:nvPr/>
          </p:nvSpPr>
          <p:spPr>
            <a:xfrm>
              <a:off x="5259706" y="2918279"/>
              <a:ext cx="1609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>
                <a:latin typeface="Bahnschrift SemiBold Condensed" panose="020B0502040204020203" pitchFamily="34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2060848"/>
          <a:ext cx="6792416" cy="1642472"/>
        </p:xfrm>
        <a:graphic>
          <a:graphicData uri="http://schemas.openxmlformats.org/drawingml/2006/table">
            <a:tbl>
              <a:tblPr/>
              <a:tblGrid>
                <a:gridCol w="1332855"/>
                <a:gridCol w="948417"/>
                <a:gridCol w="986791"/>
                <a:gridCol w="973771"/>
                <a:gridCol w="1268438"/>
                <a:gridCol w="1282144"/>
              </a:tblGrid>
              <a:tr h="821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200" b="1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3200" b="1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3200" b="1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3200" b="1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3200" b="1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200" b="1" kern="1800" dirty="0" err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421" marR="6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5661249"/>
            <a:ext cx="72008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Магазин</a:t>
            </a:r>
          </a:p>
          <a:p>
            <a:r>
              <a:rPr lang="ru-RU" sz="1100" dirty="0" smtClean="0"/>
              <a:t>игрушек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Путешествие законч</a:t>
            </a:r>
            <a:r>
              <a:rPr lang="ru-RU" sz="4000" b="1" dirty="0" smtClean="0">
                <a:solidFill>
                  <a:srgbClr val="476D1D"/>
                </a:solidFill>
              </a:rPr>
              <a:t>ено</a:t>
            </a:r>
            <a:endParaRPr lang="ru-RU" sz="4000" b="1" dirty="0">
              <a:solidFill>
                <a:srgbClr val="476D1D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267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5116388" cy="511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Оцените свою работу на уро</a:t>
            </a:r>
            <a:r>
              <a:rPr lang="ru-RU" sz="4000" b="1" dirty="0" smtClean="0">
                <a:solidFill>
                  <a:srgbClr val="476D1D"/>
                </a:solidFill>
              </a:rPr>
              <a:t>ке</a:t>
            </a:r>
            <a:endParaRPr lang="ru-RU" sz="4000" b="1" dirty="0">
              <a:solidFill>
                <a:srgbClr val="476D1D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2679" cy="6858000"/>
          </a:xfrm>
          <a:prstGeom prst="rect">
            <a:avLst/>
          </a:prstGeom>
        </p:spPr>
      </p:pic>
      <p:pic>
        <p:nvPicPr>
          <p:cNvPr id="7" name="Рисунок 6" descr="C:\Users\ПОЛЬЗОВАТЕЛЬ\Desktop\t1635148033a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1235034" cy="152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t1635148033a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1543792" cy="1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t1635148033a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1762249" cy="16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1" y="1628800"/>
            <a:ext cx="77768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Золотая монета – на уроке было интересно, всё полезно, у вас всё получилось.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Серебряная монета – было занятно, но немного непонятно.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Медная монета – надо больше нам трудиться, есть к чему стремиться.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476D1D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476D1D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БЛАГОДАРЮ ЗА РАБОТУ!</a:t>
            </a:r>
            <a:endParaRPr lang="ru-RU" sz="4000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797152"/>
            <a:ext cx="1231651" cy="1412776"/>
          </a:xfrm>
          <a:prstGeom prst="rect">
            <a:avLst/>
          </a:prstGeom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2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Интернет ресурсы: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Банк заданий для оценки уровня финансовой грамотности учащихся начальной и основной школы. </a:t>
            </a: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http://finance.instrao.ru/fin/files/%D0%91%D0%B0%D0%BD%D0%BA_%D0%B7%D0%B0%D0%B4%D0%B0%D0%BD%D0%B8%D0%B9.pdf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https://xn--j1ahfl.xn--p1ai/library/intellektualnaya_igra_yunie_finansisti_094555.html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Федин  С.Н. Финансовая грамотность: материалы для учащихся. 3 классы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орг. В 2 ч. – М.ВАКО, 2020.- 112с.:ил. - (учимся разумному финансовому поведению)</a:t>
            </a:r>
          </a:p>
          <a:p>
            <a:endParaRPr lang="ru-RU" dirty="0" smtClean="0"/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78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 финансовой грамотности обучающихся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начальных классов через игровую деятельность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032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научить применять полученные теоретические знания по финансовой грамотности в практической ситуации;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повторить способы  рационального использования денег.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экономического образа мышления;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умения анализировать различные ситуации и умения самостоятельно решать финансовые задачи;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речь, мышление, память.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ответственность и правильное поведение в области использования экономических знаний в быту и культуру общения в группе.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Предметные: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представление о роли денег в семье и обществе;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умение выполнять простейшие финансовые расчёты: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понимание и использование экономических терминов.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Личностные: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навыков сотрудничества в коллективе в игровых и реальных экономических ситуациях.</a:t>
            </a:r>
          </a:p>
          <a:p>
            <a:pPr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познавательные: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анализировать полученную информацию, сравнивать и делать обоснованные выводы; предъявлять информацию в виде устных ответов, практической работы;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выделять и называть существенные признаки понятия;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регулятивные: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уметь планировать действия для решения учебной задачи;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давать оценку правильности выполнения действий: знакомство с критериями оценивания, самооценка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взаимооценка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коммуникативные: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выполнять задания в сотрудничестве со сверстниками;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уметь договариваться и распределять обязанности при работе в группе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7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урока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Станция «Пословицы»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Станция «Банк»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Станция «Транспорт»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Станция «Парк аттракционов»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Станция «Магазин игрушек»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7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476D1D"/>
                </a:solidFill>
              </a:rPr>
              <a:t>Станция «Пословицы»</a:t>
            </a:r>
            <a:endParaRPr lang="ru-RU" sz="4000" dirty="0">
              <a:solidFill>
                <a:srgbClr val="476D1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27582" y="3356991"/>
          <a:ext cx="7344818" cy="2967379"/>
        </p:xfrm>
        <a:graphic>
          <a:graphicData uri="http://schemas.openxmlformats.org/drawingml/2006/table">
            <a:tbl>
              <a:tblPr/>
              <a:tblGrid>
                <a:gridCol w="792090"/>
                <a:gridCol w="2591478"/>
                <a:gridCol w="1008922"/>
                <a:gridCol w="2952328"/>
              </a:tblGrid>
              <a:tr h="384258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600" kern="18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Был бы ум,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а денежка врозь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18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Деньги </a:t>
                      </a: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счёт</a:t>
                      </a:r>
                    </a:p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можно и зимой найти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679"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    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Деньги </a:t>
                      </a: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800" kern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грибы,</a:t>
                      </a:r>
                    </a:p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 в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будет и рубль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Деньги</a:t>
                      </a:r>
                    </a:p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  любят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7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Дружба дружбой</a:t>
                      </a:r>
                      <a:r>
                        <a:rPr lang="ru-RU" sz="1800" kern="18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 err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1800" kern="1800" dirty="0">
                          <a:latin typeface="Times New Roman"/>
                          <a:ea typeface="Times New Roman"/>
                        </a:rPr>
                        <a:t>дело наживное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47664" y="22048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Соедините части пословиц и объясните  их смысл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2276872"/>
          <a:ext cx="7416824" cy="2736304"/>
        </p:xfrm>
        <a:graphic>
          <a:graphicData uri="http://schemas.openxmlformats.org/drawingml/2006/table">
            <a:tbl>
              <a:tblPr/>
              <a:tblGrid>
                <a:gridCol w="1410184"/>
                <a:gridCol w="1522359"/>
                <a:gridCol w="1522359"/>
                <a:gridCol w="1522359"/>
                <a:gridCol w="1439563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9340" algn="l"/>
                        </a:tabLst>
                      </a:pPr>
                      <a:r>
                        <a:rPr lang="ru-RU" sz="36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Станция «Банк»</a:t>
            </a:r>
            <a:endParaRPr lang="ru-RU" sz="4000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2669BF-CF55-4BC2-AE52-40836A1C7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67"/>
          <a:stretch>
            <a:fillRect/>
          </a:stretch>
        </p:blipFill>
        <p:spPr>
          <a:xfrm>
            <a:off x="11125200" y="2324100"/>
            <a:ext cx="5334000" cy="6858000"/>
          </a:xfrm>
          <a:prstGeom prst="rect">
            <a:avLst/>
          </a:prstGeom>
        </p:spPr>
      </p:pic>
      <p:pic>
        <p:nvPicPr>
          <p:cNvPr id="6" name="Содержимое 5">
            <a:extLst>
              <a:ext uri="{FF2B5EF4-FFF2-40B4-BE49-F238E27FC236}">
                <a16:creationId xmlns="" xmlns:a16="http://schemas.microsoft.com/office/drawing/2014/main" id="{012669BF-CF55-4BC2-AE52-40836A1C7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67"/>
          <a:stretch>
            <a:fillRect/>
          </a:stretch>
        </p:blipFill>
        <p:spPr>
          <a:xfrm>
            <a:off x="5364088" y="1700808"/>
            <a:ext cx="3520174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628800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Допиши предложения.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 другой страны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это_________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Место, где проводят операции с деньгами, - это ______________________.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Монеты и купюры, которые можно подержать в руках , -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Деньги, которые хранятся в банке и используются для перевода с одного счёта на другой для оплаты покупок и услуг,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это________________________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Аппарат, который выдаёт наличные деньги и при помощи которого можно перевести деньги другому человеку или фирме, - это _______________.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4000" b="1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 другой страны – это 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валюта</a:t>
            </a:r>
            <a:r>
              <a:rPr lang="ru-RU" sz="1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339975" algn="l"/>
              </a:tabLs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Место, где проводят операции с деньгами, - это  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</a:t>
            </a:r>
            <a:r>
              <a:rPr lang="ru-RU" sz="1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339975" algn="l"/>
              </a:tabLs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Монеты и купюры, которые можно подержать в руках , - 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наличные деньги.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339975" algn="l"/>
              </a:tabLs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Деньги, которые хранятся в банке и используются для перевода с одного счёта на другой для оплаты покупок и услуг, - это 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безналичные деньги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339975" algn="l"/>
              </a:tabLst>
            </a:pPr>
            <a:endParaRPr lang="ru-RU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339975" algn="l"/>
              </a:tabLs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Аппарат, который выдаёт наличные деньги и при помощи которого можно перевести деньги другому человеку или фирме, - это  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банкомат.</a:t>
            </a:r>
            <a:r>
              <a:rPr lang="ru-RU" sz="1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6" name="Содержимое 5">
            <a:extLst>
              <a:ext uri="{FF2B5EF4-FFF2-40B4-BE49-F238E27FC236}">
                <a16:creationId xmlns="" xmlns:a16="http://schemas.microsoft.com/office/drawing/2014/main" id="{012669BF-CF55-4BC2-AE52-40836A1C7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67"/>
          <a:stretch>
            <a:fillRect/>
          </a:stretch>
        </p:blipFill>
        <p:spPr>
          <a:xfrm>
            <a:off x="5364088" y="1700808"/>
            <a:ext cx="352017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>Станция «Транспорт»</a:t>
            </a:r>
            <a:r>
              <a:rPr lang="ru-RU" sz="4000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476D1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476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243" cy="6858000"/>
          </a:xfrm>
          <a:prstGeom prst="rect">
            <a:avLst/>
          </a:prstGeom>
        </p:spPr>
      </p:pic>
      <p:pic>
        <p:nvPicPr>
          <p:cNvPr id="5" name="Picture 2" descr="C:\Users\ПОЛЬЗОВАТЕЛЬ\Desktop\P3ytiZK8E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650" y="2276872"/>
            <a:ext cx="3514785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052736"/>
            <a:ext cx="4968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Папа собирался в командировку в соседний город. Маруся спросила: «Папа, а если нам поехать всей семьей? Пока ты будешь работать, мы погуляем, потом все вместе сходим в музей и на концерт. Вот будет замечательно!» мама идею поддержала, теперь нужно было решить, на каком виде транспорта поездка будет наиболее выгодной. «Можно ехать на поезде, - сказал папа, - билет стоит 500 рублей для взрослого человека и 250 рублей – детский билет. Если ехать на машине, то придется потратить 20 литров бензина при цене 30 рублей за литр. Маруся, посчитай и выбери наиболее экономичный вариант поездки»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 Марусе разобраться и выбрать выгодный вид транспорта в случае, если папа отправится в командировку один и в случае, если в путешествие отправится вся семья.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Отметь ответ в каждой строке.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922</Words>
  <Application>Microsoft Office PowerPoint</Application>
  <PresentationFormat>Экран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 общеобразовательное учреждение   «Комсомольская основная общеобразовательная школа» </vt:lpstr>
      <vt:lpstr>          Цель: развитие финансовой грамотности обучающихся  начальных классов через игровую деятельность</vt:lpstr>
      <vt:lpstr>Планируемые образовательные результаты</vt:lpstr>
      <vt:lpstr>Структура урока</vt:lpstr>
      <vt:lpstr>Станция «Пословицы»</vt:lpstr>
      <vt:lpstr>Правильный ответ </vt:lpstr>
      <vt:lpstr>Станция «Банк»</vt:lpstr>
      <vt:lpstr>Правильный ответ</vt:lpstr>
      <vt:lpstr>Станция «Транспорт» </vt:lpstr>
      <vt:lpstr>Правильный ответ </vt:lpstr>
      <vt:lpstr>Станция «Парк аттракционов» </vt:lpstr>
      <vt:lpstr>Правильный ответ </vt:lpstr>
      <vt:lpstr>Станция «Магазин игрушек» </vt:lpstr>
      <vt:lpstr>Правильный ответ</vt:lpstr>
      <vt:lpstr>Путешествие закончено</vt:lpstr>
      <vt:lpstr>Оцените свою работу на уроке</vt:lpstr>
      <vt:lpstr>Слайд 17</vt:lpstr>
      <vt:lpstr> Учебно-методическое обеспечение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  «Комсомольская основная общеобразовательная школа» </dc:title>
  <dc:creator>Татьяна Леонтьева</dc:creator>
  <cp:lastModifiedBy>ПОЛЬЗОВАТЕЛЬ</cp:lastModifiedBy>
  <cp:revision>33</cp:revision>
  <dcterms:created xsi:type="dcterms:W3CDTF">2024-04-13T03:27:38Z</dcterms:created>
  <dcterms:modified xsi:type="dcterms:W3CDTF">2025-03-30T03:15:00Z</dcterms:modified>
</cp:coreProperties>
</file>