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D437-E01E-4E52-A352-303B7A08F768}" type="datetimeFigureOut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5D05-448F-4059-AFC4-820CD3ECCAC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goldkey11group.blogspot.com/p/blog-page.html" TargetMode="External"/><Relationship Id="rId3" Type="http://schemas.openxmlformats.org/officeDocument/2006/relationships/hyperlink" Target="https://www.kindpng.com/imgv/iiRTxRb_magic-carpet-aladdin-cartoon-hd-png-download/" TargetMode="External"/><Relationship Id="rId7" Type="http://schemas.openxmlformats.org/officeDocument/2006/relationships/hyperlink" Target="https://www.culture.ru/events/713941/master-klass-po-risovaniyu-risuem-vertolyot" TargetMode="External"/><Relationship Id="rId2" Type="http://schemas.openxmlformats.org/officeDocument/2006/relationships/hyperlink" Target="https://easyen.ru/load/shablony_prezentacij/kosmos_12_aprelja/shablony_dlja_sozdanija_prezentacij_kosmos/503-1-0-5317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aster-klass-po-risovaniju.ru/nashi-master-klassy/raspisanie-master-klassov/2019/10/27/master-klass-hudozhestvennogo-risunka-polet.html" TargetMode="External"/><Relationship Id="rId11" Type="http://schemas.openxmlformats.org/officeDocument/2006/relationships/hyperlink" Target="https://starsity.ru/zvezdny/kalendar/4-oktyabrya/" TargetMode="External"/><Relationship Id="rId5" Type="http://schemas.openxmlformats.org/officeDocument/2006/relationships/hyperlink" Target="https://&#1076;&#1077;&#1090;&#1089;&#1082;&#1080;&#1081;-&#1084;&#1080;&#1088;.net/" TargetMode="External"/><Relationship Id="rId10" Type="http://schemas.openxmlformats.org/officeDocument/2006/relationships/hyperlink" Target="https://www.osd.ru/txtinf.asp?tx=4172" TargetMode="External"/><Relationship Id="rId4" Type="http://schemas.openxmlformats.org/officeDocument/2006/relationships/hyperlink" Target="https://stihi.ru/2020/07/21/8248" TargetMode="External"/><Relationship Id="rId9" Type="http://schemas.openxmlformats.org/officeDocument/2006/relationships/hyperlink" Target="https://yandex.ru/clck/jsredir?from=yandex.ru;images/search;images;;&amp;text=&amp;etext=9138.opRRKPNaxteOAfofF3pmG2GM1wPcSxGrpZWEYQ7xUwa9-RWsj1plaR1VMIxQa85h.b47ee7f3bae59984e90ba42ebe7b0b8a6128d5c0&amp;uuid=&amp;state=iric5OQ0sS1mPitaa3mxJE61AVKS1Y9siPMmVFsWPIWEtrEgMmapww,,&amp;data=eEwyM2lDYU9Gd1VROE1ZMXhZYkJTZng5bmpOYVNQSHM2Sk9acXNWaF9ReWE4alFiRGQ3M1UtQTdTYkFIM0E5eVpMTWdrbzh2ek8wTnZyQkFnRnh4RjZ6ckQ1bGp4VWFxWkQ4N2RjbDlqbFBIVk84MXZObUprWDdsWGhWbXNTZmpiTlJDUG5rQ1hDYVB0TXVuM1lmZm56X3ZLQ2YxZTBPMmJSUWk5V2p2aktzNUtqRC1tTGwyLUEsLA,,&amp;sign=b25e611709ee44ca60a5f86028b2d789&amp;keyno=IMGS_0&amp;b64e=2&amp;l10n=ru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ouchap.kolos.obr55.ru/2019/04/19/" TargetMode="External"/><Relationship Id="rId13" Type="http://schemas.openxmlformats.org/officeDocument/2006/relationships/hyperlink" Target="https://masyamba.ru/kosmos/zemlya-iz-kosmosa.html" TargetMode="External"/><Relationship Id="rId18" Type="http://schemas.openxmlformats.org/officeDocument/2006/relationships/hyperlink" Target="https://infourok.ru/prezentaciya-k-klassnomu-chasu-yuriy-gagarin-geroy-na-vse-vremena-klass-992117.html" TargetMode="External"/><Relationship Id="rId3" Type="http://schemas.openxmlformats.org/officeDocument/2006/relationships/hyperlink" Target="https://in.pinterest.com/pin/849561917185788945/" TargetMode="External"/><Relationship Id="rId7" Type="http://schemas.openxmlformats.org/officeDocument/2006/relationships/hyperlink" Target="https://topria.ru/2020/04/12/&#1087;&#1086;&#1077;&#1093;&#1072;&#1083;&#1080;-&#1102;&#1088;&#1080;&#1081;-&#1087;&#1088;&#1072;&#1079;&#1076;&#1085;&#1086;&#1074;&#1072;&#1085;&#1080;&#1077;-&#1076;&#1085;&#1103;-&#1082;&#1086;&#1089;&#1084;&#1086;&#1085;/" TargetMode="External"/><Relationship Id="rId12" Type="http://schemas.openxmlformats.org/officeDocument/2006/relationships/hyperlink" Target="https://zen.yandex.ru/media/timofeevih/supermeny-na-lune--5d66d8e5df944400ae323ec4" TargetMode="External"/><Relationship Id="rId17" Type="http://schemas.openxmlformats.org/officeDocument/2006/relationships/hyperlink" Target="http://www.astrostamps.ru/1961/marka-portret-gagarina" TargetMode="External"/><Relationship Id="rId2" Type="http://schemas.openxmlformats.org/officeDocument/2006/relationships/hyperlink" Target="https://maxblogs.ru/articles/kosmicheskie-stantsii" TargetMode="External"/><Relationship Id="rId16" Type="http://schemas.openxmlformats.org/officeDocument/2006/relationships/hyperlink" Target="https://chippfest.blogspot.com/2016/04/April-12th-the-World-Day-of-Aviation-and-Astronautics.html?m=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umizmatik.ru/news/belka-i-strelka-na-100-200-ili-500-tenge-kazakhstana-serii-kosmos_n10480.html" TargetMode="External"/><Relationship Id="rId11" Type="http://schemas.openxmlformats.org/officeDocument/2006/relationships/hyperlink" Target="http://www.great-country.ru/articles/sssr/sov_kosmos/00024.html" TargetMode="External"/><Relationship Id="rId5" Type="http://schemas.openxmlformats.org/officeDocument/2006/relationships/hyperlink" Target="https://tunnel.ru/post-22-iyulya-kalendar-istorii" TargetMode="External"/><Relationship Id="rId15" Type="http://schemas.openxmlformats.org/officeDocument/2006/relationships/hyperlink" Target="https://andreyplumer.livejournal.com/2241.html" TargetMode="External"/><Relationship Id="rId10" Type="http://schemas.openxmlformats.org/officeDocument/2006/relationships/hyperlink" Target="https://4tololo.ru/content/8797" TargetMode="External"/><Relationship Id="rId19" Type="http://schemas.openxmlformats.org/officeDocument/2006/relationships/hyperlink" Target="https://druzzya.mirtesen.ru/blog/43577043158/Podvig-YUriya-Gagarina:-kak-eto-byilo--2?utm_referrer=mirtesen.ru" TargetMode="External"/><Relationship Id="rId4" Type="http://schemas.openxmlformats.org/officeDocument/2006/relationships/hyperlink" Target="https://rocketengines.ru/historical-digest/events/january-1-10-2.html" TargetMode="External"/><Relationship Id="rId9" Type="http://schemas.openxmlformats.org/officeDocument/2006/relationships/hyperlink" Target="https://life.ru/p/1199016" TargetMode="External"/><Relationship Id="rId14" Type="http://schemas.openxmlformats.org/officeDocument/2006/relationships/hyperlink" Target="https://foto.cheb.ru/foto/88876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gral-russia.ru/2017/11/01/orbitalnye-sputniki-inspektory-kontroliruyut-okolozemnoe-prostranstvo-kratkij-ekskurs/" TargetMode="External"/><Relationship Id="rId2" Type="http://schemas.openxmlformats.org/officeDocument/2006/relationships/hyperlink" Target="https://www.goodfon.ru/download/kosmos-planeta-zemlya/2362x1575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klike.net/1867-kosmos-krasivye-kartinki-40-foto.html" TargetMode="External"/><Relationship Id="rId4" Type="http://schemas.openxmlformats.org/officeDocument/2006/relationships/hyperlink" Target="http://in-voskresensk.ru/novosti/sobytie/12-aprelya-den-kosmonavtik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915816" y="1628800"/>
            <a:ext cx="6228184" cy="324036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космоса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6720" y="5273824"/>
            <a:ext cx="3513552" cy="158417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Презентация выполнена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учителем начальных классов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ГБОУ Школа №777 г. Москвы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Потаповой А.В.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013176"/>
            <a:ext cx="8784976" cy="15001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апреля 1961 г. на околоземную орбиту был выведен космический корабль «Восток». Его пилотировал первый в мире космонавт – Юрий Алексеевич Гагарин.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774705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620688"/>
            <a:ext cx="4123865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764704"/>
            <a:ext cx="8928992" cy="15001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Гагарин родился 9 марта 1934 г. на Смоленщине. В 1941 году мальчик пошёл в школу, но война прервала его учёбу. После войны Гагарины поселились в городе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Гжатске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Юра отлично учился, увлекался спортом, занимался в аэроклубе.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858">
            <a:off x="297067" y="2451363"/>
            <a:ext cx="3018582" cy="429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8920"/>
            <a:ext cx="5006330" cy="328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1920" y="6026842"/>
            <a:ext cx="500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Дом, в котором родился Ю.А. Гагарин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3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157192"/>
            <a:ext cx="8928992" cy="1500187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Гагарин закончил авиационное училище и стал военным лётчиком. Когда он узнал, что создаётся отряд космонавтов, он написал заявление с просьбой зачислить его в отряд и был принят. Начались долгие и упорные тренировки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00540"/>
            <a:ext cx="4534746" cy="491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14440" y="0"/>
            <a:ext cx="46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отряд космонавтов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7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797152"/>
            <a:ext cx="8928992" cy="15001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Полёт первого космонавта начался 12 апреля 1961 г.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часов 07 минут и проходил на высоте около 200 км над Землёй. Корабль выполнил один оборот вокруг Земли и совершил посадку в 10 часов 55 минут.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" y="620689"/>
            <a:ext cx="9009464" cy="340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6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229200"/>
            <a:ext cx="8928991" cy="15001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как написал о полёте Юрия Гагарина журналист Ярослав Голованов: «Он увидел в иллюминаторе голубую Землю и совершенно чёрное небо. Яркие немигающие звёзды смотрели на него. Этого никогда не видел ни один житель Земли.»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523344" cy="50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7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32656"/>
            <a:ext cx="8856983" cy="15001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Очевидцы вспоминают, что когда после полёта первый космонавт ехал по улицам Москвы, встречать его вышли тысячи людей. Всюду царило веселье и ликование.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/>
          <a:stretch/>
        </p:blipFill>
        <p:spPr>
          <a:xfrm rot="21419871">
            <a:off x="128165" y="2040103"/>
            <a:ext cx="4793846" cy="329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5866" r="5334" b="5422"/>
          <a:stretch/>
        </p:blipFill>
        <p:spPr>
          <a:xfrm>
            <a:off x="4529817" y="2811448"/>
            <a:ext cx="445410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229200"/>
            <a:ext cx="8856984" cy="15001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Алексеевич Гагарин принёс славу нашей Родине. В честь первого космонавта Земли называли города, улицы, площади. В Голландии даже вывели сорт тюльпанов и назвали его «Юрий Гагарин».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41606"/>
            <a:ext cx="2670944" cy="2003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8" y="692696"/>
            <a:ext cx="2952328" cy="1974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80" y="692696"/>
            <a:ext cx="3106321" cy="1990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83" y="2841606"/>
            <a:ext cx="2918097" cy="20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8928991" cy="15001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год 12 апреля в нашей стране отмечается замечательный праздник – День космонавтики.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0513"/>
            <a:ext cx="6713562" cy="539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2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0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157192"/>
            <a:ext cx="9144000" cy="15001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продолжает осваивать космос. Искусственные спутники по-прежнему несут свою вахту в космосе, помогая предсказывать погоду и осуществлять телевизионную и телефонную связь. Для длительной работы в космосе создаются орбитальные станции.  Луну, Марс, Венеру, Меркурий исследовали автоматические станции, которые совершают дальние полёты без участия людей.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328"/>
            <a:ext cx="2994630" cy="276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72243"/>
            <a:ext cx="3134494" cy="22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4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157192"/>
            <a:ext cx="8928991" cy="15001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Когда-то К.Э. Циолковский назвал Землю «колыбелью разума».  Но человек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будет стремиться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покинуть свою колыбель, чтобы освоить бесконечное пространство космоса.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44408" cy="515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6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592" y="12192"/>
            <a:ext cx="648072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 давних времён люди мечтали летать, как птицы. Подтверждение этому легко найти в сказках.</a:t>
            </a:r>
          </a:p>
          <a:p>
            <a:endParaRPr lang="ru-RU" sz="3200" dirty="0">
              <a:solidFill>
                <a:srgbClr val="00B0F0"/>
              </a:solidFill>
              <a:latin typeface="Calibri" pitchFamily="34" charset="0"/>
            </a:endParaRPr>
          </a:p>
          <a:p>
            <a:endParaRPr lang="ru-RU" sz="3200" dirty="0" smtClean="0">
              <a:solidFill>
                <a:srgbClr val="00B0F0"/>
              </a:solidFill>
              <a:latin typeface="Calibri" pitchFamily="34" charset="0"/>
            </a:endParaRPr>
          </a:p>
          <a:p>
            <a:endParaRPr lang="ru-RU" sz="3200" dirty="0">
              <a:solidFill>
                <a:srgbClr val="00B0F0"/>
              </a:solidFill>
              <a:latin typeface="Calibri" pitchFamily="34" charset="0"/>
            </a:endParaRPr>
          </a:p>
          <a:p>
            <a:endParaRPr lang="ru-RU" sz="3200" dirty="0" smtClean="0">
              <a:solidFill>
                <a:srgbClr val="00B0F0"/>
              </a:solidFill>
              <a:latin typeface="Calibri" pitchFamily="34" charset="0"/>
            </a:endParaRPr>
          </a:p>
          <a:p>
            <a:endParaRPr lang="ru-RU" sz="3200" dirty="0">
              <a:solidFill>
                <a:srgbClr val="00B0F0"/>
              </a:solidFill>
              <a:latin typeface="Calibri" pitchFamily="34" charset="0"/>
            </a:endParaRPr>
          </a:p>
          <a:p>
            <a:endParaRPr lang="ru-RU" sz="3200" dirty="0" smtClean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387">
            <a:off x="200136" y="1974233"/>
            <a:ext cx="2495188" cy="345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96" y="2996950"/>
            <a:ext cx="3306438" cy="2778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419">
            <a:off x="6274189" y="2002285"/>
            <a:ext cx="2585071" cy="3425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519" y="1412775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3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3"/>
            <a:ext cx="89644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2"/>
              </a:rPr>
              <a:t>https://easyen.ru/load/shablony_prezentacij/kosmos_12_aprelja/shablony_dlja_sozdanija_prezentacij_kosmos/503-1-0-53171</a:t>
            </a:r>
            <a:r>
              <a:rPr lang="ru-RU" dirty="0"/>
              <a:t> (автор шаблона презентации </a:t>
            </a:r>
            <a:r>
              <a:rPr lang="ru-RU" dirty="0" err="1"/>
              <a:t>Поташинская</a:t>
            </a:r>
            <a:r>
              <a:rPr lang="ru-RU" dirty="0"/>
              <a:t> М.В.)</a:t>
            </a:r>
          </a:p>
          <a:p>
            <a:r>
              <a:rPr lang="ru-RU" u="sng" dirty="0">
                <a:hlinkClick r:id="rId3"/>
              </a:rPr>
              <a:t>https://www.kindpng.com/imgv/iiRTxRb_magic-carpet-aladdin-cartoon-hd-png-download/</a:t>
            </a:r>
            <a:endParaRPr lang="ru-RU" dirty="0"/>
          </a:p>
          <a:p>
            <a:r>
              <a:rPr lang="ru-RU" u="sng" dirty="0">
                <a:hlinkClick r:id="rId4"/>
              </a:rPr>
              <a:t>https://stihi.ru/2020/07/21/8248</a:t>
            </a:r>
            <a:endParaRPr lang="ru-RU" dirty="0"/>
          </a:p>
          <a:p>
            <a:r>
              <a:rPr lang="ru-RU" u="sng" dirty="0">
                <a:hlinkClick r:id="rId5"/>
              </a:rPr>
              <a:t>https://детский-мир.net/</a:t>
            </a:r>
            <a:r>
              <a:rPr lang="ru-RU" dirty="0"/>
              <a:t> </a:t>
            </a:r>
          </a:p>
          <a:p>
            <a:r>
              <a:rPr lang="ru-RU" u="sng" dirty="0">
                <a:hlinkClick r:id="rId6"/>
              </a:rPr>
              <a:t>https://master-klass-po-risovaniju.ru/nashi-master-klassy/raspisanie-master-klassov/2019/10/27/master-klass-hudozhestvennogo-risunka-polet.html</a:t>
            </a:r>
            <a:endParaRPr lang="ru-RU" dirty="0"/>
          </a:p>
          <a:p>
            <a:r>
              <a:rPr lang="ru-RU" u="sng" dirty="0">
                <a:hlinkClick r:id="rId7"/>
              </a:rPr>
              <a:t>https://www.culture.ru/events/713941/master-klass-po-risovaniyu-risuem-vertolyot</a:t>
            </a:r>
            <a:r>
              <a:rPr lang="ru-RU" dirty="0"/>
              <a:t> </a:t>
            </a:r>
          </a:p>
          <a:p>
            <a:r>
              <a:rPr lang="ru-RU" u="sng" dirty="0">
                <a:hlinkClick r:id="rId8"/>
              </a:rPr>
              <a:t>https://goldkey11group.blogspot.com/p/blog-page.html</a:t>
            </a:r>
            <a:endParaRPr lang="ru-RU" dirty="0"/>
          </a:p>
          <a:p>
            <a:r>
              <a:rPr lang="ru-RU" u="sng" dirty="0">
                <a:hlinkClick r:id="rId9"/>
              </a:rPr>
              <a:t>https://yandex.ru/clck/jsredir?from=yandex.ru%3Bimages%2Fsearch%3Bimages%3B%3B&amp;text=&amp;etext=9138.opRRKPNaxteOAfofF3pmG2GM1wPcSxGrpZWEYQ7xUwa9-RWsj1plaR1VMIxQa85h.b47ee7f3bae59984e90ba42ebe7b0b8a6128d5c0&amp;uuid=&amp;state=iric5OQ0sS1mPitaa3mxJE61AVKS1Y9siPMmVFsWPIWEtrEgMmapww,,&amp;data=eEwyM2lDYU9Gd1VROE1ZMXhZYkJTZng5bmpOYVNQSHM2Sk9acXNWaF9ReWE4alFiRGQ3M1UtQTdTYkFIM0E5eVpMTWdrbzh2ek8wTnZyQkFnRnh4RjZ6ckQ1bGp4VWFxWkQ4N2RjbDlqbFBIVk84MXZObUprWDdsWGhWbXNTZmpiTlJDUG5rQ1hDYVB0TXVuM1lmZm56X3ZLQ2YxZTBPMmJSUWk5V2p2aktzNUtqRC1tTGwyLUEsLA,,&amp;</a:t>
            </a:r>
            <a:r>
              <a:rPr lang="ru-RU" u="sng" dirty="0" smtClean="0">
                <a:hlinkClick r:id="rId9"/>
              </a:rPr>
              <a:t>sign=b25e611709ee44ca60a5f86028b2d789&amp;keyno=IMGS_0&amp;b64e=2&amp;l10n=ru</a:t>
            </a:r>
            <a:endParaRPr lang="ru-RU" u="sng" dirty="0" smtClean="0"/>
          </a:p>
          <a:p>
            <a:r>
              <a:rPr lang="ru-RU" u="sng" dirty="0">
                <a:hlinkClick r:id="rId10"/>
              </a:rPr>
              <a:t>https://www.osd.ru/txtinf.asp?tx=4172</a:t>
            </a:r>
            <a:endParaRPr lang="ru-RU" dirty="0"/>
          </a:p>
          <a:p>
            <a:r>
              <a:rPr lang="ru-RU" u="sng" dirty="0">
                <a:hlinkClick r:id="rId11"/>
              </a:rPr>
              <a:t>https://starsity.ru/zvezdny/kalendar/4-oktyabrya/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480" y="404664"/>
            <a:ext cx="89289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2"/>
              </a:rPr>
              <a:t>https://maxblogs.ru/articles/kosmicheskie-stantsii</a:t>
            </a:r>
            <a:endParaRPr lang="ru-RU" dirty="0"/>
          </a:p>
          <a:p>
            <a:r>
              <a:rPr lang="ru-RU" u="sng" dirty="0">
                <a:hlinkClick r:id="rId3"/>
              </a:rPr>
              <a:t>https://in.pinterest.com/pin/849561917185788945/</a:t>
            </a:r>
            <a:endParaRPr lang="ru-RU" dirty="0"/>
          </a:p>
          <a:p>
            <a:r>
              <a:rPr lang="ru-RU" u="sng" dirty="0">
                <a:hlinkClick r:id="rId4"/>
              </a:rPr>
              <a:t>https://rocketengines.ru/historical-digest/events/january-1-10-2.html</a:t>
            </a:r>
            <a:endParaRPr lang="ru-RU" dirty="0"/>
          </a:p>
          <a:p>
            <a:r>
              <a:rPr lang="ru-RU" u="sng" dirty="0">
                <a:hlinkClick r:id="rId5"/>
              </a:rPr>
              <a:t>https://tunnel.ru/post-22-iyulya-kalendar-istorii</a:t>
            </a:r>
            <a:endParaRPr lang="ru-RU" dirty="0"/>
          </a:p>
          <a:p>
            <a:r>
              <a:rPr lang="ru-RU" u="sng" dirty="0">
                <a:hlinkClick r:id="rId6"/>
              </a:rPr>
              <a:t>https://www.numizmatik.ru/news/belka-i-strelka-na-100-200-ili-500-tenge-kazakhstana-serii-kosmos_n10480.html</a:t>
            </a:r>
            <a:endParaRPr lang="ru-RU" dirty="0"/>
          </a:p>
          <a:p>
            <a:r>
              <a:rPr lang="ru-RU" u="sng" dirty="0">
                <a:hlinkClick r:id="rId7"/>
              </a:rPr>
              <a:t>https://topria.ru/2020/04/12/поехали-юрий-празднование-дня-космон/</a:t>
            </a:r>
            <a:endParaRPr lang="ru-RU" dirty="0"/>
          </a:p>
          <a:p>
            <a:r>
              <a:rPr lang="ru-RU" u="sng" dirty="0">
                <a:hlinkClick r:id="rId8"/>
              </a:rPr>
              <a:t>http://ouchap.kolos.obr55.ru/2019/04/19/</a:t>
            </a:r>
            <a:endParaRPr lang="ru-RU" dirty="0"/>
          </a:p>
          <a:p>
            <a:r>
              <a:rPr lang="ru-RU" u="sng" dirty="0">
                <a:hlinkClick r:id="rId9"/>
              </a:rPr>
              <a:t>https://life.ru/p/1199016</a:t>
            </a:r>
            <a:endParaRPr lang="ru-RU" dirty="0"/>
          </a:p>
          <a:p>
            <a:r>
              <a:rPr lang="ru-RU" u="sng" dirty="0">
                <a:hlinkClick r:id="rId10"/>
              </a:rPr>
              <a:t>https://</a:t>
            </a:r>
            <a:r>
              <a:rPr lang="ru-RU" u="sng" dirty="0" smtClean="0">
                <a:hlinkClick r:id="rId10"/>
              </a:rPr>
              <a:t>4tololo.ru/content/8797</a:t>
            </a:r>
            <a:endParaRPr lang="ru-RU" u="sng" dirty="0" smtClean="0"/>
          </a:p>
          <a:p>
            <a:r>
              <a:rPr lang="ru-RU" u="sng" dirty="0">
                <a:hlinkClick r:id="rId11"/>
              </a:rPr>
              <a:t>http://www.great-country.ru/articles/sssr/sov_kosmos/00024.html</a:t>
            </a:r>
            <a:endParaRPr lang="ru-RU" dirty="0"/>
          </a:p>
          <a:p>
            <a:r>
              <a:rPr lang="ru-RU" u="sng" dirty="0">
                <a:hlinkClick r:id="rId12"/>
              </a:rPr>
              <a:t>https://zen.yandex.ru/media/timofeevih/supermeny-na-lune--5d66d8e5df944400ae323ec4</a:t>
            </a:r>
            <a:endParaRPr lang="ru-RU" dirty="0"/>
          </a:p>
          <a:p>
            <a:r>
              <a:rPr lang="ru-RU" u="sng" dirty="0">
                <a:hlinkClick r:id="rId13"/>
              </a:rPr>
              <a:t>https://masyamba.ru/kosmos/zemlya-iz-kosmosa.html</a:t>
            </a:r>
            <a:endParaRPr lang="ru-RU" dirty="0"/>
          </a:p>
          <a:p>
            <a:r>
              <a:rPr lang="ru-RU" u="sng" dirty="0">
                <a:hlinkClick r:id="rId14"/>
              </a:rPr>
              <a:t>https://foto.cheb.ru/foto/88876.htm</a:t>
            </a:r>
            <a:endParaRPr lang="ru-RU" dirty="0"/>
          </a:p>
          <a:p>
            <a:r>
              <a:rPr lang="ru-RU" u="sng" dirty="0">
                <a:hlinkClick r:id="rId15"/>
              </a:rPr>
              <a:t>https://andreyplumer.livejournal.com/2241.html</a:t>
            </a:r>
            <a:endParaRPr lang="ru-RU" dirty="0"/>
          </a:p>
          <a:p>
            <a:r>
              <a:rPr lang="ru-RU" u="sng" dirty="0">
                <a:hlinkClick r:id="rId16"/>
              </a:rPr>
              <a:t>https://chippfest.blogspot.com/2016/04/April-12th-the-World-Day-of-Aviation-and-Astronautics.html?m=1</a:t>
            </a:r>
            <a:endParaRPr lang="ru-RU" dirty="0"/>
          </a:p>
          <a:p>
            <a:r>
              <a:rPr lang="ru-RU" u="sng" dirty="0">
                <a:hlinkClick r:id="rId17"/>
              </a:rPr>
              <a:t>http://www.astrostamps.ru/1961/marka-portret-gagarina</a:t>
            </a:r>
            <a:endParaRPr lang="ru-RU" dirty="0"/>
          </a:p>
          <a:p>
            <a:r>
              <a:rPr lang="ru-RU" u="sng" dirty="0">
                <a:hlinkClick r:id="rId18"/>
              </a:rPr>
              <a:t>https://</a:t>
            </a:r>
            <a:r>
              <a:rPr lang="ru-RU" u="sng" dirty="0" smtClean="0">
                <a:hlinkClick r:id="rId18"/>
              </a:rPr>
              <a:t>infourok.ru/prezentaciya-k-klassnomu-chasu-yuriy-gagarin-geroy-na-vse-vremena-klass-992117.html</a:t>
            </a:r>
            <a:endParaRPr lang="ru-RU" u="sng" dirty="0" smtClean="0"/>
          </a:p>
          <a:p>
            <a:r>
              <a:rPr lang="ru-RU" u="sng" dirty="0">
                <a:hlinkClick r:id="rId19"/>
              </a:rPr>
              <a:t>https://druzzya.mirtesen.ru/blog/43577043158/Podvig-YUriya-Gagarina:-kak-eto-byilo--2?utm_referrer=mirtesen.ru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78" y="116632"/>
            <a:ext cx="8920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2"/>
              </a:rPr>
              <a:t>https://www.goodfon.ru/download/kosmos-planeta-zemlya/2362x1575/</a:t>
            </a:r>
            <a:endParaRPr lang="ru-RU" dirty="0"/>
          </a:p>
          <a:p>
            <a:r>
              <a:rPr lang="ru-RU" u="sng" dirty="0">
                <a:hlinkClick r:id="rId3"/>
              </a:rPr>
              <a:t>https://integral-russia.ru/2017/11/01/orbitalnye-sputniki-inspektory-kontroliruyut-okolozemnoe-prostranstvo-kratkij-ekskurs/</a:t>
            </a:r>
            <a:endParaRPr lang="ru-RU" dirty="0"/>
          </a:p>
          <a:p>
            <a:r>
              <a:rPr lang="ru-RU" u="sng" dirty="0">
                <a:hlinkClick r:id="rId4"/>
              </a:rPr>
              <a:t>http://in-voskresensk.ru/novosti/sobytie/12-aprelya-den-kosmonavtiki</a:t>
            </a:r>
            <a:endParaRPr lang="ru-RU" dirty="0"/>
          </a:p>
          <a:p>
            <a:r>
              <a:rPr lang="ru-RU" u="sng" dirty="0">
                <a:hlinkClick r:id="rId5"/>
              </a:rPr>
              <a:t>https://</a:t>
            </a:r>
            <a:r>
              <a:rPr lang="ru-RU" u="sng" dirty="0" smtClean="0">
                <a:hlinkClick r:id="rId5"/>
              </a:rPr>
              <a:t>klike.net/1867-kosmos-krasivye-kartinki-40-foto.html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smtClean="0"/>
              <a:t>Детям о космосе и Юрии Гагарине – первом космонавте </a:t>
            </a:r>
            <a:r>
              <a:rPr lang="ru-RU" err="1" smtClean="0"/>
              <a:t>Земли</a:t>
            </a:r>
            <a:r>
              <a:rPr lang="ru-RU" smtClean="0"/>
              <a:t>: Беседы</a:t>
            </a:r>
            <a:r>
              <a:rPr lang="ru-RU" dirty="0" smtClean="0"/>
              <a:t>, досуги, рассказы/Авт.-сост. Т.А. Шорыгина, сост. М.Ю. Парамонова. – М.:ТЦ Сфера, 2011.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3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869160"/>
            <a:ext cx="7772400" cy="15001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временем люди покорили воздушное пространство. Сначала они поднялись в небо на воздушных шарах и дирижаблях.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067944" cy="275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73943"/>
            <a:ext cx="3888432" cy="291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653136"/>
            <a:ext cx="8496944" cy="15001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были изобретены самолёты и вертолёты.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306">
            <a:off x="343169" y="1974058"/>
            <a:ext cx="4469895" cy="251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616">
            <a:off x="5148063" y="2276872"/>
            <a:ext cx="356787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48" y="5357813"/>
            <a:ext cx="8856984" cy="15001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 начал заниматься космонавтикой великий русский учёный Константин Эдуардович Циолковский. Он доказал, что освоить космическое пространство можно только с помощью ракеты. Циолковский продумал устройство и вывел формулу движения ракеты.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764704"/>
            <a:ext cx="3144639" cy="423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15616" y="129909"/>
            <a:ext cx="704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Эдуардович Циолковский (1857 – 1935)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47" r="2960" b="10505"/>
          <a:stretch/>
        </p:blipFill>
        <p:spPr>
          <a:xfrm>
            <a:off x="1691679" y="129908"/>
            <a:ext cx="5377419" cy="6611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96690" y="5943183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ракеты, изобретённой 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К.Э. Циолковским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3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720" y="1196752"/>
            <a:ext cx="8964488" cy="15001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Однажды в гости к Циолковскому приехал будущий знаменитый конструктор комических кораблей Сергей Павлович Королёв. Позже Королёв писал: «Я ушёл от него с одной мыслью – строить ракеты и летать на них. Всем смыслом моей жизни стало одно – пробиться к звёздам».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5485981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483768" y="6084004"/>
            <a:ext cx="548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Павлович Королёв (1906-1966)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3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157192"/>
            <a:ext cx="9144000" cy="15001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С.П. Королёв создал Реактивный научно-исследовательский институт, где строили ракеты и воплощали в жизнь идеи К.Э. Циолковского.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3"/>
            <a:ext cx="5961856" cy="3997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0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229200"/>
            <a:ext cx="8784976" cy="15001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октября 1957 г. был запущен первый искусственный спутник Земли. Это был небольшой шар, снабжённый радиопередатчиком и четырьмя антеннами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3"/>
            <a:ext cx="7079627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0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9217024" cy="15001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Учёные мечтали о полёте человека в космос. Но прежде безопасность полётов была проверена на животных. Самыми известными космическими путешественниками стали собаки. Самых первых собак, поднявшихся в ракете, звали Цыган и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Дезик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19 августа 1960 г. В космос стартовал космический корабль «Восток» с двумя четвероногими космонавтами – Белкой и Стрелкой. Они провели в космосе 22 часа и благополучно вернулись на Землю.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212976"/>
            <a:ext cx="4439367" cy="2938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43425"/>
            <a:ext cx="3123164" cy="340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84" y="6386612"/>
            <a:ext cx="79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Цыган и </a:t>
            </a:r>
            <a:r>
              <a:rPr lang="ru-RU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Дезик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Белка и Стрелка                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5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798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Освоение космоса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DAY</dc:creator>
  <cp:lastModifiedBy>Алла</cp:lastModifiedBy>
  <cp:revision>30</cp:revision>
  <dcterms:created xsi:type="dcterms:W3CDTF">2017-03-26T16:50:33Z</dcterms:created>
  <dcterms:modified xsi:type="dcterms:W3CDTF">2021-01-12T07:58:02Z</dcterms:modified>
</cp:coreProperties>
</file>