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303" r:id="rId4"/>
    <p:sldId id="263" r:id="rId5"/>
    <p:sldId id="264" r:id="rId6"/>
    <p:sldId id="269" r:id="rId7"/>
    <p:sldId id="265" r:id="rId8"/>
    <p:sldId id="270" r:id="rId9"/>
    <p:sldId id="266" r:id="rId10"/>
    <p:sldId id="304" r:id="rId11"/>
    <p:sldId id="305" r:id="rId12"/>
    <p:sldId id="267" r:id="rId13"/>
    <p:sldId id="268" r:id="rId14"/>
    <p:sldId id="271" r:id="rId15"/>
    <p:sldId id="272" r:id="rId16"/>
    <p:sldId id="273" r:id="rId17"/>
    <p:sldId id="307" r:id="rId18"/>
    <p:sldId id="308" r:id="rId19"/>
    <p:sldId id="274" r:id="rId20"/>
    <p:sldId id="275" r:id="rId21"/>
    <p:sldId id="309" r:id="rId22"/>
    <p:sldId id="276" r:id="rId23"/>
    <p:sldId id="277" r:id="rId24"/>
    <p:sldId id="279" r:id="rId25"/>
    <p:sldId id="280" r:id="rId26"/>
    <p:sldId id="310" r:id="rId27"/>
    <p:sldId id="278" r:id="rId28"/>
    <p:sldId id="282" r:id="rId29"/>
    <p:sldId id="283" r:id="rId30"/>
    <p:sldId id="284" r:id="rId31"/>
    <p:sldId id="285" r:id="rId32"/>
    <p:sldId id="286" r:id="rId33"/>
    <p:sldId id="311" r:id="rId34"/>
    <p:sldId id="312" r:id="rId35"/>
    <p:sldId id="287" r:id="rId36"/>
    <p:sldId id="288" r:id="rId37"/>
    <p:sldId id="289" r:id="rId38"/>
    <p:sldId id="291" r:id="rId39"/>
    <p:sldId id="313" r:id="rId40"/>
    <p:sldId id="314" r:id="rId41"/>
    <p:sldId id="290" r:id="rId42"/>
    <p:sldId id="292" r:id="rId43"/>
    <p:sldId id="293" r:id="rId44"/>
    <p:sldId id="317" r:id="rId45"/>
    <p:sldId id="315" r:id="rId46"/>
    <p:sldId id="316" r:id="rId47"/>
    <p:sldId id="294" r:id="rId48"/>
    <p:sldId id="296" r:id="rId49"/>
    <p:sldId id="297" r:id="rId50"/>
    <p:sldId id="298" r:id="rId51"/>
    <p:sldId id="299" r:id="rId52"/>
    <p:sldId id="300" r:id="rId53"/>
    <p:sldId id="301" r:id="rId54"/>
    <p:sldId id="302" r:id="rId55"/>
    <p:sldId id="318" r:id="rId56"/>
    <p:sldId id="320" r:id="rId57"/>
    <p:sldId id="321" r:id="rId58"/>
    <p:sldId id="322" r:id="rId59"/>
    <p:sldId id="323" r:id="rId60"/>
    <p:sldId id="324" r:id="rId61"/>
    <p:sldId id="325" r:id="rId62"/>
    <p:sldId id="326" r:id="rId63"/>
    <p:sldId id="327" r:id="rId64"/>
    <p:sldId id="257" r:id="rId65"/>
    <p:sldId id="258" r:id="rId6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422"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C328F1-0849-428A-84DA-20F19C7B1E9A}"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ru-RU"/>
        </a:p>
      </dgm:t>
    </dgm:pt>
    <dgm:pt modelId="{FB828FF9-1F39-4E20-8744-62FFF5AD08DC}">
      <dgm:prSet phldrT="[Текст]" custT="1"/>
      <dgm:spPr/>
      <dgm:t>
        <a:bodyPr/>
        <a:lstStyle/>
        <a:p>
          <a:r>
            <a:rPr lang="ru-RU" sz="3200" b="1" dirty="0" smtClean="0">
              <a:solidFill>
                <a:schemeClr val="accent2">
                  <a:lumMod val="50000"/>
                </a:schemeClr>
              </a:solidFill>
            </a:rPr>
            <a:t>слитное</a:t>
          </a:r>
          <a:endParaRPr lang="ru-RU" sz="3200" b="1" dirty="0">
            <a:solidFill>
              <a:schemeClr val="accent2">
                <a:lumMod val="50000"/>
              </a:schemeClr>
            </a:solidFill>
          </a:endParaRPr>
        </a:p>
      </dgm:t>
    </dgm:pt>
    <dgm:pt modelId="{5546BAF9-2C10-4E61-9700-499D67B53792}" type="parTrans" cxnId="{2EB893A2-D0E0-4284-B55B-09B29736424E}">
      <dgm:prSet/>
      <dgm:spPr/>
      <dgm:t>
        <a:bodyPr/>
        <a:lstStyle/>
        <a:p>
          <a:endParaRPr lang="ru-RU"/>
        </a:p>
      </dgm:t>
    </dgm:pt>
    <dgm:pt modelId="{FB5D3817-7154-466F-AE6E-0255064DE5EE}" type="sibTrans" cxnId="{2EB893A2-D0E0-4284-B55B-09B29736424E}">
      <dgm:prSet/>
      <dgm:spPr/>
      <dgm:t>
        <a:bodyPr/>
        <a:lstStyle/>
        <a:p>
          <a:endParaRPr lang="ru-RU"/>
        </a:p>
      </dgm:t>
    </dgm:pt>
    <dgm:pt modelId="{9E497419-A4D2-413F-BB1B-D39BA827875E}">
      <dgm:prSet phldrT="[Текст]" custT="1"/>
      <dgm:spPr/>
      <dgm:t>
        <a:bodyPr/>
        <a:lstStyle/>
        <a:p>
          <a:pPr algn="l"/>
          <a:endParaRPr lang="ru-RU" sz="1800" dirty="0" smtClean="0"/>
        </a:p>
        <a:p>
          <a:pPr algn="l"/>
          <a:r>
            <a:rPr lang="ru-RU" sz="2000" dirty="0" smtClean="0"/>
            <a:t>НИКТО</a:t>
          </a:r>
        </a:p>
        <a:p>
          <a:pPr algn="l"/>
          <a:r>
            <a:rPr lang="ru-RU" sz="2000" dirty="0" smtClean="0"/>
            <a:t>НИЧТО</a:t>
          </a:r>
        </a:p>
        <a:p>
          <a:pPr algn="l"/>
          <a:r>
            <a:rPr lang="ru-RU" sz="2000" dirty="0" smtClean="0"/>
            <a:t>НЕКТО</a:t>
          </a:r>
        </a:p>
        <a:p>
          <a:pPr algn="l"/>
          <a:r>
            <a:rPr lang="ru-RU" sz="2000" dirty="0" smtClean="0"/>
            <a:t>НЕЧТО</a:t>
          </a:r>
        </a:p>
        <a:p>
          <a:pPr algn="l"/>
          <a:r>
            <a:rPr lang="ru-RU" sz="2000" dirty="0" smtClean="0"/>
            <a:t>НЕСКОЛЬКО</a:t>
          </a:r>
        </a:p>
        <a:p>
          <a:pPr algn="l"/>
          <a:r>
            <a:rPr lang="ru-RU" sz="2000" dirty="0" smtClean="0"/>
            <a:t>НЕЧЕГО</a:t>
          </a:r>
        </a:p>
        <a:p>
          <a:pPr algn="l"/>
          <a:r>
            <a:rPr lang="ru-RU" sz="2000" dirty="0" smtClean="0"/>
            <a:t>НИКАКОЙ</a:t>
          </a:r>
        </a:p>
        <a:p>
          <a:pPr algn="l"/>
          <a:r>
            <a:rPr lang="ru-RU" sz="2000" dirty="0" smtClean="0"/>
            <a:t>НИЧЕЙ</a:t>
          </a:r>
        </a:p>
        <a:p>
          <a:pPr algn="l"/>
          <a:endParaRPr lang="ru-RU" sz="2000" dirty="0"/>
        </a:p>
      </dgm:t>
    </dgm:pt>
    <dgm:pt modelId="{3A7433EB-93F2-463C-8A78-A2F8C923F62F}" type="parTrans" cxnId="{C43D705C-4C6E-4CB2-9AA9-7E2494178D90}">
      <dgm:prSet/>
      <dgm:spPr/>
      <dgm:t>
        <a:bodyPr/>
        <a:lstStyle/>
        <a:p>
          <a:endParaRPr lang="ru-RU"/>
        </a:p>
      </dgm:t>
    </dgm:pt>
    <dgm:pt modelId="{84FEA9EE-DFA0-408A-9BA3-CB92608E1AF4}" type="sibTrans" cxnId="{C43D705C-4C6E-4CB2-9AA9-7E2494178D90}">
      <dgm:prSet/>
      <dgm:spPr/>
      <dgm:t>
        <a:bodyPr/>
        <a:lstStyle/>
        <a:p>
          <a:endParaRPr lang="ru-RU"/>
        </a:p>
      </dgm:t>
    </dgm:pt>
    <dgm:pt modelId="{4F30EA25-8596-487B-A1F6-96326A2AB32B}">
      <dgm:prSet phldrT="[Текст]" custT="1"/>
      <dgm:spPr/>
      <dgm:t>
        <a:bodyPr/>
        <a:lstStyle/>
        <a:p>
          <a:r>
            <a:rPr lang="ru-RU" sz="3200" b="1" dirty="0" smtClean="0">
              <a:solidFill>
                <a:schemeClr val="accent2">
                  <a:lumMod val="50000"/>
                </a:schemeClr>
              </a:solidFill>
            </a:rPr>
            <a:t>раздельное</a:t>
          </a:r>
          <a:endParaRPr lang="ru-RU" sz="3200" b="1" dirty="0">
            <a:solidFill>
              <a:schemeClr val="accent2">
                <a:lumMod val="50000"/>
              </a:schemeClr>
            </a:solidFill>
          </a:endParaRPr>
        </a:p>
      </dgm:t>
    </dgm:pt>
    <dgm:pt modelId="{4EF73B20-1A04-43BC-9E3D-7C6C668D42EC}" type="parTrans" cxnId="{73040EA5-E929-4182-806A-FD32F5C378DB}">
      <dgm:prSet/>
      <dgm:spPr/>
      <dgm:t>
        <a:bodyPr/>
        <a:lstStyle/>
        <a:p>
          <a:endParaRPr lang="ru-RU"/>
        </a:p>
      </dgm:t>
    </dgm:pt>
    <dgm:pt modelId="{2ECAA9B4-C458-4E1A-A1B3-6FC9921EA148}" type="sibTrans" cxnId="{73040EA5-E929-4182-806A-FD32F5C378DB}">
      <dgm:prSet/>
      <dgm:spPr/>
      <dgm:t>
        <a:bodyPr/>
        <a:lstStyle/>
        <a:p>
          <a:endParaRPr lang="ru-RU"/>
        </a:p>
      </dgm:t>
    </dgm:pt>
    <dgm:pt modelId="{ACB77245-D51A-4E9C-8924-6E111E683D9E}">
      <dgm:prSet phldrT="[Текст]" custT="1"/>
      <dgm:spPr/>
      <dgm:t>
        <a:bodyPr/>
        <a:lstStyle/>
        <a:p>
          <a:pPr algn="l"/>
          <a:r>
            <a:rPr lang="ru-RU" sz="2000" dirty="0" smtClean="0"/>
            <a:t>НИ </a:t>
          </a:r>
          <a:r>
            <a:rPr lang="ru-RU" sz="2000" dirty="0" smtClean="0">
              <a:solidFill>
                <a:schemeClr val="accent2">
                  <a:lumMod val="50000"/>
                </a:schemeClr>
              </a:solidFill>
            </a:rPr>
            <a:t>С </a:t>
          </a:r>
          <a:r>
            <a:rPr lang="ru-RU" sz="2000" dirty="0" smtClean="0"/>
            <a:t>КЕМ</a:t>
          </a:r>
        </a:p>
        <a:p>
          <a:pPr algn="l"/>
          <a:r>
            <a:rPr lang="ru-RU" sz="2000" dirty="0" smtClean="0"/>
            <a:t>НИ </a:t>
          </a:r>
          <a:r>
            <a:rPr lang="ru-RU" sz="2000" dirty="0" smtClean="0">
              <a:solidFill>
                <a:schemeClr val="accent2">
                  <a:lumMod val="50000"/>
                </a:schemeClr>
              </a:solidFill>
            </a:rPr>
            <a:t>НА </a:t>
          </a:r>
          <a:r>
            <a:rPr lang="ru-RU" sz="2000" dirty="0" smtClean="0"/>
            <a:t>КОГО</a:t>
          </a:r>
        </a:p>
        <a:p>
          <a:pPr algn="l"/>
          <a:r>
            <a:rPr lang="ru-RU" sz="2000" dirty="0" smtClean="0"/>
            <a:t>НЕ </a:t>
          </a:r>
          <a:r>
            <a:rPr lang="ru-RU" sz="2000" dirty="0" smtClean="0">
              <a:solidFill>
                <a:schemeClr val="accent2">
                  <a:lumMod val="50000"/>
                </a:schemeClr>
              </a:solidFill>
            </a:rPr>
            <a:t>НА </a:t>
          </a:r>
          <a:r>
            <a:rPr lang="ru-RU" sz="2000" dirty="0" smtClean="0"/>
            <a:t>ЧТО</a:t>
          </a:r>
        </a:p>
        <a:p>
          <a:pPr algn="l"/>
          <a:r>
            <a:rPr lang="ru-RU" sz="2000" dirty="0" smtClean="0"/>
            <a:t>НИ </a:t>
          </a:r>
          <a:r>
            <a:rPr lang="ru-RU" sz="2000" dirty="0" smtClean="0">
              <a:solidFill>
                <a:schemeClr val="accent2">
                  <a:lumMod val="50000"/>
                </a:schemeClr>
              </a:solidFill>
            </a:rPr>
            <a:t>ПЕРЕД</a:t>
          </a:r>
          <a:r>
            <a:rPr lang="ru-RU" sz="2000" dirty="0" smtClean="0"/>
            <a:t> ЧЕМ</a:t>
          </a:r>
        </a:p>
        <a:p>
          <a:pPr algn="l"/>
          <a:r>
            <a:rPr lang="ru-RU" sz="2000" dirty="0" smtClean="0"/>
            <a:t>НЕ </a:t>
          </a:r>
          <a:r>
            <a:rPr lang="ru-RU" sz="2000" dirty="0" smtClean="0">
              <a:solidFill>
                <a:schemeClr val="accent2">
                  <a:lumMod val="50000"/>
                </a:schemeClr>
              </a:solidFill>
            </a:rPr>
            <a:t>У</a:t>
          </a:r>
          <a:r>
            <a:rPr lang="ru-RU" sz="2000" dirty="0" smtClean="0"/>
            <a:t> КОГО</a:t>
          </a:r>
        </a:p>
        <a:p>
          <a:pPr algn="l"/>
          <a:r>
            <a:rPr lang="ru-RU" sz="2000" dirty="0" smtClean="0"/>
            <a:t>НЕ СТОЛЬКО,  А БОЛЬШЕ</a:t>
          </a:r>
          <a:endParaRPr lang="ru-RU" sz="2000" dirty="0"/>
        </a:p>
      </dgm:t>
    </dgm:pt>
    <dgm:pt modelId="{C3E429D5-0766-404E-9BB4-C954256F250B}" type="parTrans" cxnId="{3B9A7273-D07C-4011-9D94-B57B5A9027A1}">
      <dgm:prSet/>
      <dgm:spPr/>
      <dgm:t>
        <a:bodyPr/>
        <a:lstStyle/>
        <a:p>
          <a:endParaRPr lang="ru-RU"/>
        </a:p>
      </dgm:t>
    </dgm:pt>
    <dgm:pt modelId="{9772A5F8-409D-40A1-BEA4-893B8DBBA73D}" type="sibTrans" cxnId="{3B9A7273-D07C-4011-9D94-B57B5A9027A1}">
      <dgm:prSet/>
      <dgm:spPr/>
      <dgm:t>
        <a:bodyPr/>
        <a:lstStyle/>
        <a:p>
          <a:endParaRPr lang="ru-RU"/>
        </a:p>
      </dgm:t>
    </dgm:pt>
    <dgm:pt modelId="{F3AB8492-FB9B-4AB7-8356-B3559CB25CD7}">
      <dgm:prSet phldrT="[Текст]" custT="1"/>
      <dgm:spPr/>
      <dgm:t>
        <a:bodyPr/>
        <a:lstStyle/>
        <a:p>
          <a:r>
            <a:rPr lang="ru-RU" sz="3200" b="1" dirty="0" smtClean="0">
              <a:solidFill>
                <a:schemeClr val="accent2">
                  <a:lumMod val="50000"/>
                </a:schemeClr>
              </a:solidFill>
            </a:rPr>
            <a:t>дефисное</a:t>
          </a:r>
          <a:endParaRPr lang="ru-RU" sz="3200" b="1" dirty="0">
            <a:solidFill>
              <a:schemeClr val="accent2">
                <a:lumMod val="50000"/>
              </a:schemeClr>
            </a:solidFill>
          </a:endParaRPr>
        </a:p>
      </dgm:t>
    </dgm:pt>
    <dgm:pt modelId="{79B7A816-8BEC-45B8-A64F-839824FAB953}" type="parTrans" cxnId="{00FB5E18-511B-42AD-BCDE-8524059EB0A4}">
      <dgm:prSet/>
      <dgm:spPr/>
      <dgm:t>
        <a:bodyPr/>
        <a:lstStyle/>
        <a:p>
          <a:endParaRPr lang="ru-RU"/>
        </a:p>
      </dgm:t>
    </dgm:pt>
    <dgm:pt modelId="{647CA5E9-8570-4AB3-8A2A-0340844FEE63}" type="sibTrans" cxnId="{00FB5E18-511B-42AD-BCDE-8524059EB0A4}">
      <dgm:prSet/>
      <dgm:spPr/>
      <dgm:t>
        <a:bodyPr/>
        <a:lstStyle/>
        <a:p>
          <a:endParaRPr lang="ru-RU"/>
        </a:p>
      </dgm:t>
    </dgm:pt>
    <dgm:pt modelId="{CFB85C34-2F79-4DC3-AE66-523BE3CF663E}">
      <dgm:prSet phldrT="[Текст]" custT="1"/>
      <dgm:spPr/>
      <dgm:t>
        <a:bodyPr/>
        <a:lstStyle/>
        <a:p>
          <a:pPr algn="l"/>
          <a:endParaRPr lang="ru-RU" sz="2000" dirty="0" smtClean="0"/>
        </a:p>
        <a:p>
          <a:pPr algn="l"/>
          <a:endParaRPr lang="ru-RU" sz="2000" dirty="0" smtClean="0"/>
        </a:p>
        <a:p>
          <a:pPr algn="l"/>
          <a:r>
            <a:rPr lang="ru-RU" sz="2000" dirty="0" smtClean="0">
              <a:solidFill>
                <a:schemeClr val="accent2">
                  <a:lumMod val="50000"/>
                </a:schemeClr>
              </a:solidFill>
            </a:rPr>
            <a:t>КОЕ</a:t>
          </a:r>
          <a:r>
            <a:rPr lang="ru-RU" sz="2000" dirty="0" smtClean="0"/>
            <a:t>-КТО</a:t>
          </a:r>
        </a:p>
        <a:p>
          <a:pPr algn="l"/>
          <a:r>
            <a:rPr lang="ru-RU" sz="2000" dirty="0" smtClean="0"/>
            <a:t>КОМУ-</a:t>
          </a:r>
          <a:r>
            <a:rPr lang="ru-RU" sz="2000" dirty="0" smtClean="0">
              <a:solidFill>
                <a:schemeClr val="accent2">
                  <a:lumMod val="50000"/>
                </a:schemeClr>
              </a:solidFill>
            </a:rPr>
            <a:t>ТО</a:t>
          </a:r>
        </a:p>
        <a:p>
          <a:pPr algn="l"/>
          <a:r>
            <a:rPr lang="ru-RU" sz="2000" dirty="0" smtClean="0"/>
            <a:t>ЧТО-</a:t>
          </a:r>
          <a:r>
            <a:rPr lang="ru-RU" sz="2000" dirty="0" smtClean="0">
              <a:solidFill>
                <a:schemeClr val="accent2">
                  <a:lumMod val="50000"/>
                </a:schemeClr>
              </a:solidFill>
            </a:rPr>
            <a:t>ЛИБО</a:t>
          </a:r>
        </a:p>
        <a:p>
          <a:pPr algn="l"/>
          <a:r>
            <a:rPr lang="ru-RU" sz="2000" dirty="0" smtClean="0"/>
            <a:t>ЧТО-</a:t>
          </a:r>
          <a:r>
            <a:rPr lang="ru-RU" sz="2000" dirty="0" smtClean="0">
              <a:solidFill>
                <a:schemeClr val="accent2">
                  <a:lumMod val="50000"/>
                </a:schemeClr>
              </a:solidFill>
            </a:rPr>
            <a:t>НИБУДЬ</a:t>
          </a:r>
        </a:p>
        <a:p>
          <a:pPr algn="l"/>
          <a:r>
            <a:rPr lang="ru-RU" sz="2000" dirty="0" smtClean="0"/>
            <a:t>СКОЛЬКО-</a:t>
          </a:r>
          <a:r>
            <a:rPr lang="ru-RU" sz="2000" dirty="0" smtClean="0">
              <a:solidFill>
                <a:schemeClr val="accent2">
                  <a:lumMod val="50000"/>
                </a:schemeClr>
              </a:solidFill>
            </a:rPr>
            <a:t>ТО</a:t>
          </a:r>
        </a:p>
        <a:p>
          <a:pPr algn="l"/>
          <a:r>
            <a:rPr lang="ru-RU" sz="2000" dirty="0" smtClean="0"/>
            <a:t>КОГО-</a:t>
          </a:r>
          <a:r>
            <a:rPr lang="ru-RU" sz="2000" dirty="0" smtClean="0">
              <a:solidFill>
                <a:schemeClr val="accent2">
                  <a:lumMod val="50000"/>
                </a:schemeClr>
              </a:solidFill>
            </a:rPr>
            <a:t>ТО</a:t>
          </a:r>
        </a:p>
        <a:p>
          <a:pPr algn="l"/>
          <a:endParaRPr lang="ru-RU" sz="2000" dirty="0" smtClean="0"/>
        </a:p>
        <a:p>
          <a:pPr algn="l"/>
          <a:endParaRPr lang="ru-RU" sz="2000" dirty="0"/>
        </a:p>
      </dgm:t>
    </dgm:pt>
    <dgm:pt modelId="{D5FED1CC-1395-4944-87C5-066FEDE2E29E}" type="parTrans" cxnId="{C0B6C6B4-83DD-42A8-8BBB-48DF8C8F38DD}">
      <dgm:prSet/>
      <dgm:spPr/>
      <dgm:t>
        <a:bodyPr/>
        <a:lstStyle/>
        <a:p>
          <a:endParaRPr lang="ru-RU"/>
        </a:p>
      </dgm:t>
    </dgm:pt>
    <dgm:pt modelId="{C612C57B-15E3-4E0D-9B21-61938210CCF8}" type="sibTrans" cxnId="{C0B6C6B4-83DD-42A8-8BBB-48DF8C8F38DD}">
      <dgm:prSet/>
      <dgm:spPr/>
      <dgm:t>
        <a:bodyPr/>
        <a:lstStyle/>
        <a:p>
          <a:endParaRPr lang="ru-RU"/>
        </a:p>
      </dgm:t>
    </dgm:pt>
    <dgm:pt modelId="{D94D32E6-06C5-4973-A779-A6BFBA85F196}" type="pres">
      <dgm:prSet presAssocID="{67C328F1-0849-428A-84DA-20F19C7B1E9A}" presName="theList" presStyleCnt="0">
        <dgm:presLayoutVars>
          <dgm:dir/>
          <dgm:animLvl val="lvl"/>
          <dgm:resizeHandles val="exact"/>
        </dgm:presLayoutVars>
      </dgm:prSet>
      <dgm:spPr/>
      <dgm:t>
        <a:bodyPr/>
        <a:lstStyle/>
        <a:p>
          <a:endParaRPr lang="ru-RU"/>
        </a:p>
      </dgm:t>
    </dgm:pt>
    <dgm:pt modelId="{7D8C5536-72A8-4BCE-A8B3-D25B624CE713}" type="pres">
      <dgm:prSet presAssocID="{FB828FF9-1F39-4E20-8744-62FFF5AD08DC}" presName="compNode" presStyleCnt="0"/>
      <dgm:spPr/>
    </dgm:pt>
    <dgm:pt modelId="{5F1B52ED-0268-45C8-8C3A-42659F88434D}" type="pres">
      <dgm:prSet presAssocID="{FB828FF9-1F39-4E20-8744-62FFF5AD08DC}" presName="aNode" presStyleLbl="bgShp" presStyleIdx="0" presStyleCnt="3" custLinFactNeighborX="1601" custLinFactNeighborY="2525"/>
      <dgm:spPr/>
      <dgm:t>
        <a:bodyPr/>
        <a:lstStyle/>
        <a:p>
          <a:endParaRPr lang="ru-RU"/>
        </a:p>
      </dgm:t>
    </dgm:pt>
    <dgm:pt modelId="{943139A4-8D26-4DB0-90F0-6BE543756FE0}" type="pres">
      <dgm:prSet presAssocID="{FB828FF9-1F39-4E20-8744-62FFF5AD08DC}" presName="textNode" presStyleLbl="bgShp" presStyleIdx="0" presStyleCnt="3"/>
      <dgm:spPr/>
      <dgm:t>
        <a:bodyPr/>
        <a:lstStyle/>
        <a:p>
          <a:endParaRPr lang="ru-RU"/>
        </a:p>
      </dgm:t>
    </dgm:pt>
    <dgm:pt modelId="{3831B597-FA3A-4437-A633-001942547D6B}" type="pres">
      <dgm:prSet presAssocID="{FB828FF9-1F39-4E20-8744-62FFF5AD08DC}" presName="compChildNode" presStyleCnt="0"/>
      <dgm:spPr/>
    </dgm:pt>
    <dgm:pt modelId="{63C40924-952B-49B6-A447-591D583C23F1}" type="pres">
      <dgm:prSet presAssocID="{FB828FF9-1F39-4E20-8744-62FFF5AD08DC}" presName="theInnerList" presStyleCnt="0"/>
      <dgm:spPr/>
    </dgm:pt>
    <dgm:pt modelId="{7E6D4AE4-E43C-413D-88A3-9F7D223A7135}" type="pres">
      <dgm:prSet presAssocID="{9E497419-A4D2-413F-BB1B-D39BA827875E}" presName="childNode" presStyleLbl="node1" presStyleIdx="0" presStyleCnt="3" custScaleX="100483" custScaleY="115751" custLinFactNeighborX="-1337" custLinFactNeighborY="-12868">
        <dgm:presLayoutVars>
          <dgm:bulletEnabled val="1"/>
        </dgm:presLayoutVars>
      </dgm:prSet>
      <dgm:spPr/>
      <dgm:t>
        <a:bodyPr/>
        <a:lstStyle/>
        <a:p>
          <a:endParaRPr lang="ru-RU"/>
        </a:p>
      </dgm:t>
    </dgm:pt>
    <dgm:pt modelId="{96964676-67D4-454B-A4C0-C741A923909D}" type="pres">
      <dgm:prSet presAssocID="{FB828FF9-1F39-4E20-8744-62FFF5AD08DC}" presName="aSpace" presStyleCnt="0"/>
      <dgm:spPr/>
    </dgm:pt>
    <dgm:pt modelId="{67769B60-58CD-4DE3-8338-916B1F663892}" type="pres">
      <dgm:prSet presAssocID="{4F30EA25-8596-487B-A1F6-96326A2AB32B}" presName="compNode" presStyleCnt="0"/>
      <dgm:spPr/>
    </dgm:pt>
    <dgm:pt modelId="{ACEE5E64-CBC6-4062-AC97-6F0708E10C31}" type="pres">
      <dgm:prSet presAssocID="{4F30EA25-8596-487B-A1F6-96326A2AB32B}" presName="aNode" presStyleLbl="bgShp" presStyleIdx="1" presStyleCnt="3"/>
      <dgm:spPr/>
      <dgm:t>
        <a:bodyPr/>
        <a:lstStyle/>
        <a:p>
          <a:endParaRPr lang="ru-RU"/>
        </a:p>
      </dgm:t>
    </dgm:pt>
    <dgm:pt modelId="{3BE6C687-ED92-4BDD-BE3D-613ED7D33BFE}" type="pres">
      <dgm:prSet presAssocID="{4F30EA25-8596-487B-A1F6-96326A2AB32B}" presName="textNode" presStyleLbl="bgShp" presStyleIdx="1" presStyleCnt="3"/>
      <dgm:spPr/>
      <dgm:t>
        <a:bodyPr/>
        <a:lstStyle/>
        <a:p>
          <a:endParaRPr lang="ru-RU"/>
        </a:p>
      </dgm:t>
    </dgm:pt>
    <dgm:pt modelId="{81D33DB8-4612-479E-B0BC-02C88519A1FA}" type="pres">
      <dgm:prSet presAssocID="{4F30EA25-8596-487B-A1F6-96326A2AB32B}" presName="compChildNode" presStyleCnt="0"/>
      <dgm:spPr/>
    </dgm:pt>
    <dgm:pt modelId="{5E799675-4E0D-4FD8-AFF6-205BF6E3FEAA}" type="pres">
      <dgm:prSet presAssocID="{4F30EA25-8596-487B-A1F6-96326A2AB32B}" presName="theInnerList" presStyleCnt="0"/>
      <dgm:spPr/>
    </dgm:pt>
    <dgm:pt modelId="{145827F9-5489-4A09-B770-C073EEB44637}" type="pres">
      <dgm:prSet presAssocID="{ACB77245-D51A-4E9C-8924-6E111E683D9E}" presName="childNode" presStyleLbl="node1" presStyleIdx="1" presStyleCnt="3" custScaleY="123525" custLinFactNeighborX="87" custLinFactNeighborY="-12157">
        <dgm:presLayoutVars>
          <dgm:bulletEnabled val="1"/>
        </dgm:presLayoutVars>
      </dgm:prSet>
      <dgm:spPr/>
      <dgm:t>
        <a:bodyPr/>
        <a:lstStyle/>
        <a:p>
          <a:endParaRPr lang="ru-RU"/>
        </a:p>
      </dgm:t>
    </dgm:pt>
    <dgm:pt modelId="{A56D4884-B510-4CAD-82C7-4A77D513F2F8}" type="pres">
      <dgm:prSet presAssocID="{4F30EA25-8596-487B-A1F6-96326A2AB32B}" presName="aSpace" presStyleCnt="0"/>
      <dgm:spPr/>
    </dgm:pt>
    <dgm:pt modelId="{7CEFEE2C-CCF3-43EF-91A3-126D84889992}" type="pres">
      <dgm:prSet presAssocID="{F3AB8492-FB9B-4AB7-8356-B3559CB25CD7}" presName="compNode" presStyleCnt="0"/>
      <dgm:spPr/>
    </dgm:pt>
    <dgm:pt modelId="{645F282C-363E-439A-A087-E9CB0ABD52EA}" type="pres">
      <dgm:prSet presAssocID="{F3AB8492-FB9B-4AB7-8356-B3559CB25CD7}" presName="aNode" presStyleLbl="bgShp" presStyleIdx="2" presStyleCnt="3"/>
      <dgm:spPr/>
      <dgm:t>
        <a:bodyPr/>
        <a:lstStyle/>
        <a:p>
          <a:endParaRPr lang="ru-RU"/>
        </a:p>
      </dgm:t>
    </dgm:pt>
    <dgm:pt modelId="{535CA50E-91A2-4254-BB84-C5AADA761DB0}" type="pres">
      <dgm:prSet presAssocID="{F3AB8492-FB9B-4AB7-8356-B3559CB25CD7}" presName="textNode" presStyleLbl="bgShp" presStyleIdx="2" presStyleCnt="3"/>
      <dgm:spPr/>
      <dgm:t>
        <a:bodyPr/>
        <a:lstStyle/>
        <a:p>
          <a:endParaRPr lang="ru-RU"/>
        </a:p>
      </dgm:t>
    </dgm:pt>
    <dgm:pt modelId="{387A6D72-82F1-4CB9-ACDC-D3FAA1D1264E}" type="pres">
      <dgm:prSet presAssocID="{F3AB8492-FB9B-4AB7-8356-B3559CB25CD7}" presName="compChildNode" presStyleCnt="0"/>
      <dgm:spPr/>
    </dgm:pt>
    <dgm:pt modelId="{54BCA39E-804E-4B21-A56F-ECB3721A95CB}" type="pres">
      <dgm:prSet presAssocID="{F3AB8492-FB9B-4AB7-8356-B3559CB25CD7}" presName="theInnerList" presStyleCnt="0"/>
      <dgm:spPr/>
    </dgm:pt>
    <dgm:pt modelId="{5BC2DD9F-0474-4885-A33C-386F600BEB05}" type="pres">
      <dgm:prSet presAssocID="{CFB85C34-2F79-4DC3-AE66-523BE3CF663E}" presName="childNode" presStyleLbl="node1" presStyleIdx="2" presStyleCnt="3" custScaleY="104079" custLinFactNeighborX="2465" custLinFactNeighborY="-12157">
        <dgm:presLayoutVars>
          <dgm:bulletEnabled val="1"/>
        </dgm:presLayoutVars>
      </dgm:prSet>
      <dgm:spPr/>
      <dgm:t>
        <a:bodyPr/>
        <a:lstStyle/>
        <a:p>
          <a:endParaRPr lang="ru-RU"/>
        </a:p>
      </dgm:t>
    </dgm:pt>
  </dgm:ptLst>
  <dgm:cxnLst>
    <dgm:cxn modelId="{62BD2855-A49E-47F7-8F17-7F91F5940A9A}" type="presOf" srcId="{9E497419-A4D2-413F-BB1B-D39BA827875E}" destId="{7E6D4AE4-E43C-413D-88A3-9F7D223A7135}" srcOrd="0" destOrd="0" presId="urn:microsoft.com/office/officeart/2005/8/layout/lProcess2"/>
    <dgm:cxn modelId="{73040EA5-E929-4182-806A-FD32F5C378DB}" srcId="{67C328F1-0849-428A-84DA-20F19C7B1E9A}" destId="{4F30EA25-8596-487B-A1F6-96326A2AB32B}" srcOrd="1" destOrd="0" parTransId="{4EF73B20-1A04-43BC-9E3D-7C6C668D42EC}" sibTransId="{2ECAA9B4-C458-4E1A-A1B3-6FC9921EA148}"/>
    <dgm:cxn modelId="{7028235E-D396-4678-8307-D7E3E9B6ECBE}" type="presOf" srcId="{FB828FF9-1F39-4E20-8744-62FFF5AD08DC}" destId="{943139A4-8D26-4DB0-90F0-6BE543756FE0}" srcOrd="1" destOrd="0" presId="urn:microsoft.com/office/officeart/2005/8/layout/lProcess2"/>
    <dgm:cxn modelId="{73E076FD-4E34-4284-883B-A50DAD0FF963}" type="presOf" srcId="{FB828FF9-1F39-4E20-8744-62FFF5AD08DC}" destId="{5F1B52ED-0268-45C8-8C3A-42659F88434D}" srcOrd="0" destOrd="0" presId="urn:microsoft.com/office/officeart/2005/8/layout/lProcess2"/>
    <dgm:cxn modelId="{D3C27106-2593-4EC4-A3DE-9E506766FDBD}" type="presOf" srcId="{4F30EA25-8596-487B-A1F6-96326A2AB32B}" destId="{3BE6C687-ED92-4BDD-BE3D-613ED7D33BFE}" srcOrd="1" destOrd="0" presId="urn:microsoft.com/office/officeart/2005/8/layout/lProcess2"/>
    <dgm:cxn modelId="{3B9A7273-D07C-4011-9D94-B57B5A9027A1}" srcId="{4F30EA25-8596-487B-A1F6-96326A2AB32B}" destId="{ACB77245-D51A-4E9C-8924-6E111E683D9E}" srcOrd="0" destOrd="0" parTransId="{C3E429D5-0766-404E-9BB4-C954256F250B}" sibTransId="{9772A5F8-409D-40A1-BEA4-893B8DBBA73D}"/>
    <dgm:cxn modelId="{C0B6C6B4-83DD-42A8-8BBB-48DF8C8F38DD}" srcId="{F3AB8492-FB9B-4AB7-8356-B3559CB25CD7}" destId="{CFB85C34-2F79-4DC3-AE66-523BE3CF663E}" srcOrd="0" destOrd="0" parTransId="{D5FED1CC-1395-4944-87C5-066FEDE2E29E}" sibTransId="{C612C57B-15E3-4E0D-9B21-61938210CCF8}"/>
    <dgm:cxn modelId="{2EB893A2-D0E0-4284-B55B-09B29736424E}" srcId="{67C328F1-0849-428A-84DA-20F19C7B1E9A}" destId="{FB828FF9-1F39-4E20-8744-62FFF5AD08DC}" srcOrd="0" destOrd="0" parTransId="{5546BAF9-2C10-4E61-9700-499D67B53792}" sibTransId="{FB5D3817-7154-466F-AE6E-0255064DE5EE}"/>
    <dgm:cxn modelId="{346C671F-8FC2-42CB-979D-BEE86A83E022}" type="presOf" srcId="{F3AB8492-FB9B-4AB7-8356-B3559CB25CD7}" destId="{535CA50E-91A2-4254-BB84-C5AADA761DB0}" srcOrd="1" destOrd="0" presId="urn:microsoft.com/office/officeart/2005/8/layout/lProcess2"/>
    <dgm:cxn modelId="{00FB5E18-511B-42AD-BCDE-8524059EB0A4}" srcId="{67C328F1-0849-428A-84DA-20F19C7B1E9A}" destId="{F3AB8492-FB9B-4AB7-8356-B3559CB25CD7}" srcOrd="2" destOrd="0" parTransId="{79B7A816-8BEC-45B8-A64F-839824FAB953}" sibTransId="{647CA5E9-8570-4AB3-8A2A-0340844FEE63}"/>
    <dgm:cxn modelId="{3B94529B-EB0F-4D6E-B5D5-3A714B1792E1}" type="presOf" srcId="{F3AB8492-FB9B-4AB7-8356-B3559CB25CD7}" destId="{645F282C-363E-439A-A087-E9CB0ABD52EA}" srcOrd="0" destOrd="0" presId="urn:microsoft.com/office/officeart/2005/8/layout/lProcess2"/>
    <dgm:cxn modelId="{C43D705C-4C6E-4CB2-9AA9-7E2494178D90}" srcId="{FB828FF9-1F39-4E20-8744-62FFF5AD08DC}" destId="{9E497419-A4D2-413F-BB1B-D39BA827875E}" srcOrd="0" destOrd="0" parTransId="{3A7433EB-93F2-463C-8A78-A2F8C923F62F}" sibTransId="{84FEA9EE-DFA0-408A-9BA3-CB92608E1AF4}"/>
    <dgm:cxn modelId="{12529B55-D04B-4050-AF9F-5B1DE1D51667}" type="presOf" srcId="{67C328F1-0849-428A-84DA-20F19C7B1E9A}" destId="{D94D32E6-06C5-4973-A779-A6BFBA85F196}" srcOrd="0" destOrd="0" presId="urn:microsoft.com/office/officeart/2005/8/layout/lProcess2"/>
    <dgm:cxn modelId="{52D50C3C-F6CC-4563-A8A1-E4F915A89F7B}" type="presOf" srcId="{CFB85C34-2F79-4DC3-AE66-523BE3CF663E}" destId="{5BC2DD9F-0474-4885-A33C-386F600BEB05}" srcOrd="0" destOrd="0" presId="urn:microsoft.com/office/officeart/2005/8/layout/lProcess2"/>
    <dgm:cxn modelId="{12EB8416-F4E4-4D41-BDFE-E48EB82A6A3B}" type="presOf" srcId="{4F30EA25-8596-487B-A1F6-96326A2AB32B}" destId="{ACEE5E64-CBC6-4062-AC97-6F0708E10C31}" srcOrd="0" destOrd="0" presId="urn:microsoft.com/office/officeart/2005/8/layout/lProcess2"/>
    <dgm:cxn modelId="{7F3E0298-5D9E-4608-A362-3DB81F9AD501}" type="presOf" srcId="{ACB77245-D51A-4E9C-8924-6E111E683D9E}" destId="{145827F9-5489-4A09-B770-C073EEB44637}" srcOrd="0" destOrd="0" presId="urn:microsoft.com/office/officeart/2005/8/layout/lProcess2"/>
    <dgm:cxn modelId="{07DF24F8-DAC2-4F11-97FF-B2A2D70F1F9A}" type="presParOf" srcId="{D94D32E6-06C5-4973-A779-A6BFBA85F196}" destId="{7D8C5536-72A8-4BCE-A8B3-D25B624CE713}" srcOrd="0" destOrd="0" presId="urn:microsoft.com/office/officeart/2005/8/layout/lProcess2"/>
    <dgm:cxn modelId="{9D0DF0D8-B3FA-4B8A-933D-3E6C0A586442}" type="presParOf" srcId="{7D8C5536-72A8-4BCE-A8B3-D25B624CE713}" destId="{5F1B52ED-0268-45C8-8C3A-42659F88434D}" srcOrd="0" destOrd="0" presId="urn:microsoft.com/office/officeart/2005/8/layout/lProcess2"/>
    <dgm:cxn modelId="{12F3641A-04EC-45BC-8D87-C7B69743B171}" type="presParOf" srcId="{7D8C5536-72A8-4BCE-A8B3-D25B624CE713}" destId="{943139A4-8D26-4DB0-90F0-6BE543756FE0}" srcOrd="1" destOrd="0" presId="urn:microsoft.com/office/officeart/2005/8/layout/lProcess2"/>
    <dgm:cxn modelId="{4D65268F-C115-4A2F-AB7A-1BFE1100079C}" type="presParOf" srcId="{7D8C5536-72A8-4BCE-A8B3-D25B624CE713}" destId="{3831B597-FA3A-4437-A633-001942547D6B}" srcOrd="2" destOrd="0" presId="urn:microsoft.com/office/officeart/2005/8/layout/lProcess2"/>
    <dgm:cxn modelId="{3EC001B3-9CB7-4606-A6E2-D1EEDEE6C7EB}" type="presParOf" srcId="{3831B597-FA3A-4437-A633-001942547D6B}" destId="{63C40924-952B-49B6-A447-591D583C23F1}" srcOrd="0" destOrd="0" presId="urn:microsoft.com/office/officeart/2005/8/layout/lProcess2"/>
    <dgm:cxn modelId="{7B84F1F5-1B11-46FA-BA7B-FD51721DC222}" type="presParOf" srcId="{63C40924-952B-49B6-A447-591D583C23F1}" destId="{7E6D4AE4-E43C-413D-88A3-9F7D223A7135}" srcOrd="0" destOrd="0" presId="urn:microsoft.com/office/officeart/2005/8/layout/lProcess2"/>
    <dgm:cxn modelId="{C4568C5D-0736-4558-888B-B41843B0D083}" type="presParOf" srcId="{D94D32E6-06C5-4973-A779-A6BFBA85F196}" destId="{96964676-67D4-454B-A4C0-C741A923909D}" srcOrd="1" destOrd="0" presId="urn:microsoft.com/office/officeart/2005/8/layout/lProcess2"/>
    <dgm:cxn modelId="{D9AC2E6E-2E48-4E88-880A-A62701354D38}" type="presParOf" srcId="{D94D32E6-06C5-4973-A779-A6BFBA85F196}" destId="{67769B60-58CD-4DE3-8338-916B1F663892}" srcOrd="2" destOrd="0" presId="urn:microsoft.com/office/officeart/2005/8/layout/lProcess2"/>
    <dgm:cxn modelId="{1C9BCAC5-A0B1-489D-8E02-2C58B9716FD8}" type="presParOf" srcId="{67769B60-58CD-4DE3-8338-916B1F663892}" destId="{ACEE5E64-CBC6-4062-AC97-6F0708E10C31}" srcOrd="0" destOrd="0" presId="urn:microsoft.com/office/officeart/2005/8/layout/lProcess2"/>
    <dgm:cxn modelId="{0286288E-B3BB-4646-B526-8E462ED8AFCE}" type="presParOf" srcId="{67769B60-58CD-4DE3-8338-916B1F663892}" destId="{3BE6C687-ED92-4BDD-BE3D-613ED7D33BFE}" srcOrd="1" destOrd="0" presId="urn:microsoft.com/office/officeart/2005/8/layout/lProcess2"/>
    <dgm:cxn modelId="{4C402856-EA7E-4103-95D1-7B9B685B9543}" type="presParOf" srcId="{67769B60-58CD-4DE3-8338-916B1F663892}" destId="{81D33DB8-4612-479E-B0BC-02C88519A1FA}" srcOrd="2" destOrd="0" presId="urn:microsoft.com/office/officeart/2005/8/layout/lProcess2"/>
    <dgm:cxn modelId="{826CC377-5062-449F-B03F-CC9FEE29CF87}" type="presParOf" srcId="{81D33DB8-4612-479E-B0BC-02C88519A1FA}" destId="{5E799675-4E0D-4FD8-AFF6-205BF6E3FEAA}" srcOrd="0" destOrd="0" presId="urn:microsoft.com/office/officeart/2005/8/layout/lProcess2"/>
    <dgm:cxn modelId="{161B749A-3C1C-4BFD-8068-69B082686973}" type="presParOf" srcId="{5E799675-4E0D-4FD8-AFF6-205BF6E3FEAA}" destId="{145827F9-5489-4A09-B770-C073EEB44637}" srcOrd="0" destOrd="0" presId="urn:microsoft.com/office/officeart/2005/8/layout/lProcess2"/>
    <dgm:cxn modelId="{1961F562-A723-4DBF-A42D-65D5A3BC8C33}" type="presParOf" srcId="{D94D32E6-06C5-4973-A779-A6BFBA85F196}" destId="{A56D4884-B510-4CAD-82C7-4A77D513F2F8}" srcOrd="3" destOrd="0" presId="urn:microsoft.com/office/officeart/2005/8/layout/lProcess2"/>
    <dgm:cxn modelId="{F3A9E467-6707-4B28-9590-D631179E78AC}" type="presParOf" srcId="{D94D32E6-06C5-4973-A779-A6BFBA85F196}" destId="{7CEFEE2C-CCF3-43EF-91A3-126D84889992}" srcOrd="4" destOrd="0" presId="urn:microsoft.com/office/officeart/2005/8/layout/lProcess2"/>
    <dgm:cxn modelId="{22D785FD-83D6-4630-A16A-298BCABFB282}" type="presParOf" srcId="{7CEFEE2C-CCF3-43EF-91A3-126D84889992}" destId="{645F282C-363E-439A-A087-E9CB0ABD52EA}" srcOrd="0" destOrd="0" presId="urn:microsoft.com/office/officeart/2005/8/layout/lProcess2"/>
    <dgm:cxn modelId="{7944E953-7726-4AF8-BE87-73630575710F}" type="presParOf" srcId="{7CEFEE2C-CCF3-43EF-91A3-126D84889992}" destId="{535CA50E-91A2-4254-BB84-C5AADA761DB0}" srcOrd="1" destOrd="0" presId="urn:microsoft.com/office/officeart/2005/8/layout/lProcess2"/>
    <dgm:cxn modelId="{9E30566D-CE03-4D49-984B-F494A24B7061}" type="presParOf" srcId="{7CEFEE2C-CCF3-43EF-91A3-126D84889992}" destId="{387A6D72-82F1-4CB9-ACDC-D3FAA1D1264E}" srcOrd="2" destOrd="0" presId="urn:microsoft.com/office/officeart/2005/8/layout/lProcess2"/>
    <dgm:cxn modelId="{5F88253C-7FD5-43F8-96B1-2591B1F0A902}" type="presParOf" srcId="{387A6D72-82F1-4CB9-ACDC-D3FAA1D1264E}" destId="{54BCA39E-804E-4B21-A56F-ECB3721A95CB}" srcOrd="0" destOrd="0" presId="urn:microsoft.com/office/officeart/2005/8/layout/lProcess2"/>
    <dgm:cxn modelId="{2F185CA1-FB25-4A3D-81B7-99CE6CA2668B}" type="presParOf" srcId="{54BCA39E-804E-4B21-A56F-ECB3721A95CB}" destId="{5BC2DD9F-0474-4885-A33C-386F600BEB05}" srcOrd="0" destOrd="0" presId="urn:microsoft.com/office/officeart/2005/8/layout/lProcess2"/>
  </dgm:cxnLst>
  <dgm:bg/>
  <dgm:whole/>
</dgm:dataModel>
</file>

<file path=ppt/diagrams/data2.xml><?xml version="1.0" encoding="utf-8"?>
<dgm:dataModel xmlns:dgm="http://schemas.openxmlformats.org/drawingml/2006/diagram" xmlns:a="http://schemas.openxmlformats.org/drawingml/2006/main">
  <dgm:ptLst>
    <dgm:pt modelId="{E26DE489-75D8-426B-B756-1E4EB9584CA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49F515CD-E800-4928-ACB8-B2C99ABA536C}">
      <dgm:prSet phldrT="[Текст]" custT="1"/>
      <dgm:spPr/>
      <dgm:t>
        <a:bodyPr/>
        <a:lstStyle/>
        <a:p>
          <a:r>
            <a:rPr lang="ru-RU" sz="3200" b="1" i="1" dirty="0" smtClean="0"/>
            <a:t>Слитное, дефисное, раздельное написание слов</a:t>
          </a:r>
          <a:endParaRPr lang="ru-RU" sz="3200" b="1" i="1" dirty="0"/>
        </a:p>
      </dgm:t>
    </dgm:pt>
    <dgm:pt modelId="{546D735C-1769-41F7-AE80-65D8B6CDABC6}" type="parTrans" cxnId="{DF5FFE32-6AD5-4B64-8D15-0AFC93E19CC0}">
      <dgm:prSet/>
      <dgm:spPr/>
      <dgm:t>
        <a:bodyPr/>
        <a:lstStyle/>
        <a:p>
          <a:endParaRPr lang="ru-RU"/>
        </a:p>
      </dgm:t>
    </dgm:pt>
    <dgm:pt modelId="{4D7DB64F-2BCD-42B8-81A4-21BE33545B06}" type="sibTrans" cxnId="{DF5FFE32-6AD5-4B64-8D15-0AFC93E19CC0}">
      <dgm:prSet/>
      <dgm:spPr/>
      <dgm:t>
        <a:bodyPr/>
        <a:lstStyle/>
        <a:p>
          <a:endParaRPr lang="ru-RU"/>
        </a:p>
      </dgm:t>
    </dgm:pt>
    <dgm:pt modelId="{6FE3FB45-C00D-4C29-8410-F74E3D8A5D7D}">
      <dgm:prSet/>
      <dgm:spPr/>
      <dgm:t>
        <a:bodyPr/>
        <a:lstStyle/>
        <a:p>
          <a:endParaRPr lang="ru-RU" dirty="0"/>
        </a:p>
      </dgm:t>
    </dgm:pt>
    <dgm:pt modelId="{90DD1C21-C781-46AA-BEC3-76946FDD014E}" type="parTrans" cxnId="{511CF4A7-D518-4937-AF13-0638264AF59B}">
      <dgm:prSet/>
      <dgm:spPr/>
      <dgm:t>
        <a:bodyPr/>
        <a:lstStyle/>
        <a:p>
          <a:endParaRPr lang="ru-RU"/>
        </a:p>
      </dgm:t>
    </dgm:pt>
    <dgm:pt modelId="{920A6A57-E7BA-4EAA-B5E1-01D91B20CFD7}" type="sibTrans" cxnId="{511CF4A7-D518-4937-AF13-0638264AF59B}">
      <dgm:prSet/>
      <dgm:spPr/>
      <dgm:t>
        <a:bodyPr/>
        <a:lstStyle/>
        <a:p>
          <a:endParaRPr lang="ru-RU"/>
        </a:p>
      </dgm:t>
    </dgm:pt>
    <dgm:pt modelId="{90B3FC21-E853-4E2A-9688-07CB53924049}" type="pres">
      <dgm:prSet presAssocID="{E26DE489-75D8-426B-B756-1E4EB9584CAA}" presName="linear" presStyleCnt="0">
        <dgm:presLayoutVars>
          <dgm:dir/>
          <dgm:animLvl val="lvl"/>
          <dgm:resizeHandles val="exact"/>
        </dgm:presLayoutVars>
      </dgm:prSet>
      <dgm:spPr/>
      <dgm:t>
        <a:bodyPr/>
        <a:lstStyle/>
        <a:p>
          <a:endParaRPr lang="ru-RU"/>
        </a:p>
      </dgm:t>
    </dgm:pt>
    <dgm:pt modelId="{96FA049E-E74C-438E-B814-4168BE2E5D02}" type="pres">
      <dgm:prSet presAssocID="{49F515CD-E800-4928-ACB8-B2C99ABA536C}" presName="parentLin" presStyleCnt="0"/>
      <dgm:spPr/>
    </dgm:pt>
    <dgm:pt modelId="{5C092210-214E-41CA-AF45-32B6948BF1A8}" type="pres">
      <dgm:prSet presAssocID="{49F515CD-E800-4928-ACB8-B2C99ABA536C}" presName="parentLeftMargin" presStyleLbl="node1" presStyleIdx="0" presStyleCnt="1"/>
      <dgm:spPr/>
      <dgm:t>
        <a:bodyPr/>
        <a:lstStyle/>
        <a:p>
          <a:endParaRPr lang="ru-RU"/>
        </a:p>
      </dgm:t>
    </dgm:pt>
    <dgm:pt modelId="{DF20A5E4-171D-40F4-9AEF-EE5A706EA644}" type="pres">
      <dgm:prSet presAssocID="{49F515CD-E800-4928-ACB8-B2C99ABA536C}" presName="parentText" presStyleLbl="node1" presStyleIdx="0" presStyleCnt="1" custScaleX="115378" custScaleY="66061">
        <dgm:presLayoutVars>
          <dgm:chMax val="0"/>
          <dgm:bulletEnabled val="1"/>
        </dgm:presLayoutVars>
      </dgm:prSet>
      <dgm:spPr/>
      <dgm:t>
        <a:bodyPr/>
        <a:lstStyle/>
        <a:p>
          <a:endParaRPr lang="ru-RU"/>
        </a:p>
      </dgm:t>
    </dgm:pt>
    <dgm:pt modelId="{4AC63282-6E38-4C0F-8534-E7682445C7DA}" type="pres">
      <dgm:prSet presAssocID="{49F515CD-E800-4928-ACB8-B2C99ABA536C}" presName="negativeSpace" presStyleCnt="0"/>
      <dgm:spPr/>
    </dgm:pt>
    <dgm:pt modelId="{6ED9BE86-5002-4B7B-88AA-DF15F90E02A2}" type="pres">
      <dgm:prSet presAssocID="{49F515CD-E800-4928-ACB8-B2C99ABA536C}" presName="childText" presStyleLbl="conFgAcc1" presStyleIdx="0" presStyleCnt="1">
        <dgm:presLayoutVars>
          <dgm:bulletEnabled val="1"/>
        </dgm:presLayoutVars>
      </dgm:prSet>
      <dgm:spPr/>
      <dgm:t>
        <a:bodyPr/>
        <a:lstStyle/>
        <a:p>
          <a:endParaRPr lang="ru-RU"/>
        </a:p>
      </dgm:t>
    </dgm:pt>
  </dgm:ptLst>
  <dgm:cxnLst>
    <dgm:cxn modelId="{511CF4A7-D518-4937-AF13-0638264AF59B}" srcId="{49F515CD-E800-4928-ACB8-B2C99ABA536C}" destId="{6FE3FB45-C00D-4C29-8410-F74E3D8A5D7D}" srcOrd="0" destOrd="0" parTransId="{90DD1C21-C781-46AA-BEC3-76946FDD014E}" sibTransId="{920A6A57-E7BA-4EAA-B5E1-01D91B20CFD7}"/>
    <dgm:cxn modelId="{0941669E-DD07-4F53-AA21-5D0B92FCFABB}" type="presOf" srcId="{E26DE489-75D8-426B-B756-1E4EB9584CAA}" destId="{90B3FC21-E853-4E2A-9688-07CB53924049}" srcOrd="0" destOrd="0" presId="urn:microsoft.com/office/officeart/2005/8/layout/list1"/>
    <dgm:cxn modelId="{DF5FFE32-6AD5-4B64-8D15-0AFC93E19CC0}" srcId="{E26DE489-75D8-426B-B756-1E4EB9584CAA}" destId="{49F515CD-E800-4928-ACB8-B2C99ABA536C}" srcOrd="0" destOrd="0" parTransId="{546D735C-1769-41F7-AE80-65D8B6CDABC6}" sibTransId="{4D7DB64F-2BCD-42B8-81A4-21BE33545B06}"/>
    <dgm:cxn modelId="{AE371CCD-C3EB-4052-B670-9B3C706B2C83}" type="presOf" srcId="{49F515CD-E800-4928-ACB8-B2C99ABA536C}" destId="{DF20A5E4-171D-40F4-9AEF-EE5A706EA644}" srcOrd="1" destOrd="0" presId="urn:microsoft.com/office/officeart/2005/8/layout/list1"/>
    <dgm:cxn modelId="{71065777-8303-4CCA-AACD-33D91CC68811}" type="presOf" srcId="{6FE3FB45-C00D-4C29-8410-F74E3D8A5D7D}" destId="{6ED9BE86-5002-4B7B-88AA-DF15F90E02A2}" srcOrd="0" destOrd="0" presId="urn:microsoft.com/office/officeart/2005/8/layout/list1"/>
    <dgm:cxn modelId="{DA122512-C633-47E7-A5A8-71214BEF4F99}" type="presOf" srcId="{49F515CD-E800-4928-ACB8-B2C99ABA536C}" destId="{5C092210-214E-41CA-AF45-32B6948BF1A8}" srcOrd="0" destOrd="0" presId="urn:microsoft.com/office/officeart/2005/8/layout/list1"/>
    <dgm:cxn modelId="{12287406-54FC-428B-80CE-67049CA92638}" type="presParOf" srcId="{90B3FC21-E853-4E2A-9688-07CB53924049}" destId="{96FA049E-E74C-438E-B814-4168BE2E5D02}" srcOrd="0" destOrd="0" presId="urn:microsoft.com/office/officeart/2005/8/layout/list1"/>
    <dgm:cxn modelId="{68379BBB-8A1E-4EF9-8560-D5BCBEA14FA8}" type="presParOf" srcId="{96FA049E-E74C-438E-B814-4168BE2E5D02}" destId="{5C092210-214E-41CA-AF45-32B6948BF1A8}" srcOrd="0" destOrd="0" presId="urn:microsoft.com/office/officeart/2005/8/layout/list1"/>
    <dgm:cxn modelId="{08D8CD5F-E070-4B73-A9A6-2FAB6D41ED08}" type="presParOf" srcId="{96FA049E-E74C-438E-B814-4168BE2E5D02}" destId="{DF20A5E4-171D-40F4-9AEF-EE5A706EA644}" srcOrd="1" destOrd="0" presId="urn:microsoft.com/office/officeart/2005/8/layout/list1"/>
    <dgm:cxn modelId="{5FAE01D2-7657-4A63-A4BD-B53292C2A93F}" type="presParOf" srcId="{90B3FC21-E853-4E2A-9688-07CB53924049}" destId="{4AC63282-6E38-4C0F-8534-E7682445C7DA}" srcOrd="1" destOrd="0" presId="urn:microsoft.com/office/officeart/2005/8/layout/list1"/>
    <dgm:cxn modelId="{63934B79-64D4-4778-8F87-D23DD4129F08}" type="presParOf" srcId="{90B3FC21-E853-4E2A-9688-07CB53924049}" destId="{6ED9BE86-5002-4B7B-88AA-DF15F90E02A2}" srcOrd="2"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elenaranko.ucoz.ru/" TargetMode="Externa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hyperlink" Target="http://img-fotki.yandex.ru/get/5634/136487634.a3b/0_d5b7c_44e066c2_XL.png" TargetMode="External"/><Relationship Id="rId7" Type="http://schemas.openxmlformats.org/officeDocument/2006/relationships/hyperlink" Target="http://s3.uploads.ru/5o8gm.png" TargetMode="External"/><Relationship Id="rId2" Type="http://schemas.openxmlformats.org/officeDocument/2006/relationships/hyperlink" Target="http://img-fotki.yandex.ru/get/4706/28257045.5ec/0_6f5cf_5329c14_XL.png" TargetMode="External"/><Relationship Id="rId1" Type="http://schemas.openxmlformats.org/officeDocument/2006/relationships/slideLayout" Target="../slideLayouts/slideLayout7.xml"/><Relationship Id="rId6" Type="http://schemas.openxmlformats.org/officeDocument/2006/relationships/hyperlink" Target="http://img-fotki.yandex.ru/get/6214/66124276.8d/0_760aa_c67ee5b0_XXL.png" TargetMode="External"/><Relationship Id="rId5" Type="http://schemas.openxmlformats.org/officeDocument/2006/relationships/hyperlink" Target="http://www.ailona.ru/_ph/97/250733085.png" TargetMode="External"/><Relationship Id="rId4" Type="http://schemas.openxmlformats.org/officeDocument/2006/relationships/hyperlink" Target="http://img-fotki.yandex.ru/get/4706/113882196.8e/0_60321_5cca8fd5_X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755576" y="908720"/>
            <a:ext cx="7776864" cy="280603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5400" i="1"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n-lt"/>
                <a:ea typeface="+mj-ea"/>
                <a:cs typeface="+mj-cs"/>
              </a:rPr>
              <a:t>Слитное</a:t>
            </a:r>
            <a:r>
              <a:rPr kumimoji="0" lang="ru-RU" sz="5400" i="0" u="none" strike="noStrike" kern="1200" cap="none" spc="0" normalizeH="0" baseline="0" noProof="0" dirty="0" smtClean="0">
                <a:ln>
                  <a:noFill/>
                </a:ln>
                <a:solidFill>
                  <a:srgbClr val="C00000"/>
                </a:solidFill>
                <a:effectLst/>
                <a:uLnTx/>
                <a:uFillTx/>
                <a:latin typeface="+mn-lt"/>
                <a:ea typeface="+mj-ea"/>
                <a:cs typeface="+mj-cs"/>
              </a:rPr>
              <a:t>,</a:t>
            </a:r>
            <a:r>
              <a:rPr kumimoji="0" lang="ru-RU" sz="5400" i="0" u="none" strike="noStrike" kern="1200" cap="none" spc="0" normalizeH="0" noProof="0" dirty="0" smtClean="0">
                <a:ln>
                  <a:noFill/>
                </a:ln>
                <a:solidFill>
                  <a:srgbClr val="C00000"/>
                </a:solidFill>
                <a:effectLst/>
                <a:uLnTx/>
                <a:uFillTx/>
                <a:latin typeface="+mn-lt"/>
                <a:ea typeface="+mj-ea"/>
                <a:cs typeface="+mj-cs"/>
              </a:rPr>
              <a:t> </a:t>
            </a:r>
            <a:r>
              <a:rPr kumimoji="0" lang="ru-RU" sz="5400" i="1"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n-lt"/>
                <a:ea typeface="+mj-ea"/>
                <a:cs typeface="+mj-cs"/>
              </a:rPr>
              <a:t>раздельно</a:t>
            </a:r>
            <a:r>
              <a:rPr kumimoji="0" lang="ru-RU" sz="5400" i="1" u="none" strike="noStrike" kern="1200" cap="none" spc="0" normalizeH="0" noProof="0" dirty="0" smtClean="0">
                <a:ln>
                  <a:noFill/>
                </a:ln>
                <a:solidFill>
                  <a:srgbClr val="C00000"/>
                </a:solidFill>
                <a:effectLst/>
                <a:uLnTx/>
                <a:uFillTx/>
                <a:latin typeface="+mn-lt"/>
                <a:ea typeface="+mj-ea"/>
                <a:cs typeface="+mj-cs"/>
              </a:rPr>
              <a:t>е</a:t>
            </a:r>
            <a:r>
              <a:rPr kumimoji="0" lang="ru-RU" sz="5400" i="0" u="none" strike="noStrike" kern="1200" cap="none" spc="0" normalizeH="0" noProof="0" dirty="0" smtClean="0">
                <a:ln>
                  <a:noFill/>
                </a:ln>
                <a:solidFill>
                  <a:srgbClr val="C00000"/>
                </a:solidFill>
                <a:effectLst/>
                <a:uLnTx/>
                <a:uFillTx/>
                <a:latin typeface="+mn-lt"/>
                <a:ea typeface="+mj-ea"/>
                <a:cs typeface="+mj-cs"/>
              </a:rPr>
              <a:t> и </a:t>
            </a:r>
            <a:r>
              <a:rPr kumimoji="0" lang="ru-RU" sz="5400" i="1"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n-lt"/>
                <a:ea typeface="+mj-ea"/>
                <a:cs typeface="+mj-cs"/>
              </a:rPr>
              <a:t>дефисное</a:t>
            </a:r>
            <a:r>
              <a:rPr kumimoji="0" lang="ru-RU" sz="5400" i="0" u="none" strike="noStrike" kern="1200" cap="none" spc="0" normalizeH="0" noProof="0" dirty="0" smtClean="0">
                <a:ln>
                  <a:noFill/>
                </a:ln>
                <a:solidFill>
                  <a:srgbClr val="C00000"/>
                </a:solidFill>
                <a:effectLst/>
                <a:uLnTx/>
                <a:uFillTx/>
                <a:latin typeface="+mn-lt"/>
                <a:ea typeface="+mj-ea"/>
                <a:cs typeface="+mj-cs"/>
              </a:rPr>
              <a:t>  </a:t>
            </a:r>
            <a:r>
              <a:rPr kumimoji="0" lang="ru-RU" sz="5400" i="0" u="none" strike="noStrike" kern="1200" cap="none" spc="0" normalizeH="0" noProof="0" dirty="0" smtClean="0">
                <a:ln>
                  <a:noFill/>
                </a:ln>
                <a:solidFill>
                  <a:schemeClr val="accent2">
                    <a:lumMod val="75000"/>
                  </a:schemeClr>
                </a:solidFill>
                <a:effectLst/>
                <a:uLnTx/>
                <a:uFillTx/>
                <a:latin typeface="+mn-lt"/>
                <a:ea typeface="+mj-ea"/>
                <a:cs typeface="+mj-cs"/>
              </a:rPr>
              <a:t>написание разных  частей  речи</a:t>
            </a:r>
            <a:endParaRPr kumimoji="0" lang="ru-RU" sz="5400" i="0" u="none" strike="noStrike" kern="1200" cap="none" spc="0" normalizeH="0" baseline="0" noProof="0" dirty="0" smtClean="0">
              <a:ln>
                <a:noFill/>
              </a:ln>
              <a:solidFill>
                <a:schemeClr val="accent2">
                  <a:lumMod val="75000"/>
                </a:schemeClr>
              </a:solidFill>
              <a:effectLst/>
              <a:uLnTx/>
              <a:uFillTx/>
              <a:latin typeface="+mn-lt"/>
              <a:ea typeface="+mj-ea"/>
              <a:cs typeface="+mj-cs"/>
            </a:endParaRPr>
          </a:p>
        </p:txBody>
      </p:sp>
      <p:sp>
        <p:nvSpPr>
          <p:cNvPr id="5" name="Подзаголовок 2"/>
          <p:cNvSpPr>
            <a:spLocks noGrp="1"/>
          </p:cNvSpPr>
          <p:nvPr>
            <p:ph type="subTitle" idx="1"/>
          </p:nvPr>
        </p:nvSpPr>
        <p:spPr>
          <a:xfrm>
            <a:off x="3214678" y="4005064"/>
            <a:ext cx="5500726" cy="1728787"/>
          </a:xfrm>
        </p:spPr>
        <p:txBody>
          <a:bodyPr>
            <a:noAutofit/>
          </a:bodyPr>
          <a:lstStyle/>
          <a:p>
            <a:pPr algn="l">
              <a:spcBef>
                <a:spcPts val="0"/>
              </a:spcBef>
            </a:pPr>
            <a:r>
              <a:rPr lang="ru-RU" sz="2400" dirty="0" smtClean="0">
                <a:solidFill>
                  <a:schemeClr val="tx1"/>
                </a:solidFill>
                <a:latin typeface="Times New Roman" pitchFamily="18" charset="0"/>
                <a:cs typeface="Times New Roman" pitchFamily="18" charset="0"/>
              </a:rPr>
              <a:t>                                    Селиванова С.В., </a:t>
            </a:r>
          </a:p>
          <a:p>
            <a:pPr algn="l">
              <a:spcBef>
                <a:spcPts val="0"/>
              </a:spcBef>
            </a:pPr>
            <a:r>
              <a:rPr lang="ru-RU" sz="2400" dirty="0" smtClean="0">
                <a:solidFill>
                  <a:schemeClr val="tx1"/>
                </a:solidFill>
                <a:latin typeface="Times New Roman" pitchFamily="18" charset="0"/>
                <a:cs typeface="Times New Roman" pitchFamily="18" charset="0"/>
              </a:rPr>
              <a:t>учитель русского языка и литературы,</a:t>
            </a:r>
          </a:p>
          <a:p>
            <a:pPr algn="l">
              <a:spcBef>
                <a:spcPts val="0"/>
              </a:spcBef>
            </a:pPr>
            <a:r>
              <a:rPr lang="ru-RU" sz="2400" dirty="0" smtClean="0">
                <a:solidFill>
                  <a:schemeClr val="tx1"/>
                </a:solidFill>
                <a:latin typeface="Times New Roman" pitchFamily="18" charset="0"/>
                <a:cs typeface="Times New Roman" pitchFamily="18" charset="0"/>
              </a:rPr>
              <a:t>                                 МБОУ СОШ № 11                            </a:t>
            </a:r>
          </a:p>
          <a:p>
            <a:pPr algn="l">
              <a:spcBef>
                <a:spcPts val="0"/>
              </a:spcBef>
            </a:pPr>
            <a:r>
              <a:rPr lang="ru-RU" sz="2400" dirty="0" smtClean="0">
                <a:solidFill>
                  <a:schemeClr val="tx1"/>
                </a:solidFill>
                <a:latin typeface="Times New Roman" pitchFamily="18" charset="0"/>
                <a:cs typeface="Times New Roman" pitchFamily="18" charset="0"/>
              </a:rPr>
              <a:t>         г. Пушкино Московской области</a:t>
            </a:r>
          </a:p>
          <a:p>
            <a:pPr>
              <a:spcBef>
                <a:spcPts val="0"/>
              </a:spcBef>
            </a:pPr>
            <a:endParaRPr lang="ru-RU" sz="2400" i="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fontScale="90000"/>
          </a:bodyPr>
          <a:lstStyle/>
          <a:p>
            <a:r>
              <a:rPr lang="ru-RU" sz="3600" b="1" dirty="0" smtClean="0">
                <a:solidFill>
                  <a:srgbClr val="0070C0"/>
                </a:solidFill>
                <a:latin typeface="+mn-lt"/>
              </a:rPr>
              <a:t>Выполни тренировочные упражнения:</a:t>
            </a:r>
            <a:endParaRPr lang="ru-RU" sz="3600" b="1" dirty="0">
              <a:solidFill>
                <a:srgbClr val="0070C0"/>
              </a:solidFill>
              <a:latin typeface="+mn-lt"/>
            </a:endParaRPr>
          </a:p>
        </p:txBody>
      </p:sp>
      <p:sp>
        <p:nvSpPr>
          <p:cNvPr id="3" name="Содержимое 2"/>
          <p:cNvSpPr>
            <a:spLocks noGrp="1"/>
          </p:cNvSpPr>
          <p:nvPr>
            <p:ph idx="1"/>
          </p:nvPr>
        </p:nvSpPr>
        <p:spPr>
          <a:xfrm>
            <a:off x="642910" y="1071547"/>
            <a:ext cx="8001056" cy="3357585"/>
          </a:xfrm>
          <a:solidFill>
            <a:schemeClr val="tx2">
              <a:lumMod val="20000"/>
              <a:lumOff val="80000"/>
            </a:schemeClr>
          </a:solidFill>
        </p:spPr>
        <p:txBody>
          <a:bodyPr>
            <a:normAutofit/>
          </a:bodyPr>
          <a:lstStyle/>
          <a:p>
            <a:pPr>
              <a:buNone/>
            </a:pPr>
            <a:r>
              <a:rPr lang="ru-RU" sz="1800" b="1" dirty="0" smtClean="0"/>
              <a:t>1.   </a:t>
            </a:r>
            <a:r>
              <a:rPr lang="ru-RU" sz="1800" dirty="0" smtClean="0"/>
              <a:t>Сначала определите, почему все слова разделены на группы, а затем спишите существительные, объясняя выбор слитного или дефисного написания.</a:t>
            </a:r>
          </a:p>
          <a:p>
            <a:pPr>
              <a:buAutoNum type="arabicParenR"/>
            </a:pPr>
            <a:r>
              <a:rPr lang="ru-RU" sz="2000" i="1" dirty="0" smtClean="0"/>
              <a:t>(Культ)товары, (зав)магазин, (лес)</a:t>
            </a:r>
            <a:r>
              <a:rPr lang="ru-RU" sz="2000" i="1" dirty="0" err="1" smtClean="0"/>
              <a:t>пром</a:t>
            </a:r>
            <a:r>
              <a:rPr lang="ru-RU" sz="2000" i="1" dirty="0" smtClean="0"/>
              <a:t>, (рыб)надзор, (зам)министр, (</a:t>
            </a:r>
            <a:r>
              <a:rPr lang="ru-RU" sz="2000" i="1" dirty="0" err="1" smtClean="0"/>
              <a:t>воен</a:t>
            </a:r>
            <a:r>
              <a:rPr lang="ru-RU" sz="2000" i="1" dirty="0" smtClean="0"/>
              <a:t>)</a:t>
            </a:r>
            <a:r>
              <a:rPr lang="ru-RU" sz="2000" i="1" dirty="0" err="1" smtClean="0"/>
              <a:t>комат</a:t>
            </a:r>
            <a:r>
              <a:rPr lang="ru-RU" sz="2000" i="1" dirty="0" smtClean="0"/>
              <a:t>, (стен)газета, (дет)ясли.</a:t>
            </a:r>
          </a:p>
          <a:p>
            <a:pPr marL="363538" indent="-363538">
              <a:buAutoNum type="arabicParenR"/>
            </a:pPr>
            <a:r>
              <a:rPr lang="ru-RU" sz="2000" i="1" dirty="0" smtClean="0"/>
              <a:t>Город(герой),</a:t>
            </a:r>
            <a:r>
              <a:rPr lang="ru-RU" sz="2400" i="1" dirty="0" smtClean="0"/>
              <a:t> </a:t>
            </a:r>
            <a:r>
              <a:rPr lang="ru-RU" sz="2000" i="1" dirty="0" smtClean="0"/>
              <a:t>генерал(майор), (вице)президент;  птице(лов), фото(ателье), (гори)</a:t>
            </a:r>
            <a:r>
              <a:rPr lang="ru-RU" sz="2000" i="1" dirty="0" err="1" smtClean="0"/>
              <a:t>хвостка</a:t>
            </a:r>
            <a:r>
              <a:rPr lang="ru-RU" sz="2000" i="1" dirty="0" smtClean="0"/>
              <a:t>, (зелено)глазка, (девяти)</a:t>
            </a:r>
            <a:r>
              <a:rPr lang="ru-RU" sz="2000" i="1" dirty="0" err="1" smtClean="0"/>
              <a:t>этажка</a:t>
            </a:r>
            <a:r>
              <a:rPr lang="ru-RU" sz="2000" i="1" dirty="0" smtClean="0"/>
              <a:t>.</a:t>
            </a:r>
          </a:p>
          <a:p>
            <a:pPr marL="363538" indent="-363538">
              <a:buAutoNum type="arabicParenR"/>
            </a:pPr>
            <a:r>
              <a:rPr lang="ru-RU" sz="2000" i="1" dirty="0" smtClean="0"/>
              <a:t>(Пол)апельсина, (пол)мандарина, (пол)моста, (пол)листа, (пол)газеты, (пол)луковицы, (полу)развалина, (пол)ложки, (пол)яблока,  (пол)ёлки, (пол)Европы, (пол)мира, (пол)Волги.</a:t>
            </a:r>
          </a:p>
        </p:txBody>
      </p:sp>
      <p:sp>
        <p:nvSpPr>
          <p:cNvPr id="4" name="Прямоугольник 3"/>
          <p:cNvSpPr/>
          <p:nvPr/>
        </p:nvSpPr>
        <p:spPr>
          <a:xfrm>
            <a:off x="642910" y="4572008"/>
            <a:ext cx="8001056" cy="207170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ru-RU" b="1" dirty="0" smtClean="0">
                <a:solidFill>
                  <a:schemeClr val="tx1"/>
                </a:solidFill>
              </a:rPr>
              <a:t>2.   </a:t>
            </a:r>
            <a:r>
              <a:rPr lang="ru-RU" dirty="0" smtClean="0">
                <a:solidFill>
                  <a:schemeClr val="tx1"/>
                </a:solidFill>
              </a:rPr>
              <a:t>Самостоятельно или с помощью орфографического словаря подберите по два сложных существительных с иноязычными морфемами </a:t>
            </a:r>
            <a:r>
              <a:rPr lang="ru-RU" b="1" i="1" dirty="0" smtClean="0">
                <a:solidFill>
                  <a:schemeClr val="tx1"/>
                </a:solidFill>
              </a:rPr>
              <a:t> авиа-, </a:t>
            </a:r>
            <a:r>
              <a:rPr lang="ru-RU" b="1" i="1" dirty="0" err="1" smtClean="0">
                <a:solidFill>
                  <a:schemeClr val="tx1"/>
                </a:solidFill>
              </a:rPr>
              <a:t>аэро</a:t>
            </a:r>
            <a:r>
              <a:rPr lang="ru-RU" b="1" i="1" dirty="0" smtClean="0">
                <a:solidFill>
                  <a:schemeClr val="tx1"/>
                </a:solidFill>
              </a:rPr>
              <a:t>-, фоно-, теле-, </a:t>
            </a:r>
            <a:r>
              <a:rPr lang="ru-RU" b="1" i="1" dirty="0" err="1" smtClean="0">
                <a:solidFill>
                  <a:schemeClr val="tx1"/>
                </a:solidFill>
              </a:rPr>
              <a:t>термо</a:t>
            </a:r>
            <a:r>
              <a:rPr lang="ru-RU" b="1" i="1" dirty="0" smtClean="0">
                <a:solidFill>
                  <a:schemeClr val="tx1"/>
                </a:solidFill>
              </a:rPr>
              <a:t>-, микро-, </a:t>
            </a:r>
            <a:r>
              <a:rPr lang="ru-RU" b="1" i="1" dirty="0" err="1" smtClean="0">
                <a:solidFill>
                  <a:schemeClr val="tx1"/>
                </a:solidFill>
              </a:rPr>
              <a:t>агро</a:t>
            </a:r>
            <a:r>
              <a:rPr lang="ru-RU" b="1" i="1" dirty="0" smtClean="0">
                <a:solidFill>
                  <a:schemeClr val="tx1"/>
                </a:solidFill>
              </a:rPr>
              <a:t>-, </a:t>
            </a:r>
            <a:r>
              <a:rPr lang="ru-RU" b="1" i="1" dirty="0" err="1" smtClean="0">
                <a:solidFill>
                  <a:schemeClr val="tx1"/>
                </a:solidFill>
              </a:rPr>
              <a:t>интер</a:t>
            </a:r>
            <a:r>
              <a:rPr lang="ru-RU" b="1" i="1" dirty="0" smtClean="0">
                <a:solidFill>
                  <a:schemeClr val="tx1"/>
                </a:solidFill>
              </a:rPr>
              <a:t>-, вело-,  </a:t>
            </a:r>
            <a:r>
              <a:rPr lang="ru-RU" b="1" i="1" dirty="0" err="1" smtClean="0">
                <a:solidFill>
                  <a:schemeClr val="tx1"/>
                </a:solidFill>
              </a:rPr>
              <a:t>электро</a:t>
            </a:r>
            <a:r>
              <a:rPr lang="ru-RU" b="1" i="1" dirty="0" smtClean="0">
                <a:solidFill>
                  <a:schemeClr val="tx1"/>
                </a:solidFill>
              </a:rPr>
              <a:t>-.</a:t>
            </a:r>
          </a:p>
          <a:p>
            <a:pPr marL="342900" indent="-342900">
              <a:buAutoNum type="arabicPeriod" startAt="2"/>
            </a:pPr>
            <a:endParaRPr lang="ru-RU" b="1" i="1" dirty="0" smtClean="0">
              <a:solidFill>
                <a:schemeClr val="tx1"/>
              </a:solidFill>
            </a:endParaRPr>
          </a:p>
          <a:p>
            <a:pPr marL="342900" indent="-342900"/>
            <a:r>
              <a:rPr lang="ru-RU" b="1" i="1" dirty="0" smtClean="0">
                <a:solidFill>
                  <a:schemeClr val="tx1"/>
                </a:solidFill>
              </a:rPr>
              <a:t>       </a:t>
            </a:r>
            <a:r>
              <a:rPr lang="ru-RU" b="1" dirty="0" smtClean="0">
                <a:solidFill>
                  <a:schemeClr val="tx1"/>
                </a:solidFill>
              </a:rPr>
              <a:t>ПОМНИТЕ:  слова в подобными морфемами пишутся всегда слитно!</a:t>
            </a:r>
          </a:p>
          <a:p>
            <a:pPr marL="342900" indent="-342900"/>
            <a:endParaRPr lang="ru-RU" b="1" dirty="0" smtClean="0">
              <a:solidFill>
                <a:schemeClr val="tx1"/>
              </a:solidFill>
            </a:endParaRPr>
          </a:p>
          <a:p>
            <a:pPr marL="342900" indent="-342900"/>
            <a:endParaRPr lang="ru-RU" b="1"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Выполни  тестовое задание №1:</a:t>
            </a:r>
            <a:endParaRPr lang="ru-RU" sz="3600" b="1" dirty="0">
              <a:solidFill>
                <a:srgbClr val="FF0000"/>
              </a:solidFill>
              <a:latin typeface="+mn-lt"/>
            </a:endParaRPr>
          </a:p>
        </p:txBody>
      </p:sp>
      <p:sp>
        <p:nvSpPr>
          <p:cNvPr id="3" name="Содержимое 2"/>
          <p:cNvSpPr>
            <a:spLocks noGrp="1"/>
          </p:cNvSpPr>
          <p:nvPr>
            <p:ph idx="1"/>
          </p:nvPr>
        </p:nvSpPr>
        <p:spPr>
          <a:xfrm>
            <a:off x="457200" y="857232"/>
            <a:ext cx="8229600" cy="5268931"/>
          </a:xfrm>
        </p:spPr>
        <p:txBody>
          <a:bodyPr>
            <a:normAutofit/>
          </a:bodyPr>
          <a:lstStyle/>
          <a:p>
            <a:pPr>
              <a:buNone/>
            </a:pPr>
            <a:r>
              <a:rPr lang="ru-RU" sz="2800" dirty="0" smtClean="0"/>
              <a:t>        Правописание сложных существительных.</a:t>
            </a:r>
          </a:p>
          <a:p>
            <a:pPr>
              <a:buAutoNum type="arabicPeriod"/>
            </a:pPr>
            <a:r>
              <a:rPr lang="ru-RU" sz="1800" dirty="0" smtClean="0"/>
              <a:t>Выберите правильный вариант написания. В каком ряду все слова следует писать слитно?</a:t>
            </a:r>
          </a:p>
          <a:p>
            <a:pPr marL="536575" indent="-173038">
              <a:buAutoNum type="arabicParenR"/>
            </a:pPr>
            <a:r>
              <a:rPr lang="ru-RU" sz="2000" dirty="0" smtClean="0"/>
              <a:t> </a:t>
            </a:r>
            <a:r>
              <a:rPr lang="ru-RU" sz="2000" dirty="0" err="1" smtClean="0"/>
              <a:t>Зоо?магазин</a:t>
            </a:r>
            <a:r>
              <a:rPr lang="ru-RU" sz="2000" dirty="0" smtClean="0"/>
              <a:t>,  </a:t>
            </a:r>
            <a:r>
              <a:rPr lang="ru-RU" sz="2000" dirty="0" err="1" smtClean="0"/>
              <a:t>авто?парк</a:t>
            </a:r>
            <a:r>
              <a:rPr lang="ru-RU" sz="2000" dirty="0" smtClean="0"/>
              <a:t>,  </a:t>
            </a:r>
            <a:r>
              <a:rPr lang="ru-RU" sz="2000" dirty="0" err="1" smtClean="0"/>
              <a:t>аэро?вокзал</a:t>
            </a:r>
            <a:r>
              <a:rPr lang="ru-RU" sz="2000" dirty="0" smtClean="0"/>
              <a:t>,  </a:t>
            </a:r>
            <a:r>
              <a:rPr lang="ru-RU" sz="2000" dirty="0" err="1" smtClean="0"/>
              <a:t>бой?баба</a:t>
            </a:r>
            <a:r>
              <a:rPr lang="ru-RU" sz="2000" dirty="0" smtClean="0"/>
              <a:t>.</a:t>
            </a:r>
          </a:p>
          <a:p>
            <a:pPr marL="536575" indent="-173038">
              <a:buAutoNum type="arabicParenR"/>
            </a:pPr>
            <a:r>
              <a:rPr lang="ru-RU" sz="2000" dirty="0" smtClean="0"/>
              <a:t> </a:t>
            </a:r>
            <a:r>
              <a:rPr lang="ru-RU" sz="2000" dirty="0" err="1" smtClean="0"/>
              <a:t>Био?станция</a:t>
            </a:r>
            <a:r>
              <a:rPr lang="ru-RU" sz="2000" dirty="0" smtClean="0"/>
              <a:t>,  </a:t>
            </a:r>
            <a:r>
              <a:rPr lang="ru-RU" sz="2000" dirty="0" err="1" smtClean="0"/>
              <a:t>вело?гонки</a:t>
            </a:r>
            <a:r>
              <a:rPr lang="ru-RU" sz="2000" dirty="0" smtClean="0"/>
              <a:t>,  </a:t>
            </a:r>
            <a:r>
              <a:rPr lang="ru-RU" sz="2000" dirty="0" err="1" smtClean="0"/>
              <a:t>нео?логизмы</a:t>
            </a:r>
            <a:r>
              <a:rPr lang="ru-RU" sz="2000" dirty="0" smtClean="0"/>
              <a:t>,  </a:t>
            </a:r>
            <a:r>
              <a:rPr lang="ru-RU" sz="2000" dirty="0" err="1" smtClean="0"/>
              <a:t>штаб?офицер</a:t>
            </a:r>
            <a:r>
              <a:rPr lang="ru-RU" sz="2000" dirty="0" smtClean="0"/>
              <a:t>.</a:t>
            </a:r>
          </a:p>
          <a:p>
            <a:pPr marL="536575" indent="-173038">
              <a:buAutoNum type="arabicParenR"/>
            </a:pPr>
            <a:r>
              <a:rPr lang="ru-RU" sz="2000" dirty="0" smtClean="0"/>
              <a:t> </a:t>
            </a:r>
            <a:r>
              <a:rPr lang="ru-RU" sz="2000" dirty="0" err="1" smtClean="0"/>
              <a:t>Гидро?станция</a:t>
            </a:r>
            <a:r>
              <a:rPr lang="ru-RU" sz="2000" dirty="0" smtClean="0"/>
              <a:t>,  </a:t>
            </a:r>
            <a:r>
              <a:rPr lang="ru-RU" sz="2000" dirty="0" err="1" smtClean="0"/>
              <a:t>изо?студия</a:t>
            </a:r>
            <a:r>
              <a:rPr lang="ru-RU" sz="2000" dirty="0" smtClean="0"/>
              <a:t>,  </a:t>
            </a:r>
            <a:r>
              <a:rPr lang="ru-RU" sz="2000" dirty="0" err="1" smtClean="0"/>
              <a:t>кино?материалы</a:t>
            </a:r>
            <a:r>
              <a:rPr lang="ru-RU" sz="2000" dirty="0" smtClean="0"/>
              <a:t>,  </a:t>
            </a:r>
            <a:r>
              <a:rPr lang="ru-RU" sz="2000" dirty="0" err="1" smtClean="0"/>
              <a:t>мото?гонки</a:t>
            </a:r>
            <a:r>
              <a:rPr lang="ru-RU" sz="2000" dirty="0" smtClean="0"/>
              <a:t>.</a:t>
            </a:r>
          </a:p>
          <a:p>
            <a:pPr marL="536575" indent="-173038">
              <a:buAutoNum type="arabicParenR"/>
            </a:pPr>
            <a:r>
              <a:rPr lang="ru-RU" sz="2000" dirty="0" smtClean="0"/>
              <a:t> </a:t>
            </a:r>
            <a:r>
              <a:rPr lang="ru-RU" sz="2000" dirty="0" err="1" smtClean="0"/>
              <a:t>Теле?ведущий</a:t>
            </a:r>
            <a:r>
              <a:rPr lang="ru-RU" sz="2000" dirty="0" smtClean="0"/>
              <a:t>,  </a:t>
            </a:r>
            <a:r>
              <a:rPr lang="ru-RU" sz="2000" dirty="0" err="1" smtClean="0"/>
              <a:t>гори?цвет</a:t>
            </a:r>
            <a:r>
              <a:rPr lang="ru-RU" sz="2000" dirty="0" smtClean="0"/>
              <a:t>,  </a:t>
            </a:r>
            <a:r>
              <a:rPr lang="ru-RU" sz="2000" dirty="0" err="1" smtClean="0"/>
              <a:t>сорви?глолва</a:t>
            </a:r>
            <a:r>
              <a:rPr lang="ru-RU" sz="2000" dirty="0" smtClean="0"/>
              <a:t>,  </a:t>
            </a:r>
            <a:r>
              <a:rPr lang="ru-RU" sz="2000" dirty="0" err="1" smtClean="0"/>
              <a:t>экс?чемпион</a:t>
            </a:r>
            <a:r>
              <a:rPr lang="ru-RU" sz="2000" dirty="0" smtClean="0"/>
              <a:t>.</a:t>
            </a:r>
          </a:p>
          <a:p>
            <a:pPr>
              <a:buAutoNum type="arabicParenR"/>
            </a:pPr>
            <a:endParaRPr lang="ru-RU" sz="2000" dirty="0" smtClean="0"/>
          </a:p>
          <a:p>
            <a:pPr>
              <a:buAutoNum type="arabicPeriod" startAt="2"/>
            </a:pPr>
            <a:r>
              <a:rPr lang="ru-RU" sz="1800" dirty="0" smtClean="0"/>
              <a:t>Выбери правильный вариант написания. В каком ряду все слова следует писать через дефис?</a:t>
            </a:r>
          </a:p>
          <a:p>
            <a:pPr indent="20638">
              <a:buAutoNum type="arabicParenR"/>
            </a:pPr>
            <a:r>
              <a:rPr lang="ru-RU" sz="2000" dirty="0" smtClean="0"/>
              <a:t> </a:t>
            </a:r>
            <a:r>
              <a:rPr lang="ru-RU" sz="2000" dirty="0" err="1" smtClean="0"/>
              <a:t>Электро?станция</a:t>
            </a:r>
            <a:r>
              <a:rPr lang="ru-RU" sz="2000" dirty="0" smtClean="0"/>
              <a:t>,  </a:t>
            </a:r>
            <a:r>
              <a:rPr lang="ru-RU" sz="2000" dirty="0" err="1" smtClean="0"/>
              <a:t>пол?арбуза</a:t>
            </a:r>
            <a:r>
              <a:rPr lang="ru-RU" sz="2000" dirty="0" smtClean="0"/>
              <a:t>,  </a:t>
            </a:r>
            <a:r>
              <a:rPr lang="ru-RU" sz="2000" dirty="0" err="1" smtClean="0"/>
              <a:t>пол?лимона</a:t>
            </a:r>
            <a:r>
              <a:rPr lang="ru-RU" sz="2000" dirty="0" smtClean="0"/>
              <a:t>,  </a:t>
            </a:r>
            <a:r>
              <a:rPr lang="ru-RU" sz="2000" dirty="0" err="1" smtClean="0"/>
              <a:t>пол?Азии</a:t>
            </a:r>
            <a:r>
              <a:rPr lang="ru-RU" sz="2000" dirty="0" smtClean="0"/>
              <a:t>.</a:t>
            </a:r>
          </a:p>
          <a:p>
            <a:pPr indent="20638">
              <a:buAutoNum type="arabicParenR"/>
            </a:pPr>
            <a:r>
              <a:rPr lang="ru-RU" sz="2000" dirty="0" smtClean="0"/>
              <a:t> </a:t>
            </a:r>
            <a:r>
              <a:rPr lang="ru-RU" sz="2000" dirty="0" err="1" smtClean="0"/>
              <a:t>Перекати?поле</a:t>
            </a:r>
            <a:r>
              <a:rPr lang="ru-RU" sz="2000" dirty="0" smtClean="0"/>
              <a:t>,  </a:t>
            </a:r>
            <a:r>
              <a:rPr lang="ru-RU" sz="2000" dirty="0" err="1" smtClean="0"/>
              <a:t>мать?и?мачеха</a:t>
            </a:r>
            <a:r>
              <a:rPr lang="ru-RU" sz="2000" dirty="0" smtClean="0"/>
              <a:t>,  </a:t>
            </a:r>
            <a:r>
              <a:rPr lang="ru-RU" sz="2000" dirty="0" err="1" smtClean="0"/>
              <a:t>лейб?гвардия</a:t>
            </a:r>
            <a:r>
              <a:rPr lang="ru-RU" sz="2000" dirty="0" smtClean="0"/>
              <a:t>,  </a:t>
            </a:r>
            <a:r>
              <a:rPr lang="ru-RU" sz="2000" dirty="0" err="1" smtClean="0"/>
              <a:t>юго?запад</a:t>
            </a:r>
            <a:r>
              <a:rPr lang="ru-RU" sz="2000" dirty="0" smtClean="0"/>
              <a:t>.</a:t>
            </a:r>
          </a:p>
          <a:p>
            <a:pPr indent="20638">
              <a:buAutoNum type="arabicParenR"/>
            </a:pPr>
            <a:r>
              <a:rPr lang="ru-RU" sz="2000" dirty="0" smtClean="0"/>
              <a:t> </a:t>
            </a:r>
            <a:r>
              <a:rPr lang="ru-RU" sz="2000" dirty="0" err="1" smtClean="0"/>
              <a:t>Премьер?министр</a:t>
            </a:r>
            <a:r>
              <a:rPr lang="ru-RU" sz="2000" dirty="0" smtClean="0"/>
              <a:t>,  </a:t>
            </a:r>
            <a:r>
              <a:rPr lang="ru-RU" sz="2000" dirty="0" err="1" smtClean="0"/>
              <a:t>унтер?офицер</a:t>
            </a:r>
            <a:r>
              <a:rPr lang="ru-RU" sz="2000" dirty="0" smtClean="0"/>
              <a:t>,  </a:t>
            </a:r>
            <a:r>
              <a:rPr lang="ru-RU" sz="2000" dirty="0" err="1" smtClean="0"/>
              <a:t>экс?чемпион</a:t>
            </a:r>
            <a:r>
              <a:rPr lang="ru-RU" sz="2000" dirty="0" smtClean="0"/>
              <a:t>,  </a:t>
            </a:r>
            <a:r>
              <a:rPr lang="ru-RU" sz="2000" dirty="0" err="1" smtClean="0"/>
              <a:t>воен?комат</a:t>
            </a:r>
            <a:r>
              <a:rPr lang="ru-RU" sz="2000" dirty="0" smtClean="0"/>
              <a:t>.</a:t>
            </a:r>
          </a:p>
          <a:p>
            <a:pPr indent="20638">
              <a:buAutoNum type="arabicParenR"/>
            </a:pPr>
            <a:r>
              <a:rPr lang="ru-RU" sz="2000" dirty="0" smtClean="0"/>
              <a:t> </a:t>
            </a:r>
            <a:r>
              <a:rPr lang="ru-RU" sz="2000" dirty="0" err="1" smtClean="0"/>
              <a:t>Сине?глазка</a:t>
            </a:r>
            <a:r>
              <a:rPr lang="ru-RU" sz="2000" dirty="0" smtClean="0"/>
              <a:t>,  </a:t>
            </a:r>
            <a:r>
              <a:rPr lang="ru-RU" sz="2000" dirty="0" err="1" smtClean="0"/>
              <a:t>стоп?кран</a:t>
            </a:r>
            <a:r>
              <a:rPr lang="ru-RU" sz="2000" dirty="0" smtClean="0"/>
              <a:t>,  </a:t>
            </a:r>
            <a:r>
              <a:rPr lang="ru-RU" sz="2000" dirty="0" err="1" smtClean="0"/>
              <a:t>вольно?думец</a:t>
            </a:r>
            <a:r>
              <a:rPr lang="ru-RU" sz="2000" dirty="0" smtClean="0"/>
              <a:t>,  </a:t>
            </a:r>
            <a:r>
              <a:rPr lang="ru-RU" sz="2000" dirty="0" err="1" smtClean="0"/>
              <a:t>киловатт?час</a:t>
            </a:r>
            <a:r>
              <a:rPr lang="ru-RU" sz="2000" dirty="0" smtClean="0"/>
              <a:t>.</a:t>
            </a:r>
          </a:p>
          <a:p>
            <a:pPr>
              <a:buNone/>
            </a:pPr>
            <a:endParaRPr lang="ru-RU"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54626"/>
          </a:xfrm>
        </p:spPr>
        <p:txBody>
          <a:bodyPr>
            <a:normAutofit/>
          </a:bodyPr>
          <a:lstStyle/>
          <a:p>
            <a:r>
              <a:rPr lang="ru-RU" sz="6000" b="1" dirty="0" smtClean="0">
                <a:solidFill>
                  <a:schemeClr val="accent2">
                    <a:lumMod val="50000"/>
                  </a:schemeClr>
                </a:solidFill>
                <a:latin typeface="+mn-lt"/>
              </a:rPr>
              <a:t>ПРАВОПИСАНИЕ</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ПРИЛАГАТЕЛЬНЫХ</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714380"/>
          </a:xfrm>
        </p:spPr>
        <p:txBody>
          <a:bodyPr>
            <a:normAutofit/>
          </a:bodyPr>
          <a:lstStyle/>
          <a:p>
            <a:r>
              <a:rPr lang="ru-RU" sz="3600" b="1" dirty="0" smtClean="0">
                <a:solidFill>
                  <a:srgbClr val="FF0000"/>
                </a:solidFill>
                <a:latin typeface="+mn-lt"/>
              </a:rPr>
              <a:t>Пишутся слитно: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357126" y="854746"/>
          <a:ext cx="8572592" cy="6003254"/>
        </p:xfrm>
        <a:graphic>
          <a:graphicData uri="http://schemas.openxmlformats.org/drawingml/2006/table">
            <a:tbl>
              <a:tblPr firstRow="1" bandRow="1">
                <a:tableStyleId>{5C22544A-7EE6-4342-B048-85BDC9FD1C3A}</a:tableStyleId>
              </a:tblPr>
              <a:tblGrid>
                <a:gridCol w="5375930"/>
                <a:gridCol w="3196662"/>
              </a:tblGrid>
              <a:tr h="428635">
                <a:tc>
                  <a:txBody>
                    <a:bodyPr/>
                    <a:lstStyle/>
                    <a:p>
                      <a:pPr algn="ctr"/>
                      <a:r>
                        <a:rPr lang="ru-RU" sz="2000" dirty="0" smtClean="0">
                          <a:latin typeface="+mn-lt"/>
                        </a:rPr>
                        <a:t>ПРАВИЛО</a:t>
                      </a:r>
                      <a:endParaRPr lang="ru-RU" sz="2000" dirty="0">
                        <a:latin typeface="+mn-lt"/>
                      </a:endParaRPr>
                    </a:p>
                  </a:txBody>
                  <a:tcPr/>
                </a:tc>
                <a:tc>
                  <a:txBody>
                    <a:bodyPr/>
                    <a:lstStyle/>
                    <a:p>
                      <a:pPr algn="ctr"/>
                      <a:r>
                        <a:rPr lang="ru-RU" sz="2000" dirty="0" smtClean="0"/>
                        <a:t>ПРИМЕРЫ</a:t>
                      </a:r>
                      <a:endParaRPr lang="ru-RU" sz="2000" dirty="0"/>
                    </a:p>
                  </a:txBody>
                  <a:tcPr/>
                </a:tc>
              </a:tr>
              <a:tr h="1228351">
                <a:tc>
                  <a:txBody>
                    <a:bodyPr/>
                    <a:lstStyle/>
                    <a:p>
                      <a:r>
                        <a:rPr lang="ru-RU" dirty="0" smtClean="0"/>
                        <a:t>Сложные прилагательные, образованные от </a:t>
                      </a:r>
                      <a:r>
                        <a:rPr lang="ru-RU" b="1" i="1" dirty="0" smtClean="0"/>
                        <a:t>слитно пишущихся сложных существительных </a:t>
                      </a:r>
                      <a:r>
                        <a:rPr lang="ru-RU" b="0" i="0" dirty="0" smtClean="0"/>
                        <a:t>с</a:t>
                      </a:r>
                      <a:r>
                        <a:rPr lang="ru-RU" b="0" i="0" baseline="0" dirty="0" smtClean="0"/>
                        <a:t> </a:t>
                      </a:r>
                      <a:r>
                        <a:rPr lang="ru-RU" b="0" i="0" dirty="0" smtClean="0"/>
                        <a:t>соединительными</a:t>
                      </a:r>
                      <a:r>
                        <a:rPr lang="ru-RU" dirty="0" smtClean="0"/>
                        <a:t> гласными </a:t>
                      </a:r>
                      <a:r>
                        <a:rPr lang="ru-RU" b="1" dirty="0" smtClean="0"/>
                        <a:t>О</a:t>
                      </a:r>
                      <a:r>
                        <a:rPr lang="ru-RU" dirty="0" smtClean="0"/>
                        <a:t> и </a:t>
                      </a:r>
                      <a:r>
                        <a:rPr lang="ru-RU" b="1" dirty="0" smtClean="0"/>
                        <a:t>Е</a:t>
                      </a:r>
                      <a:r>
                        <a:rPr lang="ru-RU" dirty="0" smtClean="0"/>
                        <a:t>. </a:t>
                      </a:r>
                      <a:endParaRPr lang="ru-RU" dirty="0"/>
                    </a:p>
                  </a:txBody>
                  <a:tcPr/>
                </a:tc>
                <a:tc>
                  <a:txBody>
                    <a:bodyPr/>
                    <a:lstStyle/>
                    <a:p>
                      <a:r>
                        <a:rPr lang="ru-RU" dirty="0" smtClean="0"/>
                        <a:t>самоцветный,</a:t>
                      </a:r>
                    </a:p>
                    <a:p>
                      <a:r>
                        <a:rPr lang="ru-RU" dirty="0" smtClean="0"/>
                        <a:t>зоологический,</a:t>
                      </a:r>
                    </a:p>
                    <a:p>
                      <a:r>
                        <a:rPr lang="ru-RU" dirty="0" smtClean="0"/>
                        <a:t>сенокосная,</a:t>
                      </a:r>
                    </a:p>
                    <a:p>
                      <a:r>
                        <a:rPr lang="ru-RU" dirty="0" smtClean="0"/>
                        <a:t>паровозное</a:t>
                      </a:r>
                      <a:endParaRPr lang="ru-RU" dirty="0"/>
                    </a:p>
                  </a:txBody>
                  <a:tcPr/>
                </a:tc>
              </a:tr>
              <a:tr h="1785948">
                <a:tc>
                  <a:txBody>
                    <a:bodyPr/>
                    <a:lstStyle/>
                    <a:p>
                      <a:r>
                        <a:rPr lang="ru-RU" dirty="0" smtClean="0"/>
                        <a:t>Сложные прилагательные, образованные от </a:t>
                      </a:r>
                      <a:r>
                        <a:rPr lang="ru-RU" b="1" i="1" dirty="0" smtClean="0"/>
                        <a:t>подчинительных  словосочетаний</a:t>
                      </a:r>
                      <a:r>
                        <a:rPr lang="ru-RU" dirty="0" smtClean="0"/>
                        <a:t>.</a:t>
                      </a:r>
                      <a:endParaRPr lang="ru-RU" dirty="0"/>
                    </a:p>
                  </a:txBody>
                  <a:tcPr/>
                </a:tc>
                <a:tc>
                  <a:txBody>
                    <a:bodyPr/>
                    <a:lstStyle/>
                    <a:p>
                      <a:r>
                        <a:rPr lang="ru-RU" b="1" dirty="0" smtClean="0"/>
                        <a:t>сельскохозяйственный</a:t>
                      </a:r>
                    </a:p>
                    <a:p>
                      <a:r>
                        <a:rPr lang="ru-RU" dirty="0" smtClean="0"/>
                        <a:t>(сельское хозяйство),</a:t>
                      </a:r>
                    </a:p>
                    <a:p>
                      <a:r>
                        <a:rPr lang="ru-RU" b="1" dirty="0" smtClean="0"/>
                        <a:t>глубокоуважаемый</a:t>
                      </a:r>
                    </a:p>
                    <a:p>
                      <a:r>
                        <a:rPr lang="ru-RU" dirty="0" smtClean="0"/>
                        <a:t>(глубоко</a:t>
                      </a:r>
                      <a:r>
                        <a:rPr lang="ru-RU" baseline="0" dirty="0" smtClean="0"/>
                        <a:t> уважать),</a:t>
                      </a:r>
                    </a:p>
                    <a:p>
                      <a:r>
                        <a:rPr lang="ru-RU" b="1" baseline="0" dirty="0" smtClean="0"/>
                        <a:t>морозоустойчивый</a:t>
                      </a:r>
                    </a:p>
                    <a:p>
                      <a:r>
                        <a:rPr lang="ru-RU" baseline="0" dirty="0" smtClean="0"/>
                        <a:t>(устойчивый к морозам)</a:t>
                      </a:r>
                    </a:p>
                  </a:txBody>
                  <a:tcPr/>
                </a:tc>
              </a:tr>
              <a:tr h="2560317">
                <a:tc>
                  <a:txBody>
                    <a:bodyPr/>
                    <a:lstStyle/>
                    <a:p>
                      <a:r>
                        <a:rPr lang="ru-RU" dirty="0" smtClean="0"/>
                        <a:t>Сложные прилагательные, 1-я часть которых </a:t>
                      </a:r>
                      <a:r>
                        <a:rPr lang="ru-RU" b="1" dirty="0" smtClean="0"/>
                        <a:t>числительное. </a:t>
                      </a:r>
                      <a:r>
                        <a:rPr lang="ru-RU" b="1" baseline="0" dirty="0" smtClean="0"/>
                        <a:t> </a:t>
                      </a:r>
                      <a:r>
                        <a:rPr lang="ru-RU" b="0" baseline="0" dirty="0" smtClean="0"/>
                        <a:t>Числительные употребляются в </a:t>
                      </a:r>
                      <a:r>
                        <a:rPr lang="ru-RU" b="1" baseline="0" dirty="0" smtClean="0"/>
                        <a:t>Р.п.</a:t>
                      </a:r>
                    </a:p>
                    <a:p>
                      <a:endParaRPr lang="ru-RU" b="1" baseline="0" dirty="0" smtClean="0"/>
                    </a:p>
                    <a:p>
                      <a:endParaRPr lang="ru-RU" b="1" baseline="0" dirty="0" smtClean="0"/>
                    </a:p>
                    <a:p>
                      <a:r>
                        <a:rPr lang="ru-RU" dirty="0" smtClean="0"/>
                        <a:t>Числительные </a:t>
                      </a:r>
                      <a:r>
                        <a:rPr lang="ru-RU" b="1" dirty="0" smtClean="0"/>
                        <a:t>сто  </a:t>
                      </a:r>
                      <a:r>
                        <a:rPr lang="ru-RU" b="0" dirty="0" smtClean="0"/>
                        <a:t>и  </a:t>
                      </a:r>
                      <a:r>
                        <a:rPr lang="ru-RU" b="1" dirty="0" smtClean="0"/>
                        <a:t>девяносто  </a:t>
                      </a:r>
                      <a:r>
                        <a:rPr lang="ru-RU" b="0" dirty="0" smtClean="0"/>
                        <a:t>сохраняют форму.</a:t>
                      </a:r>
                    </a:p>
                    <a:p>
                      <a:r>
                        <a:rPr lang="ru-RU" dirty="0" smtClean="0"/>
                        <a:t>Числительное  </a:t>
                      </a:r>
                      <a:r>
                        <a:rPr lang="ru-RU" b="1" dirty="0" smtClean="0"/>
                        <a:t>тысяча  </a:t>
                      </a:r>
                      <a:r>
                        <a:rPr lang="ru-RU" b="0" dirty="0" smtClean="0"/>
                        <a:t>в составе сложных слов имеет гласную  </a:t>
                      </a:r>
                      <a:r>
                        <a:rPr lang="ru-RU" b="1" dirty="0" smtClean="0"/>
                        <a:t>-е.</a:t>
                      </a:r>
                      <a:endParaRPr lang="ru-RU" dirty="0"/>
                    </a:p>
                  </a:txBody>
                  <a:tcPr/>
                </a:tc>
                <a:tc>
                  <a:txBody>
                    <a:bodyPr/>
                    <a:lstStyle/>
                    <a:p>
                      <a:r>
                        <a:rPr lang="ru-RU" b="1" dirty="0" smtClean="0"/>
                        <a:t>трёх</a:t>
                      </a:r>
                      <a:r>
                        <a:rPr lang="ru-RU" dirty="0" smtClean="0"/>
                        <a:t>месячный, </a:t>
                      </a:r>
                      <a:r>
                        <a:rPr lang="ru-RU" b="1" dirty="0" smtClean="0"/>
                        <a:t>дву</a:t>
                      </a:r>
                      <a:r>
                        <a:rPr lang="ru-RU" b="0" dirty="0" smtClean="0"/>
                        <a:t>составный</a:t>
                      </a:r>
                      <a:r>
                        <a:rPr lang="ru-RU" dirty="0" smtClean="0"/>
                        <a:t>,</a:t>
                      </a:r>
                    </a:p>
                    <a:p>
                      <a:r>
                        <a:rPr lang="ru-RU" b="1" dirty="0" err="1" smtClean="0"/>
                        <a:t>трёхсотдвадцати</a:t>
                      </a:r>
                      <a:r>
                        <a:rPr lang="ru-RU" dirty="0" err="1" smtClean="0"/>
                        <a:t>метровый</a:t>
                      </a:r>
                      <a:r>
                        <a:rPr lang="ru-RU" dirty="0" smtClean="0"/>
                        <a:t>,</a:t>
                      </a:r>
                    </a:p>
                    <a:p>
                      <a:r>
                        <a:rPr lang="ru-RU" b="1" dirty="0" err="1" smtClean="0"/>
                        <a:t>девяти</a:t>
                      </a:r>
                      <a:r>
                        <a:rPr lang="ru-RU" dirty="0" err="1" smtClean="0"/>
                        <a:t>бальный</a:t>
                      </a:r>
                      <a:r>
                        <a:rPr lang="ru-RU" dirty="0" smtClean="0"/>
                        <a:t>,</a:t>
                      </a:r>
                    </a:p>
                    <a:p>
                      <a:r>
                        <a:rPr lang="ru-RU" b="1" dirty="0" smtClean="0"/>
                        <a:t>полутора</a:t>
                      </a:r>
                      <a:r>
                        <a:rPr lang="ru-RU" b="0" dirty="0" smtClean="0"/>
                        <a:t>годичный,</a:t>
                      </a:r>
                      <a:endParaRPr lang="ru-RU" b="1" dirty="0" smtClean="0"/>
                    </a:p>
                    <a:p>
                      <a:endParaRPr lang="ru-RU" b="1" dirty="0" smtClean="0"/>
                    </a:p>
                    <a:p>
                      <a:r>
                        <a:rPr lang="ru-RU" b="1" dirty="0" smtClean="0"/>
                        <a:t>девяносто</a:t>
                      </a:r>
                      <a:r>
                        <a:rPr lang="ru-RU" b="0" dirty="0" smtClean="0"/>
                        <a:t>граммовый,</a:t>
                      </a:r>
                      <a:endParaRPr lang="ru-RU" b="1" dirty="0" smtClean="0"/>
                    </a:p>
                    <a:p>
                      <a:r>
                        <a:rPr lang="ru-RU" b="1" dirty="0" smtClean="0"/>
                        <a:t>тысяче</a:t>
                      </a:r>
                      <a:r>
                        <a:rPr lang="ru-RU" b="0" dirty="0" smtClean="0"/>
                        <a:t>летний</a:t>
                      </a:r>
                      <a:endParaRPr lang="ru-RU" b="1"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642942"/>
          </a:xfrm>
        </p:spPr>
        <p:txBody>
          <a:bodyPr>
            <a:normAutofit/>
          </a:bodyPr>
          <a:lstStyle/>
          <a:p>
            <a:r>
              <a:rPr lang="ru-RU" sz="3600" b="1" dirty="0" smtClean="0">
                <a:solidFill>
                  <a:srgbClr val="FF0000"/>
                </a:solidFill>
                <a:latin typeface="+mn-lt"/>
              </a:rPr>
              <a:t>Пишутся слитно: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357126" y="843330"/>
          <a:ext cx="8572592" cy="4585934"/>
        </p:xfrm>
        <a:graphic>
          <a:graphicData uri="http://schemas.openxmlformats.org/drawingml/2006/table">
            <a:tbl>
              <a:tblPr firstRow="1" bandRow="1">
                <a:tableStyleId>{5C22544A-7EE6-4342-B048-85BDC9FD1C3A}</a:tableStyleId>
              </a:tblPr>
              <a:tblGrid>
                <a:gridCol w="5375930"/>
                <a:gridCol w="3196662"/>
              </a:tblGrid>
              <a:tr h="428635">
                <a:tc>
                  <a:txBody>
                    <a:bodyPr/>
                    <a:lstStyle/>
                    <a:p>
                      <a:pPr algn="ctr"/>
                      <a:r>
                        <a:rPr lang="ru-RU" sz="2000" dirty="0" smtClean="0">
                          <a:latin typeface="+mn-lt"/>
                        </a:rPr>
                        <a:t>ПРАВИЛО</a:t>
                      </a:r>
                      <a:endParaRPr lang="ru-RU" sz="2000" dirty="0">
                        <a:latin typeface="+mn-lt"/>
                      </a:endParaRPr>
                    </a:p>
                  </a:txBody>
                  <a:tcPr/>
                </a:tc>
                <a:tc>
                  <a:txBody>
                    <a:bodyPr/>
                    <a:lstStyle/>
                    <a:p>
                      <a:pPr algn="ctr"/>
                      <a:r>
                        <a:rPr lang="ru-RU" sz="2000" dirty="0" smtClean="0"/>
                        <a:t>ПРИМЕРЫ</a:t>
                      </a:r>
                      <a:endParaRPr lang="ru-RU" sz="2000" dirty="0"/>
                    </a:p>
                  </a:txBody>
                  <a:tcPr/>
                </a:tc>
              </a:tr>
              <a:tr h="1228351">
                <a:tc>
                  <a:txBody>
                    <a:bodyPr/>
                    <a:lstStyle/>
                    <a:p>
                      <a:r>
                        <a:rPr lang="ru-RU" dirty="0" smtClean="0"/>
                        <a:t>Прилагательные, одна из частей которых </a:t>
                      </a:r>
                      <a:r>
                        <a:rPr lang="ru-RU" b="1" dirty="0" smtClean="0"/>
                        <a:t>самостоятельно не употребляется</a:t>
                      </a:r>
                      <a:r>
                        <a:rPr lang="ru-RU" dirty="0" smtClean="0"/>
                        <a:t>.</a:t>
                      </a:r>
                      <a:endParaRPr lang="ru-RU" dirty="0"/>
                    </a:p>
                  </a:txBody>
                  <a:tcPr/>
                </a:tc>
                <a:tc>
                  <a:txBody>
                    <a:bodyPr/>
                    <a:lstStyle/>
                    <a:p>
                      <a:r>
                        <a:rPr lang="ru-RU" dirty="0" smtClean="0"/>
                        <a:t>быстро</a:t>
                      </a:r>
                      <a:r>
                        <a:rPr lang="ru-RU" b="1" dirty="0" smtClean="0"/>
                        <a:t>течный</a:t>
                      </a:r>
                      <a:r>
                        <a:rPr lang="ru-RU" b="0" dirty="0" smtClean="0"/>
                        <a:t>,</a:t>
                      </a:r>
                    </a:p>
                    <a:p>
                      <a:r>
                        <a:rPr lang="ru-RU" b="0" dirty="0" smtClean="0"/>
                        <a:t>густо</a:t>
                      </a:r>
                      <a:r>
                        <a:rPr lang="ru-RU" b="1" dirty="0" smtClean="0"/>
                        <a:t>волосый</a:t>
                      </a:r>
                      <a:r>
                        <a:rPr lang="ru-RU" b="0" dirty="0" smtClean="0"/>
                        <a:t>,</a:t>
                      </a:r>
                    </a:p>
                    <a:p>
                      <a:r>
                        <a:rPr lang="ru-RU" b="0" dirty="0" smtClean="0"/>
                        <a:t>долго</a:t>
                      </a:r>
                      <a:r>
                        <a:rPr lang="ru-RU" b="1" dirty="0" smtClean="0"/>
                        <a:t>жданный</a:t>
                      </a:r>
                      <a:r>
                        <a:rPr lang="ru-RU" b="0" dirty="0" smtClean="0"/>
                        <a:t>,</a:t>
                      </a:r>
                    </a:p>
                    <a:p>
                      <a:r>
                        <a:rPr lang="ru-RU" b="0" dirty="0" smtClean="0"/>
                        <a:t>широко</a:t>
                      </a:r>
                      <a:r>
                        <a:rPr lang="ru-RU" b="1" dirty="0" smtClean="0"/>
                        <a:t>плечий </a:t>
                      </a:r>
                      <a:endParaRPr lang="ru-RU" b="0" dirty="0" smtClean="0"/>
                    </a:p>
                  </a:txBody>
                  <a:tcPr/>
                </a:tc>
              </a:tr>
              <a:tr h="917268">
                <a:tc>
                  <a:txBody>
                    <a:bodyPr/>
                    <a:lstStyle/>
                    <a:p>
                      <a:r>
                        <a:rPr lang="ru-RU" dirty="0" smtClean="0"/>
                        <a:t>Прилагательные, начинающиеся с  </a:t>
                      </a:r>
                      <a:r>
                        <a:rPr lang="ru-RU" b="1" dirty="0" smtClean="0"/>
                        <a:t>ВЕЛИКО- </a:t>
                      </a:r>
                      <a:r>
                        <a:rPr lang="ru-RU" b="0" dirty="0" smtClean="0"/>
                        <a:t>.</a:t>
                      </a:r>
                      <a:endParaRPr lang="ru-RU" dirty="0"/>
                    </a:p>
                  </a:txBody>
                  <a:tcPr/>
                </a:tc>
                <a:tc>
                  <a:txBody>
                    <a:bodyPr/>
                    <a:lstStyle/>
                    <a:p>
                      <a:r>
                        <a:rPr lang="ru-RU" b="1" dirty="0" smtClean="0"/>
                        <a:t>велико</a:t>
                      </a:r>
                      <a:r>
                        <a:rPr lang="ru-RU" b="0" dirty="0" smtClean="0"/>
                        <a:t>возрастный,</a:t>
                      </a:r>
                    </a:p>
                    <a:p>
                      <a:r>
                        <a:rPr lang="ru-RU" b="1" baseline="0" dirty="0" smtClean="0"/>
                        <a:t>велико</a:t>
                      </a:r>
                      <a:r>
                        <a:rPr lang="ru-RU" b="0" baseline="0" dirty="0" smtClean="0"/>
                        <a:t>светский</a:t>
                      </a:r>
                      <a:r>
                        <a:rPr lang="ru-RU" b="1" baseline="0" dirty="0" smtClean="0"/>
                        <a:t>,</a:t>
                      </a:r>
                    </a:p>
                    <a:p>
                      <a:r>
                        <a:rPr lang="ru-RU" b="1" baseline="0" dirty="0" smtClean="0"/>
                        <a:t>велико</a:t>
                      </a:r>
                      <a:r>
                        <a:rPr lang="ru-RU" b="0" baseline="0" dirty="0" smtClean="0"/>
                        <a:t>мученический </a:t>
                      </a:r>
                    </a:p>
                  </a:txBody>
                  <a:tcPr/>
                </a:tc>
              </a:tr>
              <a:tr h="2000264">
                <a:tc>
                  <a:txBody>
                    <a:bodyPr/>
                    <a:lstStyle/>
                    <a:p>
                      <a:r>
                        <a:rPr lang="ru-RU" b="1" dirty="0" smtClean="0"/>
                        <a:t>Прилагательные-термины или выражения в книжном языке</a:t>
                      </a:r>
                      <a:r>
                        <a:rPr lang="ru-RU" dirty="0" smtClean="0"/>
                        <a:t>, некоторые из них</a:t>
                      </a:r>
                      <a:r>
                        <a:rPr lang="ru-RU" baseline="0" dirty="0" smtClean="0"/>
                        <a:t> состоят из частей, которые </a:t>
                      </a:r>
                      <a:r>
                        <a:rPr lang="ru-RU" b="1" baseline="0" dirty="0" smtClean="0"/>
                        <a:t>порознь не употребляются. </a:t>
                      </a:r>
                      <a:endParaRPr lang="ru-RU" b="0" baseline="0" dirty="0" smtClean="0"/>
                    </a:p>
                    <a:p>
                      <a:r>
                        <a:rPr lang="ru-RU" b="0" baseline="0" dirty="0" smtClean="0"/>
                        <a:t>1-я часть – наречное слово на </a:t>
                      </a:r>
                      <a:r>
                        <a:rPr lang="ru-RU" b="1" baseline="0" dirty="0" smtClean="0"/>
                        <a:t>–О или –Е,</a:t>
                      </a:r>
                    </a:p>
                    <a:p>
                      <a:r>
                        <a:rPr lang="ru-RU" b="0" baseline="0" dirty="0" smtClean="0"/>
                        <a:t>2-я часть – прилагательное или причастие.</a:t>
                      </a:r>
                      <a:endParaRPr lang="ru-RU" b="0" dirty="0"/>
                    </a:p>
                  </a:txBody>
                  <a:tcPr/>
                </a:tc>
                <a:tc>
                  <a:txBody>
                    <a:bodyPr/>
                    <a:lstStyle/>
                    <a:p>
                      <a:r>
                        <a:rPr lang="ru-RU" b="1" dirty="0" smtClean="0"/>
                        <a:t>высоко</a:t>
                      </a:r>
                      <a:r>
                        <a:rPr lang="ru-RU" b="0" dirty="0" smtClean="0"/>
                        <a:t>витаминный,</a:t>
                      </a:r>
                    </a:p>
                    <a:p>
                      <a:r>
                        <a:rPr lang="ru-RU" b="1" dirty="0" smtClean="0"/>
                        <a:t>тяжело</a:t>
                      </a:r>
                      <a:r>
                        <a:rPr lang="ru-RU" b="0" dirty="0" smtClean="0"/>
                        <a:t>раненый</a:t>
                      </a:r>
                      <a:r>
                        <a:rPr lang="ru-RU" b="1" dirty="0" smtClean="0"/>
                        <a:t>,</a:t>
                      </a:r>
                    </a:p>
                    <a:p>
                      <a:r>
                        <a:rPr lang="ru-RU" b="1" dirty="0" smtClean="0"/>
                        <a:t>глубоко</a:t>
                      </a:r>
                      <a:r>
                        <a:rPr lang="ru-RU" b="0" dirty="0" smtClean="0"/>
                        <a:t>чтимый,</a:t>
                      </a:r>
                    </a:p>
                    <a:p>
                      <a:r>
                        <a:rPr lang="ru-RU" b="1" dirty="0" smtClean="0"/>
                        <a:t>быстро</a:t>
                      </a:r>
                      <a:r>
                        <a:rPr lang="ru-RU" b="0" dirty="0" smtClean="0"/>
                        <a:t>ходный,</a:t>
                      </a:r>
                    </a:p>
                    <a:p>
                      <a:r>
                        <a:rPr lang="ru-RU" b="1" dirty="0" smtClean="0"/>
                        <a:t>дорого</a:t>
                      </a:r>
                      <a:r>
                        <a:rPr lang="ru-RU" b="0" dirty="0" smtClean="0"/>
                        <a:t>стоящий,</a:t>
                      </a:r>
                    </a:p>
                    <a:p>
                      <a:r>
                        <a:rPr lang="ru-RU" b="1" dirty="0" smtClean="0"/>
                        <a:t>долго</a:t>
                      </a:r>
                      <a:r>
                        <a:rPr lang="ru-RU" b="0" dirty="0" smtClean="0"/>
                        <a:t>играющий,</a:t>
                      </a:r>
                    </a:p>
                    <a:p>
                      <a:r>
                        <a:rPr lang="ru-RU" b="1" dirty="0" smtClean="0"/>
                        <a:t>быстро</a:t>
                      </a:r>
                      <a:r>
                        <a:rPr lang="ru-RU" b="0" dirty="0" smtClean="0"/>
                        <a:t>растворимый</a:t>
                      </a:r>
                      <a:endParaRPr lang="ru-RU" b="1" dirty="0" smtClean="0"/>
                    </a:p>
                  </a:txBody>
                  <a:tcPr/>
                </a:tc>
              </a:tr>
            </a:tbl>
          </a:graphicData>
        </a:graphic>
      </p:graphicFrame>
      <p:sp>
        <p:nvSpPr>
          <p:cNvPr id="5" name="Прямоугольник 4"/>
          <p:cNvSpPr/>
          <p:nvPr/>
        </p:nvSpPr>
        <p:spPr>
          <a:xfrm>
            <a:off x="2928926" y="5439742"/>
            <a:ext cx="600079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smtClean="0">
                <a:solidFill>
                  <a:schemeClr val="tx1"/>
                </a:solidFill>
              </a:rPr>
              <a:t>У сложных слов ставится </a:t>
            </a:r>
            <a:r>
              <a:rPr lang="ru-RU" sz="2800" b="1" dirty="0" smtClean="0">
                <a:solidFill>
                  <a:srgbClr val="C00000"/>
                </a:solidFill>
              </a:rPr>
              <a:t>одно</a:t>
            </a:r>
            <a:r>
              <a:rPr lang="ru-RU" sz="2800" dirty="0" smtClean="0">
                <a:solidFill>
                  <a:schemeClr val="tx1"/>
                </a:solidFill>
              </a:rPr>
              <a:t> </a:t>
            </a:r>
            <a:r>
              <a:rPr lang="ru-RU" sz="2800" b="1" dirty="0" smtClean="0">
                <a:solidFill>
                  <a:srgbClr val="C00000"/>
                </a:solidFill>
              </a:rPr>
              <a:t>ударение</a:t>
            </a:r>
            <a:r>
              <a:rPr lang="ru-RU" sz="2800" dirty="0" smtClean="0">
                <a:solidFill>
                  <a:schemeClr val="tx1"/>
                </a:solidFill>
              </a:rPr>
              <a:t>:    </a:t>
            </a:r>
            <a:r>
              <a:rPr lang="ru-RU" sz="2800" b="1" i="1" dirty="0" smtClean="0">
                <a:solidFill>
                  <a:schemeClr val="tx1"/>
                </a:solidFill>
                <a:effectLst>
                  <a:outerShdw blurRad="38100" dist="38100" dir="2700000" algn="tl">
                    <a:srgbClr val="000000">
                      <a:alpha val="43137"/>
                    </a:srgbClr>
                  </a:outerShdw>
                </a:effectLst>
              </a:rPr>
              <a:t>вечнозелёный  !</a:t>
            </a:r>
            <a:endParaRPr lang="ru-RU" sz="28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ru-RU" sz="3600" b="1" dirty="0" smtClean="0">
                <a:solidFill>
                  <a:srgbClr val="FF0000"/>
                </a:solidFill>
                <a:latin typeface="+mn-lt"/>
              </a:rPr>
              <a:t>Пишутся  раздельно: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500034" y="1142984"/>
          <a:ext cx="8286808" cy="5072097"/>
        </p:xfrm>
        <a:graphic>
          <a:graphicData uri="http://schemas.openxmlformats.org/drawingml/2006/table">
            <a:tbl>
              <a:tblPr firstRow="1" bandRow="1">
                <a:tableStyleId>{5C22544A-7EE6-4342-B048-85BDC9FD1C3A}</a:tableStyleId>
              </a:tblPr>
              <a:tblGrid>
                <a:gridCol w="5000660"/>
                <a:gridCol w="3286148"/>
              </a:tblGrid>
              <a:tr h="596174">
                <a:tc>
                  <a:txBody>
                    <a:bodyPr/>
                    <a:lstStyle/>
                    <a:p>
                      <a:pPr algn="ctr"/>
                      <a:r>
                        <a:rPr lang="ru-RU" sz="2000" dirty="0" smtClean="0"/>
                        <a:t>ПРАВИЛО</a:t>
                      </a:r>
                      <a:endParaRPr lang="ru-RU" sz="2000" dirty="0"/>
                    </a:p>
                  </a:txBody>
                  <a:tcPr/>
                </a:tc>
                <a:tc>
                  <a:txBody>
                    <a:bodyPr/>
                    <a:lstStyle/>
                    <a:p>
                      <a:pPr algn="ctr"/>
                      <a:r>
                        <a:rPr lang="ru-RU" dirty="0" smtClean="0"/>
                        <a:t>ПРИМЕРЫ</a:t>
                      </a:r>
                      <a:endParaRPr lang="ru-RU" dirty="0"/>
                    </a:p>
                  </a:txBody>
                  <a:tcPr/>
                </a:tc>
              </a:tr>
              <a:tr h="3109690">
                <a:tc>
                  <a:txBody>
                    <a:bodyPr/>
                    <a:lstStyle/>
                    <a:p>
                      <a:r>
                        <a:rPr lang="ru-RU" dirty="0" smtClean="0"/>
                        <a:t>Сочетания наречий на </a:t>
                      </a:r>
                      <a:r>
                        <a:rPr lang="ru-RU" b="1" dirty="0" smtClean="0"/>
                        <a:t>-О </a:t>
                      </a:r>
                      <a:r>
                        <a:rPr lang="ru-RU" dirty="0" smtClean="0"/>
                        <a:t> с  прилагательным, где  </a:t>
                      </a:r>
                      <a:r>
                        <a:rPr lang="ru-RU" b="1" dirty="0" smtClean="0"/>
                        <a:t>наречие</a:t>
                      </a:r>
                      <a:r>
                        <a:rPr lang="ru-RU" b="1" baseline="0" dirty="0" smtClean="0"/>
                        <a:t> указывает степень признака, </a:t>
                      </a:r>
                      <a:r>
                        <a:rPr lang="ru-RU" b="0" baseline="0" dirty="0" smtClean="0"/>
                        <a:t>выраженного прилагательным, или то, в каком отношении рассматривается признак.</a:t>
                      </a:r>
                    </a:p>
                    <a:p>
                      <a:endParaRPr lang="ru-RU" b="0" baseline="0" dirty="0" smtClean="0"/>
                    </a:p>
                    <a:p>
                      <a:endParaRPr lang="ru-RU" b="0" baseline="0" dirty="0" smtClean="0"/>
                    </a:p>
                    <a:p>
                      <a:endParaRPr lang="ru-RU" b="0" baseline="0" dirty="0" smtClean="0"/>
                    </a:p>
                    <a:p>
                      <a:endParaRPr lang="ru-RU" b="0" baseline="0" dirty="0" smtClean="0"/>
                    </a:p>
                    <a:p>
                      <a:endParaRPr lang="ru-RU" b="0" baseline="0" dirty="0" smtClean="0"/>
                    </a:p>
                    <a:p>
                      <a:r>
                        <a:rPr lang="ru-RU" b="0" baseline="0" dirty="0" smtClean="0"/>
                        <a:t>Есть наречия на  </a:t>
                      </a:r>
                      <a:r>
                        <a:rPr lang="ru-RU" b="1" baseline="0" dirty="0" smtClean="0"/>
                        <a:t>-</a:t>
                      </a:r>
                      <a:r>
                        <a:rPr lang="ru-RU" b="1" baseline="0" dirty="0" err="1" smtClean="0"/>
                        <a:t>ски</a:t>
                      </a:r>
                      <a:r>
                        <a:rPr lang="ru-RU" b="1" baseline="0" dirty="0" smtClean="0"/>
                        <a:t>, -</a:t>
                      </a:r>
                      <a:r>
                        <a:rPr lang="ru-RU" b="1" baseline="0" dirty="0" err="1" smtClean="0"/>
                        <a:t>юще</a:t>
                      </a:r>
                      <a:r>
                        <a:rPr lang="ru-RU" b="1" baseline="0" dirty="0" smtClean="0"/>
                        <a:t>, -</a:t>
                      </a:r>
                      <a:r>
                        <a:rPr lang="ru-RU" b="1" baseline="0" dirty="0" err="1" smtClean="0"/>
                        <a:t>яще</a:t>
                      </a:r>
                      <a:r>
                        <a:rPr lang="ru-RU" b="1" baseline="0" dirty="0" smtClean="0"/>
                        <a:t>.</a:t>
                      </a:r>
                      <a:endParaRPr lang="ru-RU" dirty="0"/>
                    </a:p>
                  </a:txBody>
                  <a:tcPr/>
                </a:tc>
                <a:tc>
                  <a:txBody>
                    <a:bodyPr/>
                    <a:lstStyle/>
                    <a:p>
                      <a:r>
                        <a:rPr lang="ru-RU" b="1" dirty="0" smtClean="0"/>
                        <a:t>удивительно</a:t>
                      </a:r>
                      <a:r>
                        <a:rPr lang="ru-RU" b="1" baseline="0" dirty="0" smtClean="0"/>
                        <a:t> </a:t>
                      </a:r>
                      <a:r>
                        <a:rPr lang="ru-RU" b="0" baseline="0" dirty="0" smtClean="0"/>
                        <a:t>бледный,</a:t>
                      </a:r>
                    </a:p>
                    <a:p>
                      <a:r>
                        <a:rPr lang="ru-RU" b="1" baseline="0" dirty="0" smtClean="0"/>
                        <a:t>общественно </a:t>
                      </a:r>
                      <a:r>
                        <a:rPr lang="ru-RU" b="0" baseline="0" dirty="0" smtClean="0"/>
                        <a:t>опасный,</a:t>
                      </a:r>
                    </a:p>
                    <a:p>
                      <a:r>
                        <a:rPr lang="ru-RU" b="1" baseline="0" dirty="0" smtClean="0"/>
                        <a:t>абсолютно </a:t>
                      </a:r>
                      <a:r>
                        <a:rPr lang="ru-RU" b="0" baseline="0" dirty="0" smtClean="0"/>
                        <a:t>верный,</a:t>
                      </a:r>
                    </a:p>
                    <a:p>
                      <a:r>
                        <a:rPr lang="ru-RU" b="1" baseline="0" dirty="0" smtClean="0"/>
                        <a:t>жизненно </a:t>
                      </a:r>
                      <a:r>
                        <a:rPr lang="ru-RU" b="0" baseline="0" dirty="0" smtClean="0"/>
                        <a:t>важный,</a:t>
                      </a:r>
                    </a:p>
                    <a:p>
                      <a:r>
                        <a:rPr lang="ru-RU" b="0" baseline="0" dirty="0" smtClean="0"/>
                        <a:t>Есть наречия:</a:t>
                      </a:r>
                    </a:p>
                    <a:p>
                      <a:r>
                        <a:rPr lang="ru-RU" b="1" baseline="0" dirty="0" smtClean="0"/>
                        <a:t>строго, </a:t>
                      </a:r>
                    </a:p>
                    <a:p>
                      <a:r>
                        <a:rPr lang="ru-RU" b="1" baseline="0" dirty="0" smtClean="0"/>
                        <a:t>истинно, </a:t>
                      </a:r>
                    </a:p>
                    <a:p>
                      <a:r>
                        <a:rPr lang="ru-RU" b="1" baseline="0" dirty="0" smtClean="0"/>
                        <a:t>подлинно, </a:t>
                      </a:r>
                    </a:p>
                    <a:p>
                      <a:r>
                        <a:rPr lang="ru-RU" b="1" baseline="0" dirty="0" smtClean="0"/>
                        <a:t>сугубо и др..</a:t>
                      </a:r>
                    </a:p>
                    <a:p>
                      <a:r>
                        <a:rPr lang="ru-RU" b="1" baseline="0" dirty="0" smtClean="0"/>
                        <a:t>товарищески </a:t>
                      </a:r>
                      <a:r>
                        <a:rPr lang="ru-RU" b="0" baseline="0" dirty="0" smtClean="0"/>
                        <a:t>чуткий,</a:t>
                      </a:r>
                    </a:p>
                    <a:p>
                      <a:r>
                        <a:rPr lang="ru-RU" b="1" baseline="0" dirty="0" err="1" smtClean="0"/>
                        <a:t>слепяще</a:t>
                      </a:r>
                      <a:r>
                        <a:rPr lang="ru-RU" b="1" baseline="0" dirty="0" smtClean="0"/>
                        <a:t> </a:t>
                      </a:r>
                      <a:r>
                        <a:rPr lang="ru-RU" b="0" baseline="0" dirty="0" smtClean="0"/>
                        <a:t>белый</a:t>
                      </a:r>
                      <a:endParaRPr lang="ru-RU" b="1" dirty="0"/>
                    </a:p>
                  </a:txBody>
                  <a:tcPr/>
                </a:tc>
              </a:tr>
              <a:tr h="1366233">
                <a:tc>
                  <a:txBody>
                    <a:bodyPr/>
                    <a:lstStyle/>
                    <a:p>
                      <a:r>
                        <a:rPr lang="ru-RU" dirty="0" smtClean="0"/>
                        <a:t>Сочетания наречий на </a:t>
                      </a:r>
                      <a:r>
                        <a:rPr lang="ru-RU" b="1" dirty="0" smtClean="0"/>
                        <a:t>–О  </a:t>
                      </a:r>
                      <a:r>
                        <a:rPr lang="ru-RU" b="0" dirty="0" smtClean="0"/>
                        <a:t>с прилагательным в </a:t>
                      </a:r>
                      <a:r>
                        <a:rPr lang="ru-RU" b="1" dirty="0" smtClean="0"/>
                        <a:t>книжных терминах</a:t>
                      </a:r>
                      <a:r>
                        <a:rPr lang="ru-RU" b="0" dirty="0" smtClean="0"/>
                        <a:t>, если </a:t>
                      </a:r>
                      <a:r>
                        <a:rPr lang="ru-RU" b="1" dirty="0" smtClean="0"/>
                        <a:t>есть зависимые слова</a:t>
                      </a:r>
                      <a:r>
                        <a:rPr lang="ru-RU" b="0" dirty="0" smtClean="0"/>
                        <a:t>.</a:t>
                      </a:r>
                      <a:endParaRPr lang="ru-RU" dirty="0"/>
                    </a:p>
                  </a:txBody>
                  <a:tcPr/>
                </a:tc>
                <a:tc>
                  <a:txBody>
                    <a:bodyPr/>
                    <a:lstStyle/>
                    <a:p>
                      <a:r>
                        <a:rPr lang="ru-RU" b="1" dirty="0" smtClean="0"/>
                        <a:t>глубоко уважаемый </a:t>
                      </a:r>
                      <a:r>
                        <a:rPr lang="ru-RU" b="0" baseline="0" dirty="0" smtClean="0"/>
                        <a:t> читателями автор</a:t>
                      </a:r>
                    </a:p>
                    <a:p>
                      <a:r>
                        <a:rPr lang="ru-RU" b="0" baseline="0" dirty="0" smtClean="0"/>
                        <a:t>Сравни:</a:t>
                      </a:r>
                    </a:p>
                    <a:p>
                      <a:r>
                        <a:rPr lang="ru-RU" b="1" baseline="0" dirty="0" smtClean="0"/>
                        <a:t>глубокоуважаемый  </a:t>
                      </a:r>
                      <a:r>
                        <a:rPr lang="ru-RU" b="0" baseline="0" dirty="0" smtClean="0"/>
                        <a:t>автор</a:t>
                      </a:r>
                      <a:endParaRPr lang="ru-RU" b="0"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Autofit/>
          </a:bodyPr>
          <a:lstStyle/>
          <a:p>
            <a:r>
              <a:rPr lang="ru-RU" sz="3600" b="1" dirty="0" smtClean="0">
                <a:solidFill>
                  <a:srgbClr val="FF0000"/>
                </a:solidFill>
                <a:latin typeface="+mn-lt"/>
              </a:rPr>
              <a:t>Пишутся  через  дефис:</a:t>
            </a:r>
            <a:endParaRPr lang="ru-RU" sz="3600" dirty="0">
              <a:latin typeface="+mn-lt"/>
            </a:endParaRPr>
          </a:p>
        </p:txBody>
      </p:sp>
      <p:graphicFrame>
        <p:nvGraphicFramePr>
          <p:cNvPr id="4" name="Содержимое 3"/>
          <p:cNvGraphicFramePr>
            <a:graphicFrameLocks noGrp="1"/>
          </p:cNvGraphicFramePr>
          <p:nvPr>
            <p:ph idx="1"/>
          </p:nvPr>
        </p:nvGraphicFramePr>
        <p:xfrm>
          <a:off x="285720" y="785795"/>
          <a:ext cx="8643998" cy="6283478"/>
        </p:xfrm>
        <a:graphic>
          <a:graphicData uri="http://schemas.openxmlformats.org/drawingml/2006/table">
            <a:tbl>
              <a:tblPr firstRow="1" bandRow="1">
                <a:tableStyleId>{5C22544A-7EE6-4342-B048-85BDC9FD1C3A}</a:tableStyleId>
              </a:tblPr>
              <a:tblGrid>
                <a:gridCol w="5241263"/>
                <a:gridCol w="3402735"/>
              </a:tblGrid>
              <a:tr h="380810">
                <a:tc>
                  <a:txBody>
                    <a:bodyPr/>
                    <a:lstStyle/>
                    <a:p>
                      <a:pPr algn="ctr"/>
                      <a:r>
                        <a:rPr lang="ru-RU" sz="2000" dirty="0" smtClean="0">
                          <a:latin typeface="+mn-lt"/>
                        </a:rPr>
                        <a:t>ПРАВИЛО</a:t>
                      </a:r>
                      <a:endParaRPr lang="ru-RU" sz="2000" dirty="0">
                        <a:latin typeface="+mn-lt"/>
                      </a:endParaRPr>
                    </a:p>
                  </a:txBody>
                  <a:tcPr/>
                </a:tc>
                <a:tc>
                  <a:txBody>
                    <a:bodyPr/>
                    <a:lstStyle/>
                    <a:p>
                      <a:pPr algn="ctr"/>
                      <a:r>
                        <a:rPr lang="ru-RU" dirty="0" smtClean="0"/>
                        <a:t>ПРИМЕРЫ</a:t>
                      </a:r>
                      <a:endParaRPr lang="ru-RU" dirty="0"/>
                    </a:p>
                  </a:txBody>
                  <a:tcPr/>
                </a:tc>
              </a:tr>
              <a:tr h="1669705">
                <a:tc>
                  <a:txBody>
                    <a:bodyPr/>
                    <a:lstStyle/>
                    <a:p>
                      <a:r>
                        <a:rPr lang="ru-RU" dirty="0" smtClean="0"/>
                        <a:t>Сложные прилагательные, образованные от </a:t>
                      </a:r>
                      <a:r>
                        <a:rPr lang="ru-RU" b="1" dirty="0" smtClean="0"/>
                        <a:t>пары слов,  соединённых сочинительной связью.</a:t>
                      </a:r>
                      <a:endParaRPr lang="ru-RU" dirty="0"/>
                    </a:p>
                  </a:txBody>
                  <a:tcPr/>
                </a:tc>
                <a:tc>
                  <a:txBody>
                    <a:bodyPr/>
                    <a:lstStyle/>
                    <a:p>
                      <a:r>
                        <a:rPr lang="ru-RU" b="1" dirty="0" smtClean="0"/>
                        <a:t>выпукло-вогнутый</a:t>
                      </a:r>
                      <a:r>
                        <a:rPr lang="ru-RU" dirty="0" smtClean="0"/>
                        <a:t> </a:t>
                      </a:r>
                    </a:p>
                    <a:p>
                      <a:r>
                        <a:rPr lang="ru-RU" dirty="0" smtClean="0"/>
                        <a:t>(выпуклый и вогнутый),</a:t>
                      </a:r>
                    </a:p>
                    <a:p>
                      <a:r>
                        <a:rPr lang="ru-RU" b="1" dirty="0" smtClean="0"/>
                        <a:t>шахматно-шашечный</a:t>
                      </a:r>
                    </a:p>
                    <a:p>
                      <a:r>
                        <a:rPr lang="ru-RU" dirty="0" smtClean="0"/>
                        <a:t>(шахматный и шашечный),</a:t>
                      </a:r>
                    </a:p>
                    <a:p>
                      <a:r>
                        <a:rPr lang="ru-RU" b="1" dirty="0" smtClean="0"/>
                        <a:t>русско-немецкий</a:t>
                      </a:r>
                    </a:p>
                    <a:p>
                      <a:r>
                        <a:rPr lang="ru-RU" dirty="0" smtClean="0"/>
                        <a:t>(русский</a:t>
                      </a:r>
                      <a:r>
                        <a:rPr lang="ru-RU" baseline="0" dirty="0" smtClean="0"/>
                        <a:t> и немецкий)</a:t>
                      </a:r>
                      <a:endParaRPr lang="ru-RU" dirty="0"/>
                    </a:p>
                  </a:txBody>
                  <a:tcPr/>
                </a:tc>
              </a:tr>
              <a:tr h="878792">
                <a:tc>
                  <a:txBody>
                    <a:bodyPr/>
                    <a:lstStyle/>
                    <a:p>
                      <a:r>
                        <a:rPr lang="ru-RU" dirty="0" smtClean="0"/>
                        <a:t>Сложные прилагательные, 1-я</a:t>
                      </a:r>
                      <a:r>
                        <a:rPr lang="ru-RU" baseline="0" dirty="0" smtClean="0"/>
                        <a:t> часть которых – </a:t>
                      </a:r>
                      <a:r>
                        <a:rPr lang="ru-RU" b="1" baseline="0" dirty="0" smtClean="0"/>
                        <a:t>числительное, написанное цифрами.</a:t>
                      </a:r>
                      <a:endParaRPr lang="ru-RU" dirty="0"/>
                    </a:p>
                  </a:txBody>
                  <a:tcPr/>
                </a:tc>
                <a:tc>
                  <a:txBody>
                    <a:bodyPr/>
                    <a:lstStyle/>
                    <a:p>
                      <a:r>
                        <a:rPr lang="ru-RU" b="1" dirty="0" smtClean="0"/>
                        <a:t>9</a:t>
                      </a:r>
                      <a:r>
                        <a:rPr lang="ru-RU" dirty="0" smtClean="0"/>
                        <a:t>-балльный,</a:t>
                      </a:r>
                      <a:r>
                        <a:rPr lang="ru-RU" baseline="0" dirty="0" smtClean="0"/>
                        <a:t> </a:t>
                      </a:r>
                    </a:p>
                    <a:p>
                      <a:r>
                        <a:rPr lang="ru-RU" b="1" baseline="0" dirty="0" smtClean="0"/>
                        <a:t>40</a:t>
                      </a:r>
                      <a:r>
                        <a:rPr lang="ru-RU" baseline="0" dirty="0" smtClean="0"/>
                        <a:t>-летний, </a:t>
                      </a:r>
                    </a:p>
                    <a:p>
                      <a:r>
                        <a:rPr lang="ru-RU" b="1" baseline="0" dirty="0" smtClean="0"/>
                        <a:t>125</a:t>
                      </a:r>
                      <a:r>
                        <a:rPr lang="ru-RU" baseline="0" dirty="0" smtClean="0"/>
                        <a:t>-летний</a:t>
                      </a:r>
                      <a:endParaRPr lang="ru-RU" dirty="0"/>
                    </a:p>
                  </a:txBody>
                  <a:tcPr/>
                </a:tc>
              </a:tr>
              <a:tr h="1142430">
                <a:tc>
                  <a:txBody>
                    <a:bodyPr/>
                    <a:lstStyle/>
                    <a:p>
                      <a:r>
                        <a:rPr lang="ru-RU" dirty="0" smtClean="0"/>
                        <a:t>Сложные прилагательные,</a:t>
                      </a:r>
                      <a:r>
                        <a:rPr lang="ru-RU" baseline="0" dirty="0" smtClean="0"/>
                        <a:t> обозначающие  </a:t>
                      </a:r>
                      <a:r>
                        <a:rPr lang="ru-RU" b="1" baseline="0" dirty="0" smtClean="0"/>
                        <a:t>оттенки  цвета  </a:t>
                      </a:r>
                      <a:r>
                        <a:rPr lang="ru-RU" b="0" baseline="0" dirty="0" smtClean="0"/>
                        <a:t>или</a:t>
                      </a:r>
                      <a:r>
                        <a:rPr lang="ru-RU" b="1" baseline="0" dirty="0" smtClean="0"/>
                        <a:t> качества.</a:t>
                      </a:r>
                      <a:endParaRPr lang="ru-RU" dirty="0"/>
                    </a:p>
                  </a:txBody>
                  <a:tcPr/>
                </a:tc>
                <a:tc>
                  <a:txBody>
                    <a:bodyPr/>
                    <a:lstStyle/>
                    <a:p>
                      <a:r>
                        <a:rPr lang="ru-RU" dirty="0" smtClean="0"/>
                        <a:t>бледно-розовый,</a:t>
                      </a:r>
                    </a:p>
                    <a:p>
                      <a:r>
                        <a:rPr lang="ru-RU" dirty="0" smtClean="0"/>
                        <a:t>тёмно-русый,</a:t>
                      </a:r>
                    </a:p>
                    <a:p>
                      <a:r>
                        <a:rPr lang="ru-RU" dirty="0" smtClean="0"/>
                        <a:t>горько-солёный,</a:t>
                      </a:r>
                    </a:p>
                    <a:p>
                      <a:r>
                        <a:rPr lang="ru-RU" dirty="0" smtClean="0"/>
                        <a:t>кисло-сладкий</a:t>
                      </a:r>
                      <a:endParaRPr lang="ru-RU" dirty="0"/>
                    </a:p>
                  </a:txBody>
                  <a:tcPr/>
                </a:tc>
              </a:tr>
              <a:tr h="1142430">
                <a:tc>
                  <a:txBody>
                    <a:bodyPr/>
                    <a:lstStyle/>
                    <a:p>
                      <a:r>
                        <a:rPr lang="ru-RU" dirty="0" smtClean="0"/>
                        <a:t>Сложные</a:t>
                      </a:r>
                      <a:r>
                        <a:rPr lang="ru-RU" baseline="0" dirty="0" smtClean="0"/>
                        <a:t> прилагательные, образованные от </a:t>
                      </a:r>
                      <a:r>
                        <a:rPr lang="ru-RU" b="1" baseline="0" dirty="0" smtClean="0"/>
                        <a:t>существительных, пишущихся через дефис</a:t>
                      </a:r>
                      <a:r>
                        <a:rPr lang="ru-RU" baseline="0" dirty="0" smtClean="0"/>
                        <a:t>.</a:t>
                      </a:r>
                      <a:endParaRPr lang="ru-RU" dirty="0"/>
                    </a:p>
                  </a:txBody>
                  <a:tcPr/>
                </a:tc>
                <a:tc>
                  <a:txBody>
                    <a:bodyPr/>
                    <a:lstStyle/>
                    <a:p>
                      <a:r>
                        <a:rPr lang="ru-RU" dirty="0" smtClean="0"/>
                        <a:t>северо-восточный,</a:t>
                      </a:r>
                    </a:p>
                    <a:p>
                      <a:r>
                        <a:rPr lang="ru-RU" dirty="0" err="1" smtClean="0"/>
                        <a:t>Жюль-Верновский</a:t>
                      </a:r>
                      <a:r>
                        <a:rPr lang="ru-RU" dirty="0" smtClean="0"/>
                        <a:t>,</a:t>
                      </a:r>
                    </a:p>
                    <a:p>
                      <a:r>
                        <a:rPr lang="ru-RU" dirty="0" smtClean="0"/>
                        <a:t>Орехово-Зуевский,</a:t>
                      </a:r>
                    </a:p>
                    <a:p>
                      <a:r>
                        <a:rPr lang="ru-RU" dirty="0" err="1" smtClean="0"/>
                        <a:t>Тянь-Шаньский</a:t>
                      </a:r>
                      <a:endParaRPr lang="ru-RU" dirty="0" smtClean="0"/>
                    </a:p>
                  </a:txBody>
                  <a:tcPr/>
                </a:tc>
              </a:tr>
              <a:tr h="858038">
                <a:tc>
                  <a:txBody>
                    <a:bodyPr/>
                    <a:lstStyle/>
                    <a:p>
                      <a:r>
                        <a:rPr lang="ru-RU" dirty="0" smtClean="0"/>
                        <a:t>Сложные прилагательные, образованные </a:t>
                      </a:r>
                      <a:r>
                        <a:rPr lang="ru-RU" b="1" dirty="0" smtClean="0"/>
                        <a:t>повтором однокоренных слов.</a:t>
                      </a:r>
                      <a:endParaRPr lang="ru-RU" b="1" dirty="0"/>
                    </a:p>
                  </a:txBody>
                  <a:tcPr/>
                </a:tc>
                <a:tc>
                  <a:txBody>
                    <a:bodyPr/>
                    <a:lstStyle/>
                    <a:p>
                      <a:r>
                        <a:rPr lang="ru-RU" dirty="0" smtClean="0"/>
                        <a:t>умный-</a:t>
                      </a:r>
                      <a:r>
                        <a:rPr lang="ru-RU" b="1" dirty="0" smtClean="0"/>
                        <a:t>преумный,</a:t>
                      </a:r>
                    </a:p>
                    <a:p>
                      <a:r>
                        <a:rPr lang="ru-RU" b="0" dirty="0" smtClean="0"/>
                        <a:t>красный</a:t>
                      </a:r>
                      <a:r>
                        <a:rPr lang="ru-RU" b="1" dirty="0" smtClean="0"/>
                        <a:t>-красный</a:t>
                      </a:r>
                      <a:endParaRPr lang="ru-RU" dirty="0" smtClean="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тренировочные упражнения:</a:t>
            </a:r>
            <a:endParaRPr lang="ru-RU" sz="3600" b="1" dirty="0">
              <a:solidFill>
                <a:srgbClr val="0070C0"/>
              </a:solidFill>
              <a:latin typeface="+mn-lt"/>
            </a:endParaRPr>
          </a:p>
        </p:txBody>
      </p:sp>
      <p:sp>
        <p:nvSpPr>
          <p:cNvPr id="3" name="Содержимое 2"/>
          <p:cNvSpPr>
            <a:spLocks noGrp="1"/>
          </p:cNvSpPr>
          <p:nvPr>
            <p:ph idx="1"/>
          </p:nvPr>
        </p:nvSpPr>
        <p:spPr>
          <a:xfrm>
            <a:off x="642910" y="857233"/>
            <a:ext cx="8001056" cy="3357585"/>
          </a:xfrm>
          <a:solidFill>
            <a:schemeClr val="tx2">
              <a:lumMod val="20000"/>
              <a:lumOff val="80000"/>
            </a:schemeClr>
          </a:solidFill>
        </p:spPr>
        <p:txBody>
          <a:bodyPr>
            <a:normAutofit/>
          </a:bodyPr>
          <a:lstStyle/>
          <a:p>
            <a:pPr>
              <a:buNone/>
            </a:pPr>
            <a:r>
              <a:rPr lang="ru-RU" sz="1800" b="1" dirty="0" smtClean="0"/>
              <a:t>1.   </a:t>
            </a:r>
            <a:r>
              <a:rPr lang="ru-RU" sz="1800" dirty="0" smtClean="0"/>
              <a:t>Спишите, раскрывая скобки.  Докажите верность написания сложных прилагательных.</a:t>
            </a:r>
          </a:p>
          <a:p>
            <a:pPr>
              <a:buNone/>
            </a:pPr>
            <a:r>
              <a:rPr lang="ru-RU" sz="2000" i="1" dirty="0" smtClean="0"/>
              <a:t>       </a:t>
            </a:r>
            <a:r>
              <a:rPr lang="ru-RU" sz="1800" b="1" dirty="0" smtClean="0"/>
              <a:t>Образец:</a:t>
            </a:r>
          </a:p>
          <a:p>
            <a:pPr>
              <a:buNone/>
            </a:pPr>
            <a:r>
              <a:rPr lang="ru-RU" sz="1800" i="1" dirty="0" smtClean="0"/>
              <a:t>       Электромоторное предприятие (электрические  моторы),  кисло -сладкие фрукты (кислые и сладкие), темно- коричневый фартук (цвет).</a:t>
            </a:r>
          </a:p>
          <a:p>
            <a:pPr marL="363538" indent="-363538">
              <a:buNone/>
            </a:pPr>
            <a:r>
              <a:rPr lang="ru-RU" sz="2000" i="1" dirty="0" smtClean="0"/>
              <a:t>                 </a:t>
            </a:r>
            <a:r>
              <a:rPr lang="ru-RU" sz="2000" dirty="0" smtClean="0"/>
              <a:t>Пресно(водное) озеро, </a:t>
            </a:r>
            <a:r>
              <a:rPr lang="ru-RU" sz="2000" dirty="0" err="1" smtClean="0"/>
              <a:t>осенне</a:t>
            </a:r>
            <a:r>
              <a:rPr lang="ru-RU" sz="2000" dirty="0" smtClean="0"/>
              <a:t>(зимняя) одежда,  </a:t>
            </a:r>
            <a:r>
              <a:rPr lang="ru-RU" sz="2000" dirty="0" err="1" smtClean="0"/>
              <a:t>судо</a:t>
            </a:r>
            <a:r>
              <a:rPr lang="ru-RU" sz="2000" dirty="0" smtClean="0"/>
              <a:t>(строительная) техника, </a:t>
            </a:r>
            <a:r>
              <a:rPr lang="ru-RU" sz="2000" dirty="0" err="1" smtClean="0"/>
              <a:t>регистрационно</a:t>
            </a:r>
            <a:r>
              <a:rPr lang="ru-RU" sz="2000" dirty="0" smtClean="0"/>
              <a:t>(пересылочный) пункт, </a:t>
            </a:r>
            <a:r>
              <a:rPr lang="ru-RU" sz="2000" dirty="0" err="1" smtClean="0"/>
              <a:t>бреснично</a:t>
            </a:r>
            <a:r>
              <a:rPr lang="ru-RU" sz="2000" dirty="0" smtClean="0"/>
              <a:t>(черничное) варенье, </a:t>
            </a:r>
            <a:r>
              <a:rPr lang="ru-RU" sz="2000" dirty="0" err="1" smtClean="0"/>
              <a:t>посудо</a:t>
            </a:r>
            <a:r>
              <a:rPr lang="ru-RU" sz="2000" dirty="0" smtClean="0"/>
              <a:t>(моечная) машина, ярко(синий) галстук, </a:t>
            </a:r>
            <a:r>
              <a:rPr lang="ru-RU" sz="2000" dirty="0" err="1" smtClean="0"/>
              <a:t>вокально</a:t>
            </a:r>
            <a:r>
              <a:rPr lang="ru-RU" sz="2000" dirty="0" smtClean="0"/>
              <a:t>(танцевальный) ансамбль, печально(ласковый) взгляд.</a:t>
            </a:r>
            <a:endParaRPr lang="ru-RU" sz="2000" i="1" dirty="0" smtClean="0"/>
          </a:p>
        </p:txBody>
      </p:sp>
      <p:sp>
        <p:nvSpPr>
          <p:cNvPr id="4" name="Прямоугольник 3"/>
          <p:cNvSpPr/>
          <p:nvPr/>
        </p:nvSpPr>
        <p:spPr>
          <a:xfrm>
            <a:off x="642910" y="4214818"/>
            <a:ext cx="8001056" cy="264318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startAt="2"/>
            </a:pPr>
            <a:endParaRPr lang="ru-RU" dirty="0" smtClean="0">
              <a:solidFill>
                <a:schemeClr val="tx1"/>
              </a:solidFill>
            </a:endParaRPr>
          </a:p>
          <a:p>
            <a:pPr marL="342900" indent="-342900">
              <a:buAutoNum type="arabicPeriod" startAt="2"/>
            </a:pPr>
            <a:endParaRPr lang="ru-RU" dirty="0" smtClean="0">
              <a:solidFill>
                <a:schemeClr val="tx1"/>
              </a:solidFill>
            </a:endParaRPr>
          </a:p>
          <a:p>
            <a:pPr marL="342900" indent="-342900">
              <a:buAutoNum type="arabicPeriod" startAt="2"/>
            </a:pPr>
            <a:endParaRPr lang="ru-RU" dirty="0" smtClean="0">
              <a:solidFill>
                <a:schemeClr val="tx1"/>
              </a:solidFill>
            </a:endParaRPr>
          </a:p>
          <a:p>
            <a:pPr marL="342900" indent="-342900">
              <a:buAutoNum type="arabicPeriod" startAt="2"/>
            </a:pPr>
            <a:r>
              <a:rPr lang="ru-RU" dirty="0" smtClean="0">
                <a:solidFill>
                  <a:schemeClr val="tx1"/>
                </a:solidFill>
              </a:rPr>
              <a:t>Из сочетаний слов в скобках образуйте сложные прилагательные и объясните их написание.</a:t>
            </a:r>
          </a:p>
          <a:p>
            <a:pPr marL="342900" indent="-342900"/>
            <a:endParaRPr lang="ru-RU" b="1" i="1" dirty="0" smtClean="0">
              <a:solidFill>
                <a:schemeClr val="tx1"/>
              </a:solidFill>
            </a:endParaRPr>
          </a:p>
          <a:p>
            <a:pPr marL="342900" indent="-342900"/>
            <a:r>
              <a:rPr lang="ru-RU" sz="2000" dirty="0" smtClean="0">
                <a:solidFill>
                  <a:schemeClr val="tx1"/>
                </a:solidFill>
              </a:rPr>
              <a:t>              (Тихий океан) флот, (север и запад) направление, (тёмная и красная) расцветка,  (скоро спеет) капуста, (сельское хозяйство) выставка, (пятнадцать градусов) мороз, (физкультурный и оздоровительный) комплекс, (яркая, яркая) звезда, (густая, зелёная) рассада.</a:t>
            </a:r>
          </a:p>
          <a:p>
            <a:pPr marL="342900" indent="-342900">
              <a:buAutoNum type="arabicPeriod" startAt="2"/>
            </a:pPr>
            <a:endParaRPr lang="ru-RU" b="1" i="1" dirty="0" smtClean="0">
              <a:solidFill>
                <a:schemeClr val="tx1"/>
              </a:solidFill>
            </a:endParaRPr>
          </a:p>
          <a:p>
            <a:pPr marL="342900" indent="-342900"/>
            <a:r>
              <a:rPr lang="ru-RU" b="1" i="1" dirty="0" smtClean="0">
                <a:solidFill>
                  <a:schemeClr val="tx1"/>
                </a:solidFill>
              </a:rPr>
              <a:t>       </a:t>
            </a:r>
            <a:r>
              <a:rPr lang="ru-RU" b="1" dirty="0" smtClean="0">
                <a:solidFill>
                  <a:schemeClr val="tx1"/>
                </a:solidFill>
              </a:rPr>
              <a:t> </a:t>
            </a:r>
          </a:p>
          <a:p>
            <a:pPr marL="342900" indent="-342900"/>
            <a:endParaRPr lang="ru-RU" b="1" dirty="0" smtClean="0">
              <a:solidFill>
                <a:schemeClr val="tx1"/>
              </a:solidFill>
            </a:endParaRPr>
          </a:p>
        </p:txBody>
      </p:sp>
      <p:cxnSp>
        <p:nvCxnSpPr>
          <p:cNvPr id="6" name="Прямая соединительная линия 5"/>
          <p:cNvCxnSpPr/>
          <p:nvPr/>
        </p:nvCxnSpPr>
        <p:spPr>
          <a:xfrm>
            <a:off x="6429388" y="1714488"/>
            <a:ext cx="285752" cy="214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rot="10800000" flipV="1">
            <a:off x="6429388" y="1714488"/>
            <a:ext cx="285752" cy="214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Выполни  тестовое задание №2:</a:t>
            </a:r>
            <a:endParaRPr lang="ru-RU" sz="3600" b="1" dirty="0">
              <a:solidFill>
                <a:srgbClr val="FF0000"/>
              </a:solidFill>
              <a:latin typeface="+mn-lt"/>
            </a:endParaRPr>
          </a:p>
        </p:txBody>
      </p:sp>
      <p:sp>
        <p:nvSpPr>
          <p:cNvPr id="3" name="Содержимое 2"/>
          <p:cNvSpPr>
            <a:spLocks noGrp="1"/>
          </p:cNvSpPr>
          <p:nvPr>
            <p:ph idx="1"/>
          </p:nvPr>
        </p:nvSpPr>
        <p:spPr>
          <a:xfrm>
            <a:off x="571472" y="857232"/>
            <a:ext cx="8115328" cy="5268931"/>
          </a:xfrm>
        </p:spPr>
        <p:txBody>
          <a:bodyPr>
            <a:normAutofit/>
          </a:bodyPr>
          <a:lstStyle/>
          <a:p>
            <a:pPr>
              <a:buNone/>
            </a:pPr>
            <a:r>
              <a:rPr lang="ru-RU" sz="2800" dirty="0" smtClean="0"/>
              <a:t>        Правописание сложных  прилагательных.</a:t>
            </a:r>
          </a:p>
          <a:p>
            <a:pPr>
              <a:buAutoNum type="arabicPeriod"/>
            </a:pPr>
            <a:r>
              <a:rPr lang="ru-RU" sz="1800" dirty="0" smtClean="0"/>
              <a:t>Выполни орфографический тест. Раскрой скобки. Объясни написание слов слитно или через дефис.</a:t>
            </a:r>
          </a:p>
          <a:p>
            <a:pPr indent="20638">
              <a:lnSpc>
                <a:spcPct val="120000"/>
              </a:lnSpc>
              <a:spcBef>
                <a:spcPts val="0"/>
              </a:spcBef>
              <a:buNone/>
            </a:pPr>
            <a:r>
              <a:rPr lang="ru-RU" sz="2000" dirty="0" smtClean="0"/>
              <a:t>1. (</a:t>
            </a:r>
            <a:r>
              <a:rPr lang="ru-RU" sz="2000" dirty="0" err="1" smtClean="0"/>
              <a:t>автомобильно</a:t>
            </a:r>
            <a:r>
              <a:rPr lang="ru-RU" sz="2000" dirty="0" smtClean="0"/>
              <a:t>) тракторный            11. (</a:t>
            </a:r>
            <a:r>
              <a:rPr lang="ru-RU" sz="2000" dirty="0" err="1" smtClean="0"/>
              <a:t>жизне</a:t>
            </a:r>
            <a:r>
              <a:rPr lang="ru-RU" sz="2000" dirty="0" smtClean="0"/>
              <a:t>)радостный</a:t>
            </a:r>
          </a:p>
          <a:p>
            <a:pPr indent="20638">
              <a:lnSpc>
                <a:spcPct val="120000"/>
              </a:lnSpc>
              <a:spcBef>
                <a:spcPts val="0"/>
              </a:spcBef>
              <a:buNone/>
            </a:pPr>
            <a:r>
              <a:rPr lang="ru-RU" sz="2000" dirty="0" smtClean="0"/>
              <a:t>2.</a:t>
            </a:r>
            <a:r>
              <a:rPr lang="ru-RU" sz="2800" dirty="0" smtClean="0"/>
              <a:t> </a:t>
            </a:r>
            <a:r>
              <a:rPr lang="ru-RU" sz="2000" dirty="0" smtClean="0"/>
              <a:t>(</a:t>
            </a:r>
            <a:r>
              <a:rPr lang="ru-RU" sz="2000" dirty="0" err="1" smtClean="0"/>
              <a:t>атомобиле</a:t>
            </a:r>
            <a:r>
              <a:rPr lang="ru-RU" sz="2000" dirty="0" smtClean="0"/>
              <a:t>) строительный               12. (</a:t>
            </a:r>
            <a:r>
              <a:rPr lang="ru-RU" sz="2000" dirty="0" err="1" smtClean="0"/>
              <a:t>водно</a:t>
            </a:r>
            <a:r>
              <a:rPr lang="ru-RU" sz="2000" dirty="0" smtClean="0"/>
              <a:t>)транспортный</a:t>
            </a:r>
          </a:p>
          <a:p>
            <a:pPr indent="20638">
              <a:lnSpc>
                <a:spcPct val="120000"/>
              </a:lnSpc>
              <a:spcBef>
                <a:spcPts val="0"/>
              </a:spcBef>
              <a:buNone/>
            </a:pPr>
            <a:r>
              <a:rPr lang="ru-RU" sz="2000" dirty="0" smtClean="0"/>
              <a:t>3. (бело)</a:t>
            </a:r>
            <a:r>
              <a:rPr lang="ru-RU" sz="2000" dirty="0" err="1" smtClean="0"/>
              <a:t>голубой</a:t>
            </a:r>
            <a:r>
              <a:rPr lang="ru-RU" sz="2000" dirty="0" smtClean="0"/>
              <a:t>                                          13. (</a:t>
            </a:r>
            <a:r>
              <a:rPr lang="ru-RU" sz="2000" dirty="0" err="1" smtClean="0"/>
              <a:t>военно</a:t>
            </a:r>
            <a:r>
              <a:rPr lang="ru-RU" sz="2000" dirty="0" smtClean="0"/>
              <a:t>)полевой</a:t>
            </a:r>
          </a:p>
          <a:p>
            <a:pPr indent="20638">
              <a:lnSpc>
                <a:spcPct val="120000"/>
              </a:lnSpc>
              <a:spcBef>
                <a:spcPts val="0"/>
              </a:spcBef>
              <a:buNone/>
            </a:pPr>
            <a:r>
              <a:rPr lang="ru-RU" sz="2000" dirty="0" smtClean="0"/>
              <a:t>4. (</a:t>
            </a:r>
            <a:r>
              <a:rPr lang="ru-RU" sz="2000" dirty="0" err="1" smtClean="0"/>
              <a:t>бензо</a:t>
            </a:r>
            <a:r>
              <a:rPr lang="ru-RU" sz="2000" dirty="0" smtClean="0"/>
              <a:t>)заправочный                             14. (</a:t>
            </a:r>
            <a:r>
              <a:rPr lang="ru-RU" sz="2000" dirty="0" err="1" smtClean="0"/>
              <a:t>военно</a:t>
            </a:r>
            <a:r>
              <a:rPr lang="ru-RU" sz="2000" dirty="0" smtClean="0"/>
              <a:t>)служащий</a:t>
            </a:r>
          </a:p>
          <a:p>
            <a:pPr indent="20638">
              <a:lnSpc>
                <a:spcPct val="120000"/>
              </a:lnSpc>
              <a:spcBef>
                <a:spcPts val="0"/>
              </a:spcBef>
              <a:buNone/>
            </a:pPr>
            <a:r>
              <a:rPr lang="ru-RU" sz="2000" dirty="0" smtClean="0"/>
              <a:t>5. (</a:t>
            </a:r>
            <a:r>
              <a:rPr lang="ru-RU" sz="2000" dirty="0" err="1" smtClean="0"/>
              <a:t>ближне</a:t>
            </a:r>
            <a:r>
              <a:rPr lang="ru-RU" sz="2000" dirty="0" smtClean="0"/>
              <a:t>)восточный                              15. (</a:t>
            </a:r>
            <a:r>
              <a:rPr lang="ru-RU" sz="2000" dirty="0" err="1" smtClean="0"/>
              <a:t>зимне</a:t>
            </a:r>
            <a:r>
              <a:rPr lang="ru-RU" sz="2000" dirty="0" smtClean="0"/>
              <a:t>)весенний</a:t>
            </a:r>
          </a:p>
          <a:p>
            <a:pPr indent="20638">
              <a:lnSpc>
                <a:spcPct val="120000"/>
              </a:lnSpc>
              <a:spcBef>
                <a:spcPts val="0"/>
              </a:spcBef>
              <a:buNone/>
            </a:pPr>
            <a:r>
              <a:rPr lang="ru-RU" sz="2000" dirty="0" smtClean="0"/>
              <a:t>6. (</a:t>
            </a:r>
            <a:r>
              <a:rPr lang="ru-RU" sz="2000" dirty="0" err="1" smtClean="0"/>
              <a:t>весенне</a:t>
            </a:r>
            <a:r>
              <a:rPr lang="ru-RU" sz="2000" dirty="0" smtClean="0"/>
              <a:t>)полевой                                   16. (идейно)политический</a:t>
            </a:r>
          </a:p>
          <a:p>
            <a:pPr indent="20638">
              <a:lnSpc>
                <a:spcPct val="120000"/>
              </a:lnSpc>
              <a:spcBef>
                <a:spcPts val="0"/>
              </a:spcBef>
              <a:buNone/>
            </a:pPr>
            <a:r>
              <a:rPr lang="ru-RU" sz="2000" dirty="0" smtClean="0"/>
              <a:t>7. (</a:t>
            </a:r>
            <a:r>
              <a:rPr lang="ru-RU" sz="2000" dirty="0" err="1" smtClean="0"/>
              <a:t>взаимо</a:t>
            </a:r>
            <a:r>
              <a:rPr lang="ru-RU" sz="2000" dirty="0" smtClean="0"/>
              <a:t>)выгодный                                 17. (изжелта)зелёный</a:t>
            </a:r>
          </a:p>
          <a:p>
            <a:pPr indent="20638">
              <a:lnSpc>
                <a:spcPct val="120000"/>
              </a:lnSpc>
              <a:spcBef>
                <a:spcPts val="0"/>
              </a:spcBef>
              <a:buNone/>
            </a:pPr>
            <a:r>
              <a:rPr lang="ru-RU" sz="2000" dirty="0" smtClean="0"/>
              <a:t>8. (голубовато)белый                                18. (картофеле)уборочный</a:t>
            </a:r>
          </a:p>
          <a:p>
            <a:pPr indent="20638">
              <a:lnSpc>
                <a:spcPct val="120000"/>
              </a:lnSpc>
              <a:spcBef>
                <a:spcPts val="0"/>
              </a:spcBef>
              <a:buNone/>
            </a:pPr>
            <a:r>
              <a:rPr lang="ru-RU" sz="2000" dirty="0" smtClean="0"/>
              <a:t>9. (</a:t>
            </a:r>
            <a:r>
              <a:rPr lang="ru-RU" sz="2000" dirty="0" err="1" smtClean="0"/>
              <a:t>жаро</a:t>
            </a:r>
            <a:r>
              <a:rPr lang="ru-RU" sz="2000" dirty="0" smtClean="0"/>
              <a:t>)понижающий                              19. (кисло)сладкий</a:t>
            </a:r>
          </a:p>
          <a:p>
            <a:pPr indent="20638">
              <a:lnSpc>
                <a:spcPct val="120000"/>
              </a:lnSpc>
              <a:spcBef>
                <a:spcPts val="0"/>
              </a:spcBef>
              <a:buNone/>
            </a:pPr>
            <a:r>
              <a:rPr lang="ru-RU" sz="2000" dirty="0" smtClean="0"/>
              <a:t>10.(законно)рождённый                          20. (ниже)изложенный</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ЧИСЛИТЕЛЬНЫХ</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lumMod val="75000"/>
                  </a:schemeClr>
                </a:solidFill>
                <a:latin typeface="+mn-lt"/>
              </a:rPr>
              <a:t>ЗАПОМНИ!</a:t>
            </a:r>
            <a:endParaRPr lang="ru-RU" b="1" dirty="0">
              <a:solidFill>
                <a:schemeClr val="accent2">
                  <a:lumMod val="75000"/>
                </a:schemeClr>
              </a:solidFill>
              <a:latin typeface="+mn-lt"/>
            </a:endParaRPr>
          </a:p>
        </p:txBody>
      </p:sp>
      <p:sp>
        <p:nvSpPr>
          <p:cNvPr id="3" name="Содержимое 2"/>
          <p:cNvSpPr>
            <a:spLocks noGrp="1"/>
          </p:cNvSpPr>
          <p:nvPr>
            <p:ph idx="1"/>
          </p:nvPr>
        </p:nvSpPr>
        <p:spPr/>
        <p:txBody>
          <a:bodyPr>
            <a:normAutofit/>
          </a:bodyPr>
          <a:lstStyle/>
          <a:p>
            <a:pPr algn="ctr">
              <a:buNone/>
            </a:pPr>
            <a:r>
              <a:rPr lang="ru-RU" sz="4000" b="1" dirty="0" smtClean="0">
                <a:solidFill>
                  <a:srgbClr val="FF0000"/>
                </a:solidFill>
              </a:rPr>
              <a:t>Слитное</a:t>
            </a:r>
            <a:r>
              <a:rPr lang="ru-RU" sz="4000" dirty="0" smtClean="0"/>
              <a:t>, </a:t>
            </a:r>
            <a:r>
              <a:rPr lang="ru-RU" sz="4000" b="1" dirty="0" smtClean="0">
                <a:solidFill>
                  <a:srgbClr val="FF0000"/>
                </a:solidFill>
              </a:rPr>
              <a:t>раздельное</a:t>
            </a:r>
            <a:r>
              <a:rPr lang="ru-RU" sz="4000" dirty="0" smtClean="0"/>
              <a:t>, </a:t>
            </a:r>
            <a:r>
              <a:rPr lang="ru-RU" sz="4000" b="1" dirty="0" smtClean="0">
                <a:solidFill>
                  <a:srgbClr val="FF0000"/>
                </a:solidFill>
              </a:rPr>
              <a:t>дефисное</a:t>
            </a:r>
            <a:r>
              <a:rPr lang="ru-RU" sz="4000" dirty="0" smtClean="0"/>
              <a:t> написание слов в русском языке встречается практически в каждой части речи, поэтому вспомни сначала, какие </a:t>
            </a:r>
            <a:r>
              <a:rPr lang="ru-RU" sz="4000" b="1" dirty="0" smtClean="0">
                <a:solidFill>
                  <a:srgbClr val="FF0000"/>
                </a:solidFill>
              </a:rPr>
              <a:t>части речи </a:t>
            </a:r>
            <a:r>
              <a:rPr lang="ru-RU" sz="4000" dirty="0" smtClean="0"/>
              <a:t>существуют в русском языке.</a:t>
            </a:r>
            <a:endParaRPr lang="ru-RU"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642910" y="500042"/>
          <a:ext cx="8072466" cy="4666318"/>
        </p:xfrm>
        <a:graphic>
          <a:graphicData uri="http://schemas.openxmlformats.org/drawingml/2006/table">
            <a:tbl>
              <a:tblPr firstRow="1" bandRow="1">
                <a:tableStyleId>{5C22544A-7EE6-4342-B048-85BDC9FD1C3A}</a:tableStyleId>
              </a:tblPr>
              <a:tblGrid>
                <a:gridCol w="4036233"/>
                <a:gridCol w="4036233"/>
              </a:tblGrid>
              <a:tr h="714380">
                <a:tc gridSpan="2">
                  <a:txBody>
                    <a:bodyPr/>
                    <a:lstStyle/>
                    <a:p>
                      <a:pPr algn="ctr"/>
                      <a:r>
                        <a:rPr lang="ru-RU" sz="4000" dirty="0" smtClean="0">
                          <a:solidFill>
                            <a:schemeClr val="accent2">
                              <a:lumMod val="50000"/>
                            </a:schemeClr>
                          </a:solidFill>
                          <a:latin typeface="+mn-lt"/>
                        </a:rPr>
                        <a:t>Раздельно  пишутся:</a:t>
                      </a:r>
                      <a:endParaRPr lang="ru-RU" sz="4000" dirty="0">
                        <a:solidFill>
                          <a:schemeClr val="accent2">
                            <a:lumMod val="50000"/>
                          </a:schemeClr>
                        </a:solidFill>
                        <a:latin typeface="+mn-lt"/>
                      </a:endParaRPr>
                    </a:p>
                  </a:txBody>
                  <a:tcPr/>
                </a:tc>
                <a:tc hMerge="1">
                  <a:txBody>
                    <a:bodyPr/>
                    <a:lstStyle/>
                    <a:p>
                      <a:endParaRPr lang="ru-RU" dirty="0"/>
                    </a:p>
                  </a:txBody>
                  <a:tcPr/>
                </a:tc>
              </a:tr>
              <a:tr h="1107290">
                <a:tc>
                  <a:txBody>
                    <a:bodyPr/>
                    <a:lstStyle/>
                    <a:p>
                      <a:r>
                        <a:rPr lang="ru-RU" b="1" dirty="0" smtClean="0"/>
                        <a:t>Составные</a:t>
                      </a:r>
                      <a:r>
                        <a:rPr lang="ru-RU" b="1" baseline="0" dirty="0" smtClean="0"/>
                        <a:t> </a:t>
                      </a:r>
                      <a:r>
                        <a:rPr lang="ru-RU" baseline="0" dirty="0" smtClean="0"/>
                        <a:t>числительные, которые состоят из двух и более слов:</a:t>
                      </a:r>
                    </a:p>
                    <a:p>
                      <a:r>
                        <a:rPr lang="ru-RU" b="1" baseline="0" dirty="0" smtClean="0"/>
                        <a:t>количественные целые; </a:t>
                      </a:r>
                    </a:p>
                    <a:p>
                      <a:r>
                        <a:rPr lang="ru-RU" b="1" baseline="0" dirty="0" smtClean="0"/>
                        <a:t>количественные дробные;</a:t>
                      </a:r>
                    </a:p>
                    <a:p>
                      <a:r>
                        <a:rPr lang="ru-RU" b="1" baseline="0" dirty="0" smtClean="0"/>
                        <a:t>порядковые</a:t>
                      </a:r>
                      <a:r>
                        <a:rPr lang="ru-RU" baseline="0" dirty="0" smtClean="0"/>
                        <a:t>.</a:t>
                      </a:r>
                      <a:endParaRPr lang="ru-RU" dirty="0"/>
                    </a:p>
                  </a:txBody>
                  <a:tcPr/>
                </a:tc>
                <a:tc>
                  <a:txBody>
                    <a:bodyPr/>
                    <a:lstStyle/>
                    <a:p>
                      <a:r>
                        <a:rPr lang="ru-RU" dirty="0" smtClean="0"/>
                        <a:t>двадцать пять, </a:t>
                      </a:r>
                    </a:p>
                    <a:p>
                      <a:r>
                        <a:rPr lang="ru-RU" dirty="0" smtClean="0"/>
                        <a:t>триста шестьдесят семь,</a:t>
                      </a:r>
                    </a:p>
                    <a:p>
                      <a:r>
                        <a:rPr lang="ru-RU" dirty="0" smtClean="0"/>
                        <a:t>пять восьмых,  одна четвёртая,</a:t>
                      </a:r>
                    </a:p>
                    <a:p>
                      <a:r>
                        <a:rPr lang="ru-RU" dirty="0" smtClean="0"/>
                        <a:t>семьдесят пятый,</a:t>
                      </a:r>
                    </a:p>
                    <a:p>
                      <a:r>
                        <a:rPr lang="ru-RU" dirty="0" smtClean="0"/>
                        <a:t>двадцать первый</a:t>
                      </a:r>
                      <a:endParaRPr lang="ru-RU" dirty="0"/>
                    </a:p>
                  </a:txBody>
                  <a:tcPr/>
                </a:tc>
              </a:tr>
              <a:tr h="751538">
                <a:tc gridSpan="2">
                  <a:txBody>
                    <a:bodyPr/>
                    <a:lstStyle/>
                    <a:p>
                      <a:pPr algn="ctr"/>
                      <a:r>
                        <a:rPr lang="ru-RU" sz="4000" b="1" dirty="0" smtClean="0">
                          <a:solidFill>
                            <a:schemeClr val="accent2">
                              <a:lumMod val="50000"/>
                            </a:schemeClr>
                          </a:solidFill>
                          <a:latin typeface="+mn-lt"/>
                        </a:rPr>
                        <a:t>Слитно</a:t>
                      </a:r>
                      <a:r>
                        <a:rPr lang="ru-RU" sz="4000" b="1" baseline="0" dirty="0" smtClean="0">
                          <a:solidFill>
                            <a:schemeClr val="accent2">
                              <a:lumMod val="50000"/>
                            </a:schemeClr>
                          </a:solidFill>
                          <a:latin typeface="+mn-lt"/>
                        </a:rPr>
                        <a:t> </a:t>
                      </a:r>
                      <a:r>
                        <a:rPr lang="ru-RU" sz="4000" b="1" dirty="0" smtClean="0">
                          <a:solidFill>
                            <a:schemeClr val="accent2">
                              <a:lumMod val="50000"/>
                            </a:schemeClr>
                          </a:solidFill>
                          <a:latin typeface="+mn-lt"/>
                        </a:rPr>
                        <a:t> пишутся:</a:t>
                      </a:r>
                      <a:endParaRPr lang="ru-RU" sz="4000" b="1" dirty="0">
                        <a:solidFill>
                          <a:schemeClr val="accent2">
                            <a:lumMod val="50000"/>
                          </a:schemeClr>
                        </a:solidFill>
                        <a:latin typeface="+mn-lt"/>
                      </a:endParaRPr>
                    </a:p>
                  </a:txBody>
                  <a:tcPr/>
                </a:tc>
                <a:tc hMerge="1">
                  <a:txBody>
                    <a:bodyPr/>
                    <a:lstStyle/>
                    <a:p>
                      <a:endParaRPr lang="ru-RU" dirty="0"/>
                    </a:p>
                  </a:txBody>
                  <a:tcPr/>
                </a:tc>
              </a:tr>
              <a:tr h="1107290">
                <a:tc>
                  <a:txBody>
                    <a:bodyPr/>
                    <a:lstStyle/>
                    <a:p>
                      <a:r>
                        <a:rPr lang="ru-RU" b="1" dirty="0" smtClean="0"/>
                        <a:t>Порядковые  </a:t>
                      </a:r>
                      <a:r>
                        <a:rPr lang="ru-RU" b="0" dirty="0" smtClean="0"/>
                        <a:t>числительные  </a:t>
                      </a:r>
                      <a:r>
                        <a:rPr lang="ru-RU" b="0" baseline="0" dirty="0" smtClean="0"/>
                        <a:t> на </a:t>
                      </a:r>
                    </a:p>
                    <a:p>
                      <a:r>
                        <a:rPr lang="ru-RU" b="1" baseline="0" dirty="0" smtClean="0"/>
                        <a:t>-сотый,</a:t>
                      </a:r>
                    </a:p>
                    <a:p>
                      <a:r>
                        <a:rPr lang="ru-RU" b="1" baseline="0" dirty="0" smtClean="0"/>
                        <a:t>-тысячный,</a:t>
                      </a:r>
                    </a:p>
                    <a:p>
                      <a:r>
                        <a:rPr lang="ru-RU" b="1" baseline="0" dirty="0" smtClean="0"/>
                        <a:t>-миллионный,</a:t>
                      </a:r>
                    </a:p>
                    <a:p>
                      <a:r>
                        <a:rPr lang="ru-RU" b="1" baseline="0" dirty="0" smtClean="0"/>
                        <a:t>-миллиардный.</a:t>
                      </a:r>
                      <a:endParaRPr lang="ru-RU" b="1" dirty="0"/>
                    </a:p>
                  </a:txBody>
                  <a:tcPr/>
                </a:tc>
                <a:tc>
                  <a:txBody>
                    <a:bodyPr/>
                    <a:lstStyle/>
                    <a:p>
                      <a:r>
                        <a:rPr lang="ru-RU" b="1" dirty="0" smtClean="0"/>
                        <a:t>пятисотый,</a:t>
                      </a:r>
                    </a:p>
                    <a:p>
                      <a:r>
                        <a:rPr lang="ru-RU" b="1" dirty="0" smtClean="0"/>
                        <a:t>двадцатитысячный,</a:t>
                      </a:r>
                    </a:p>
                    <a:p>
                      <a:r>
                        <a:rPr lang="ru-RU" b="1" dirty="0" smtClean="0"/>
                        <a:t>тридцатимиллионный,</a:t>
                      </a:r>
                    </a:p>
                    <a:p>
                      <a:r>
                        <a:rPr lang="ru-RU" b="1" dirty="0" smtClean="0"/>
                        <a:t>семимиллиардный</a:t>
                      </a:r>
                    </a:p>
                    <a:p>
                      <a:r>
                        <a:rPr lang="ru-RU" dirty="0" smtClean="0"/>
                        <a:t>Сравни: </a:t>
                      </a:r>
                    </a:p>
                    <a:p>
                      <a:r>
                        <a:rPr lang="ru-RU" b="1" dirty="0" smtClean="0"/>
                        <a:t>       семь  миллиардов</a:t>
                      </a:r>
                      <a:endParaRPr lang="ru-RU" b="1"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тренировочные упражнения:</a:t>
            </a:r>
            <a:endParaRPr lang="ru-RU" sz="3600" b="1" dirty="0">
              <a:solidFill>
                <a:srgbClr val="0070C0"/>
              </a:solidFill>
              <a:latin typeface="+mn-lt"/>
            </a:endParaRPr>
          </a:p>
        </p:txBody>
      </p:sp>
      <p:sp>
        <p:nvSpPr>
          <p:cNvPr id="3" name="Содержимое 2"/>
          <p:cNvSpPr>
            <a:spLocks noGrp="1"/>
          </p:cNvSpPr>
          <p:nvPr>
            <p:ph idx="1"/>
          </p:nvPr>
        </p:nvSpPr>
        <p:spPr>
          <a:xfrm>
            <a:off x="500034" y="857233"/>
            <a:ext cx="8286808" cy="2000263"/>
          </a:xfrm>
          <a:solidFill>
            <a:schemeClr val="tx2">
              <a:lumMod val="20000"/>
              <a:lumOff val="80000"/>
            </a:schemeClr>
          </a:solidFill>
        </p:spPr>
        <p:txBody>
          <a:bodyPr>
            <a:normAutofit fontScale="85000" lnSpcReduction="10000"/>
          </a:bodyPr>
          <a:lstStyle/>
          <a:p>
            <a:pPr>
              <a:buNone/>
            </a:pPr>
            <a:r>
              <a:rPr lang="ru-RU" sz="1800" dirty="0" smtClean="0"/>
              <a:t>1.   </a:t>
            </a:r>
            <a:r>
              <a:rPr lang="ru-RU" sz="2100" dirty="0" smtClean="0"/>
              <a:t>Спишите, заменяя цифры словами. Прочитайте правильно.</a:t>
            </a:r>
          </a:p>
          <a:p>
            <a:pPr>
              <a:buNone/>
            </a:pPr>
            <a:endParaRPr lang="ru-RU" sz="1800" dirty="0" smtClean="0"/>
          </a:p>
          <a:p>
            <a:pPr>
              <a:buNone/>
            </a:pPr>
            <a:r>
              <a:rPr lang="ru-RU" sz="2400" dirty="0" smtClean="0"/>
              <a:t>     С 3 декабря;  к 23 февраля;  6-й урок;  60-й дом;  4-е сутки;  300-й </a:t>
            </a:r>
          </a:p>
          <a:p>
            <a:pPr>
              <a:buNone/>
            </a:pPr>
            <a:r>
              <a:rPr lang="ru-RU" sz="2400" dirty="0" smtClean="0"/>
              <a:t>     выпуск;  10 000-го экземпляра;  5 000 000-й снаряд;  2000-й год;  </a:t>
            </a:r>
          </a:p>
          <a:p>
            <a:pPr>
              <a:buNone/>
            </a:pPr>
            <a:r>
              <a:rPr lang="ru-RU" sz="2400" dirty="0" smtClean="0"/>
              <a:t>     2005-й год;   1585-й год;  2 000 000-й пассажир метро.</a:t>
            </a:r>
            <a:endParaRPr lang="ru-RU" sz="2800" dirty="0" smtClean="0"/>
          </a:p>
        </p:txBody>
      </p:sp>
      <p:sp>
        <p:nvSpPr>
          <p:cNvPr id="4" name="Прямоугольник 3"/>
          <p:cNvSpPr/>
          <p:nvPr/>
        </p:nvSpPr>
        <p:spPr>
          <a:xfrm>
            <a:off x="500034" y="3071810"/>
            <a:ext cx="8215370" cy="235745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ru-RU" dirty="0" smtClean="0">
                <a:solidFill>
                  <a:schemeClr val="tx1"/>
                </a:solidFill>
              </a:rPr>
              <a:t>   </a:t>
            </a:r>
          </a:p>
          <a:p>
            <a:pPr marL="342900" indent="-342900"/>
            <a:endParaRPr lang="ru-RU" dirty="0" smtClean="0">
              <a:solidFill>
                <a:schemeClr val="tx1"/>
              </a:solidFill>
            </a:endParaRPr>
          </a:p>
          <a:p>
            <a:pPr marL="342900" indent="-342900"/>
            <a:r>
              <a:rPr lang="ru-RU" dirty="0" smtClean="0">
                <a:solidFill>
                  <a:schemeClr val="tx1"/>
                </a:solidFill>
              </a:rPr>
              <a:t> 2.  Запиши числительные правильно.</a:t>
            </a:r>
          </a:p>
          <a:p>
            <a:pPr marL="342900" indent="-342900"/>
            <a:endParaRPr lang="ru-RU" sz="2000" dirty="0" smtClean="0">
              <a:solidFill>
                <a:schemeClr val="tx1"/>
              </a:solidFill>
            </a:endParaRPr>
          </a:p>
          <a:p>
            <a:pPr marL="342900" indent="-342900"/>
            <a:r>
              <a:rPr lang="ru-RU" sz="2000" dirty="0" smtClean="0">
                <a:solidFill>
                  <a:schemeClr val="tx1"/>
                </a:solidFill>
              </a:rPr>
              <a:t>       </a:t>
            </a:r>
            <a:r>
              <a:rPr lang="ru-RU" sz="2000" dirty="0" err="1" smtClean="0">
                <a:solidFill>
                  <a:schemeClr val="tx1"/>
                </a:solidFill>
              </a:rPr>
              <a:t>Тысяча?сто?сорок?седьмой</a:t>
            </a:r>
            <a:r>
              <a:rPr lang="ru-RU" sz="2000" dirty="0" smtClean="0">
                <a:solidFill>
                  <a:schemeClr val="tx1"/>
                </a:solidFill>
              </a:rPr>
              <a:t>,  </a:t>
            </a:r>
            <a:r>
              <a:rPr lang="ru-RU" sz="2000" dirty="0" err="1" smtClean="0">
                <a:solidFill>
                  <a:schemeClr val="tx1"/>
                </a:solidFill>
              </a:rPr>
              <a:t>сто?двадцати?пяти?тысячный</a:t>
            </a:r>
            <a:r>
              <a:rPr lang="ru-RU" sz="2000" dirty="0" smtClean="0">
                <a:solidFill>
                  <a:schemeClr val="tx1"/>
                </a:solidFill>
              </a:rPr>
              <a:t>,  </a:t>
            </a:r>
            <a:r>
              <a:rPr lang="ru-RU" sz="2000" dirty="0" err="1" smtClean="0">
                <a:solidFill>
                  <a:schemeClr val="tx1"/>
                </a:solidFill>
              </a:rPr>
              <a:t>пять?сот</a:t>
            </a:r>
            <a:r>
              <a:rPr lang="ru-RU" sz="2000" dirty="0" smtClean="0">
                <a:solidFill>
                  <a:schemeClr val="tx1"/>
                </a:solidFill>
              </a:rPr>
              <a:t>,  </a:t>
            </a:r>
            <a:r>
              <a:rPr lang="ru-RU" sz="2000" dirty="0" err="1" smtClean="0">
                <a:solidFill>
                  <a:schemeClr val="tx1"/>
                </a:solidFill>
              </a:rPr>
              <a:t>четыре?седьмых</a:t>
            </a:r>
            <a:r>
              <a:rPr lang="ru-RU" sz="2000" dirty="0" smtClean="0">
                <a:solidFill>
                  <a:schemeClr val="tx1"/>
                </a:solidFill>
              </a:rPr>
              <a:t>,  </a:t>
            </a:r>
            <a:r>
              <a:rPr lang="ru-RU" sz="2000" dirty="0" err="1" smtClean="0">
                <a:solidFill>
                  <a:schemeClr val="tx1"/>
                </a:solidFill>
              </a:rPr>
              <a:t>шести?сотый</a:t>
            </a:r>
            <a:r>
              <a:rPr lang="ru-RU" sz="2000" dirty="0" smtClean="0">
                <a:solidFill>
                  <a:schemeClr val="tx1"/>
                </a:solidFill>
              </a:rPr>
              <a:t>,  </a:t>
            </a:r>
            <a:r>
              <a:rPr lang="ru-RU" sz="2000" dirty="0" err="1" smtClean="0">
                <a:solidFill>
                  <a:schemeClr val="tx1"/>
                </a:solidFill>
              </a:rPr>
              <a:t>двадцать?четвёртый</a:t>
            </a:r>
            <a:r>
              <a:rPr lang="ru-RU" sz="2000" dirty="0" smtClean="0">
                <a:solidFill>
                  <a:schemeClr val="tx1"/>
                </a:solidFill>
              </a:rPr>
              <a:t>,    </a:t>
            </a:r>
          </a:p>
          <a:p>
            <a:pPr marL="342900" indent="-342900"/>
            <a:r>
              <a:rPr lang="ru-RU" sz="2000" dirty="0" smtClean="0">
                <a:solidFill>
                  <a:schemeClr val="tx1"/>
                </a:solidFill>
              </a:rPr>
              <a:t>       </a:t>
            </a:r>
            <a:r>
              <a:rPr lang="ru-RU" sz="2000" dirty="0" err="1" smtClean="0">
                <a:solidFill>
                  <a:schemeClr val="tx1"/>
                </a:solidFill>
              </a:rPr>
              <a:t>четырёх?миллионный</a:t>
            </a:r>
            <a:r>
              <a:rPr lang="ru-RU" sz="2000" dirty="0" smtClean="0">
                <a:solidFill>
                  <a:schemeClr val="tx1"/>
                </a:solidFill>
              </a:rPr>
              <a:t>,  </a:t>
            </a:r>
            <a:r>
              <a:rPr lang="ru-RU" sz="2000" dirty="0" err="1" smtClean="0">
                <a:solidFill>
                  <a:schemeClr val="tx1"/>
                </a:solidFill>
              </a:rPr>
              <a:t>девять?миллионов</a:t>
            </a:r>
            <a:r>
              <a:rPr lang="ru-RU" sz="2000" dirty="0" smtClean="0">
                <a:solidFill>
                  <a:schemeClr val="tx1"/>
                </a:solidFill>
              </a:rPr>
              <a:t>,  </a:t>
            </a:r>
            <a:r>
              <a:rPr lang="ru-RU" sz="2000" dirty="0" err="1" smtClean="0">
                <a:solidFill>
                  <a:schemeClr val="tx1"/>
                </a:solidFill>
              </a:rPr>
              <a:t>семь?сот</a:t>
            </a:r>
            <a:r>
              <a:rPr lang="ru-RU" sz="2000" dirty="0" smtClean="0">
                <a:solidFill>
                  <a:schemeClr val="tx1"/>
                </a:solidFill>
              </a:rPr>
              <a:t>,       </a:t>
            </a:r>
          </a:p>
          <a:p>
            <a:pPr marL="342900" indent="-342900"/>
            <a:r>
              <a:rPr lang="ru-RU" sz="2000" dirty="0" smtClean="0">
                <a:solidFill>
                  <a:schemeClr val="tx1"/>
                </a:solidFill>
              </a:rPr>
              <a:t>       </a:t>
            </a:r>
            <a:r>
              <a:rPr lang="ru-RU" sz="2000" dirty="0" err="1" smtClean="0">
                <a:solidFill>
                  <a:schemeClr val="tx1"/>
                </a:solidFill>
              </a:rPr>
              <a:t>две?тысячи?двадцатый</a:t>
            </a:r>
            <a:r>
              <a:rPr lang="ru-RU" sz="2000" dirty="0" smtClean="0">
                <a:solidFill>
                  <a:schemeClr val="tx1"/>
                </a:solidFill>
              </a:rPr>
              <a:t>.</a:t>
            </a:r>
          </a:p>
          <a:p>
            <a:pPr marL="342900" indent="-342900"/>
            <a:endParaRPr lang="ru-RU" b="1" i="1" dirty="0" smtClean="0">
              <a:solidFill>
                <a:schemeClr val="tx1"/>
              </a:solidFill>
            </a:endParaRPr>
          </a:p>
          <a:p>
            <a:pPr marL="342900" indent="-342900"/>
            <a:r>
              <a:rPr lang="ru-RU" b="1" i="1" dirty="0" smtClean="0">
                <a:solidFill>
                  <a:schemeClr val="tx1"/>
                </a:solidFill>
              </a:rPr>
              <a:t>       </a:t>
            </a:r>
            <a:r>
              <a:rPr lang="ru-RU" b="1" dirty="0" smtClean="0">
                <a:solidFill>
                  <a:schemeClr val="tx1"/>
                </a:solidFill>
              </a:rPr>
              <a:t> </a:t>
            </a:r>
          </a:p>
          <a:p>
            <a:pPr marL="342900" indent="-342900"/>
            <a:endParaRPr lang="ru-RU" b="1" dirty="0" smtClean="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МЕСТОИМЕНИЙ</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i="1" dirty="0" smtClean="0">
                <a:solidFill>
                  <a:srgbClr val="FF0000"/>
                </a:solidFill>
                <a:effectLst>
                  <a:outerShdw blurRad="38100" dist="38100" dir="2700000" algn="tl">
                    <a:srgbClr val="000000">
                      <a:alpha val="43137"/>
                    </a:srgbClr>
                  </a:outerShdw>
                </a:effectLst>
                <a:latin typeface="+mn-lt"/>
              </a:rPr>
              <a:t>Запомни правописание местоимений!</a:t>
            </a:r>
            <a:endParaRPr lang="ru-RU" sz="3600" b="1" i="1" dirty="0">
              <a:solidFill>
                <a:srgbClr val="FF0000"/>
              </a:solidFill>
              <a:effectLst>
                <a:outerShdw blurRad="38100" dist="38100" dir="2700000" algn="tl">
                  <a:srgbClr val="000000">
                    <a:alpha val="43137"/>
                  </a:srgbClr>
                </a:outerShdw>
              </a:effectLst>
              <a:latin typeface="+mn-lt"/>
            </a:endParaRPr>
          </a:p>
        </p:txBody>
      </p:sp>
      <p:graphicFrame>
        <p:nvGraphicFramePr>
          <p:cNvPr id="4" name="Содержимое 3"/>
          <p:cNvGraphicFramePr>
            <a:graphicFrameLocks noGrp="1"/>
          </p:cNvGraphicFramePr>
          <p:nvPr>
            <p:ph idx="1"/>
          </p:nvPr>
        </p:nvGraphicFramePr>
        <p:xfrm>
          <a:off x="500034" y="178592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2843" y="928671"/>
            <a:ext cx="3556221" cy="221457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b="1" dirty="0" smtClean="0">
                <a:solidFill>
                  <a:schemeClr val="tx2">
                    <a:lumMod val="75000"/>
                  </a:schemeClr>
                </a:solidFill>
              </a:rPr>
              <a:t>            Прибавляется</a:t>
            </a:r>
            <a:r>
              <a:rPr lang="ru-RU" b="1" i="1" dirty="0" smtClean="0">
                <a:solidFill>
                  <a:schemeClr val="tx2">
                    <a:lumMod val="75000"/>
                  </a:schemeClr>
                </a:solidFill>
              </a:rPr>
              <a:t>  </a:t>
            </a:r>
            <a:r>
              <a:rPr lang="ru-RU" b="1" i="1" dirty="0" smtClean="0">
                <a:solidFill>
                  <a:srgbClr val="C00000"/>
                </a:solidFill>
              </a:rPr>
              <a:t>Н</a:t>
            </a:r>
          </a:p>
          <a:p>
            <a:pPr lvl="0"/>
            <a:r>
              <a:rPr lang="ru-RU" b="1" dirty="0" smtClean="0">
                <a:solidFill>
                  <a:schemeClr val="tx2">
                    <a:lumMod val="75000"/>
                  </a:schemeClr>
                </a:solidFill>
              </a:rPr>
              <a:t>     в косвенных падежах к   </a:t>
            </a:r>
          </a:p>
          <a:p>
            <a:pPr lvl="0"/>
            <a:r>
              <a:rPr lang="ru-RU" b="1" dirty="0" smtClean="0">
                <a:solidFill>
                  <a:schemeClr val="tx2">
                    <a:lumMod val="75000"/>
                  </a:schemeClr>
                </a:solidFill>
              </a:rPr>
              <a:t>              местоимениям </a:t>
            </a:r>
          </a:p>
          <a:p>
            <a:pPr lvl="0"/>
            <a:r>
              <a:rPr lang="ru-RU" b="1" dirty="0" smtClean="0">
                <a:solidFill>
                  <a:schemeClr val="tx2">
                    <a:lumMod val="75000"/>
                  </a:schemeClr>
                </a:solidFill>
              </a:rPr>
              <a:t>    3 лица (</a:t>
            </a:r>
            <a:r>
              <a:rPr lang="ru-RU" b="1" dirty="0" smtClean="0">
                <a:solidFill>
                  <a:srgbClr val="FF0000"/>
                </a:solidFill>
              </a:rPr>
              <a:t>он, она,</a:t>
            </a:r>
            <a:r>
              <a:rPr lang="ru-RU" b="1" dirty="0" smtClean="0">
                <a:solidFill>
                  <a:srgbClr val="00B050"/>
                </a:solidFill>
              </a:rPr>
              <a:t> </a:t>
            </a:r>
            <a:r>
              <a:rPr lang="ru-RU" b="1" dirty="0" smtClean="0">
                <a:solidFill>
                  <a:srgbClr val="FF0000"/>
                </a:solidFill>
              </a:rPr>
              <a:t>оно, они</a:t>
            </a:r>
            <a:r>
              <a:rPr lang="ru-RU" b="1" dirty="0" smtClean="0">
                <a:solidFill>
                  <a:schemeClr val="tx2">
                    <a:lumMod val="75000"/>
                  </a:schemeClr>
                </a:solidFill>
              </a:rPr>
              <a:t>) </a:t>
            </a:r>
          </a:p>
          <a:p>
            <a:pPr lvl="0"/>
            <a:r>
              <a:rPr lang="ru-RU" b="1" dirty="0" smtClean="0">
                <a:solidFill>
                  <a:schemeClr val="tx2">
                    <a:lumMod val="75000"/>
                  </a:schemeClr>
                </a:solidFill>
              </a:rPr>
              <a:t>             после предлогов:</a:t>
            </a:r>
          </a:p>
          <a:p>
            <a:pPr lvl="0"/>
            <a:r>
              <a:rPr lang="ru-RU" b="1" i="1" dirty="0" smtClean="0">
                <a:solidFill>
                  <a:schemeClr val="tx2">
                    <a:lumMod val="75000"/>
                  </a:schemeClr>
                </a:solidFill>
              </a:rPr>
              <a:t>      без </a:t>
            </a:r>
            <a:r>
              <a:rPr lang="ru-RU" b="1" i="1" dirty="0" smtClean="0">
                <a:solidFill>
                  <a:srgbClr val="FF0000"/>
                </a:solidFill>
              </a:rPr>
              <a:t>н</a:t>
            </a:r>
            <a:r>
              <a:rPr lang="ru-RU" b="1" i="1" dirty="0" smtClean="0">
                <a:solidFill>
                  <a:schemeClr val="tx2">
                    <a:lumMod val="75000"/>
                  </a:schemeClr>
                </a:solidFill>
              </a:rPr>
              <a:t>его, без </a:t>
            </a:r>
            <a:r>
              <a:rPr lang="ru-RU" b="1" i="1" dirty="0" smtClean="0">
                <a:solidFill>
                  <a:srgbClr val="FF0000"/>
                </a:solidFill>
              </a:rPr>
              <a:t>н</a:t>
            </a:r>
            <a:r>
              <a:rPr lang="ru-RU" b="1" i="1" dirty="0" smtClean="0">
                <a:solidFill>
                  <a:schemeClr val="tx2">
                    <a:lumMod val="75000"/>
                  </a:schemeClr>
                </a:solidFill>
              </a:rPr>
              <a:t>её, без </a:t>
            </a:r>
            <a:r>
              <a:rPr lang="ru-RU" b="1" i="1" dirty="0" smtClean="0">
                <a:solidFill>
                  <a:srgbClr val="FF0000"/>
                </a:solidFill>
              </a:rPr>
              <a:t>н</a:t>
            </a:r>
            <a:r>
              <a:rPr lang="ru-RU" b="1" i="1" dirty="0" smtClean="0">
                <a:solidFill>
                  <a:schemeClr val="tx2">
                    <a:lumMod val="75000"/>
                  </a:schemeClr>
                </a:solidFill>
              </a:rPr>
              <a:t>их</a:t>
            </a:r>
          </a:p>
          <a:p>
            <a:pPr lvl="0"/>
            <a:r>
              <a:rPr lang="ru-RU" b="1" i="1" dirty="0" smtClean="0">
                <a:solidFill>
                  <a:schemeClr val="tx2">
                    <a:lumMod val="75000"/>
                  </a:schemeClr>
                </a:solidFill>
              </a:rPr>
              <a:t>               о </a:t>
            </a:r>
            <a:r>
              <a:rPr lang="ru-RU" b="1" i="1" dirty="0" smtClean="0">
                <a:solidFill>
                  <a:srgbClr val="FF0000"/>
                </a:solidFill>
              </a:rPr>
              <a:t>н</a:t>
            </a:r>
            <a:r>
              <a:rPr lang="ru-RU" b="1" i="1" dirty="0" smtClean="0">
                <a:solidFill>
                  <a:schemeClr val="tx2">
                    <a:lumMod val="75000"/>
                  </a:schemeClr>
                </a:solidFill>
              </a:rPr>
              <a:t>ём, о </a:t>
            </a:r>
            <a:r>
              <a:rPr lang="ru-RU" b="1" i="1" dirty="0" smtClean="0">
                <a:solidFill>
                  <a:srgbClr val="FF0000"/>
                </a:solidFill>
              </a:rPr>
              <a:t>н</a:t>
            </a:r>
            <a:r>
              <a:rPr lang="ru-RU" b="1" i="1" dirty="0" smtClean="0">
                <a:solidFill>
                  <a:schemeClr val="tx2">
                    <a:lumMod val="75000"/>
                  </a:schemeClr>
                </a:solidFill>
              </a:rPr>
              <a:t>ей, о </a:t>
            </a:r>
            <a:r>
              <a:rPr lang="ru-RU" b="1" i="1" dirty="0" smtClean="0">
                <a:solidFill>
                  <a:srgbClr val="FF0000"/>
                </a:solidFill>
              </a:rPr>
              <a:t>н</a:t>
            </a:r>
            <a:r>
              <a:rPr lang="ru-RU" b="1" i="1" dirty="0" smtClean="0">
                <a:solidFill>
                  <a:schemeClr val="tx2">
                    <a:lumMod val="75000"/>
                  </a:schemeClr>
                </a:solidFill>
              </a:rPr>
              <a:t>их</a:t>
            </a:r>
            <a:endParaRPr lang="ru-RU" b="1" i="1" dirty="0">
              <a:solidFill>
                <a:schemeClr val="tx2">
                  <a:lumMod val="75000"/>
                </a:schemeClr>
              </a:solidFill>
            </a:endParaRPr>
          </a:p>
        </p:txBody>
      </p:sp>
      <p:sp>
        <p:nvSpPr>
          <p:cNvPr id="5" name="Прямоугольник 4"/>
          <p:cNvSpPr/>
          <p:nvPr/>
        </p:nvSpPr>
        <p:spPr>
          <a:xfrm>
            <a:off x="3929058" y="928670"/>
            <a:ext cx="5072098" cy="221457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i="1" dirty="0" smtClean="0">
                <a:solidFill>
                  <a:srgbClr val="C00000"/>
                </a:solidFill>
              </a:rPr>
              <a:t>                                              Н</a:t>
            </a:r>
          </a:p>
          <a:p>
            <a:r>
              <a:rPr lang="ru-RU" b="1" dirty="0" smtClean="0">
                <a:solidFill>
                  <a:schemeClr val="tx2">
                    <a:lumMod val="75000"/>
                  </a:schemeClr>
                </a:solidFill>
              </a:rPr>
              <a:t>- если личные местоимения употребляются после предлогов    </a:t>
            </a:r>
            <a:r>
              <a:rPr lang="ru-RU" b="1" i="1" dirty="0" smtClean="0">
                <a:solidFill>
                  <a:srgbClr val="7030A0"/>
                </a:solidFill>
              </a:rPr>
              <a:t>благодаря,   вопреки, навстречу,   наперекор,  согласно:</a:t>
            </a:r>
          </a:p>
          <a:p>
            <a:r>
              <a:rPr lang="ru-RU" i="1" dirty="0" smtClean="0">
                <a:solidFill>
                  <a:schemeClr val="tx2">
                    <a:lumMod val="75000"/>
                  </a:schemeClr>
                </a:solidFill>
              </a:rPr>
              <a:t>              благодаря </a:t>
            </a:r>
            <a:r>
              <a:rPr lang="ru-RU" i="1" dirty="0" smtClean="0">
                <a:solidFill>
                  <a:srgbClr val="FF0000"/>
                </a:solidFill>
              </a:rPr>
              <a:t>им</a:t>
            </a:r>
            <a:r>
              <a:rPr lang="ru-RU" i="1" dirty="0" smtClean="0">
                <a:solidFill>
                  <a:schemeClr val="tx2">
                    <a:lumMod val="75000"/>
                  </a:schemeClr>
                </a:solidFill>
              </a:rPr>
              <a:t>, навстречу </a:t>
            </a:r>
            <a:r>
              <a:rPr lang="ru-RU" i="1" dirty="0" smtClean="0">
                <a:solidFill>
                  <a:srgbClr val="FF0000"/>
                </a:solidFill>
              </a:rPr>
              <a:t>ему</a:t>
            </a:r>
          </a:p>
          <a:p>
            <a:r>
              <a:rPr lang="ru-RU" b="1" dirty="0" smtClean="0">
                <a:solidFill>
                  <a:schemeClr val="tx2">
                    <a:lumMod val="75000"/>
                  </a:schemeClr>
                </a:solidFill>
              </a:rPr>
              <a:t>- если личные местоимения следуют за сравнительной степенью прилагательного</a:t>
            </a:r>
          </a:p>
          <a:p>
            <a:r>
              <a:rPr lang="ru-RU" i="1" dirty="0" smtClean="0">
                <a:solidFill>
                  <a:schemeClr val="tx2">
                    <a:lumMod val="75000"/>
                  </a:schemeClr>
                </a:solidFill>
              </a:rPr>
              <a:t>                     старше </a:t>
            </a:r>
            <a:r>
              <a:rPr lang="ru-RU" i="1" dirty="0" smtClean="0">
                <a:solidFill>
                  <a:srgbClr val="FF0000"/>
                </a:solidFill>
              </a:rPr>
              <a:t>её</a:t>
            </a:r>
            <a:r>
              <a:rPr lang="ru-RU" i="1" dirty="0" smtClean="0">
                <a:solidFill>
                  <a:schemeClr val="tx2">
                    <a:lumMod val="75000"/>
                  </a:schemeClr>
                </a:solidFill>
              </a:rPr>
              <a:t>,  выше </a:t>
            </a:r>
            <a:r>
              <a:rPr lang="ru-RU" i="1" dirty="0" smtClean="0">
                <a:solidFill>
                  <a:srgbClr val="FF0000"/>
                </a:solidFill>
              </a:rPr>
              <a:t>его</a:t>
            </a:r>
          </a:p>
        </p:txBody>
      </p:sp>
      <p:cxnSp>
        <p:nvCxnSpPr>
          <p:cNvPr id="7" name="Прямая соединительная линия 6"/>
          <p:cNvCxnSpPr/>
          <p:nvPr/>
        </p:nvCxnSpPr>
        <p:spPr>
          <a:xfrm>
            <a:off x="6286512" y="1000108"/>
            <a:ext cx="357190" cy="142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rot="10800000" flipV="1">
            <a:off x="6286512" y="1000108"/>
            <a:ext cx="357190" cy="14287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1285852" y="357166"/>
            <a:ext cx="5857916"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C00000"/>
                </a:solidFill>
                <a:effectLst>
                  <a:outerShdw blurRad="38100" dist="38100" dir="2700000" algn="tl">
                    <a:srgbClr val="000000">
                      <a:alpha val="43137"/>
                    </a:srgbClr>
                  </a:outerShdw>
                </a:effectLst>
              </a:rPr>
              <a:t>ЛИЧНЫЕ  МЕСТОИМЕНИЯ</a:t>
            </a:r>
            <a:endParaRPr lang="ru-RU" sz="2000" b="1" dirty="0">
              <a:solidFill>
                <a:srgbClr val="C00000"/>
              </a:solidFill>
              <a:effectLst>
                <a:outerShdw blurRad="38100" dist="38100" dir="2700000" algn="tl">
                  <a:srgbClr val="000000">
                    <a:alpha val="43137"/>
                  </a:srgbClr>
                </a:outerShdw>
              </a:effectLst>
            </a:endParaRPr>
          </a:p>
        </p:txBody>
      </p:sp>
      <p:sp>
        <p:nvSpPr>
          <p:cNvPr id="20" name="Прямоугольник 19"/>
          <p:cNvSpPr/>
          <p:nvPr/>
        </p:nvSpPr>
        <p:spPr>
          <a:xfrm>
            <a:off x="1857356" y="3357562"/>
            <a:ext cx="5143536"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C00000"/>
                </a:solidFill>
                <a:effectLst>
                  <a:outerShdw blurRad="38100" dist="38100" dir="2700000" algn="tl">
                    <a:srgbClr val="000000">
                      <a:alpha val="43137"/>
                    </a:srgbClr>
                  </a:outerShdw>
                </a:effectLst>
              </a:rPr>
              <a:t>НЕОПРЕДЕЛЁННЫЕ   МЕСТОИМЕНИЯ</a:t>
            </a:r>
            <a:endParaRPr lang="ru-RU" sz="2000" b="1" dirty="0">
              <a:solidFill>
                <a:srgbClr val="C00000"/>
              </a:solidFill>
              <a:effectLst>
                <a:outerShdw blurRad="38100" dist="38100" dir="2700000" algn="tl">
                  <a:srgbClr val="000000">
                    <a:alpha val="43137"/>
                  </a:srgbClr>
                </a:outerShdw>
              </a:effectLst>
            </a:endParaRPr>
          </a:p>
        </p:txBody>
      </p:sp>
      <p:sp>
        <p:nvSpPr>
          <p:cNvPr id="21" name="Прямоугольник 20"/>
          <p:cNvSpPr/>
          <p:nvPr/>
        </p:nvSpPr>
        <p:spPr>
          <a:xfrm>
            <a:off x="142844" y="3929066"/>
            <a:ext cx="3571900" cy="235745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i="1" dirty="0" smtClean="0">
                <a:solidFill>
                  <a:schemeClr val="tx2">
                    <a:lumMod val="75000"/>
                  </a:schemeClr>
                </a:solidFill>
              </a:rPr>
              <a:t>            </a:t>
            </a:r>
            <a:r>
              <a:rPr lang="ru-RU" sz="2000" b="1" i="1" dirty="0" smtClean="0">
                <a:solidFill>
                  <a:srgbClr val="FF0000"/>
                </a:solidFill>
              </a:rPr>
              <a:t>Н</a:t>
            </a:r>
            <a:r>
              <a:rPr lang="en-AU" sz="2000" b="1" i="1" dirty="0" smtClean="0">
                <a:solidFill>
                  <a:srgbClr val="FF0000"/>
                </a:solidFill>
              </a:rPr>
              <a:t>é</a:t>
            </a:r>
            <a:r>
              <a:rPr lang="ru-RU" sz="2000" b="1" i="1" dirty="0" smtClean="0">
                <a:solidFill>
                  <a:schemeClr val="tx2">
                    <a:lumMod val="75000"/>
                  </a:schemeClr>
                </a:solidFill>
              </a:rPr>
              <a:t>кто, </a:t>
            </a:r>
            <a:r>
              <a:rPr lang="ru-RU" sz="2000" b="1" i="1" dirty="0" err="1" smtClean="0">
                <a:solidFill>
                  <a:srgbClr val="FF0000"/>
                </a:solidFill>
              </a:rPr>
              <a:t>н</a:t>
            </a:r>
            <a:r>
              <a:rPr lang="en-AU" sz="2000" b="1" i="1" dirty="0" smtClean="0">
                <a:solidFill>
                  <a:srgbClr val="FF0000"/>
                </a:solidFill>
              </a:rPr>
              <a:t>é</a:t>
            </a:r>
            <a:r>
              <a:rPr lang="ru-RU" sz="2000" b="1" i="1" dirty="0" smtClean="0">
                <a:solidFill>
                  <a:schemeClr val="tx2">
                    <a:lumMod val="75000"/>
                  </a:schemeClr>
                </a:solidFill>
              </a:rPr>
              <a:t>что,    </a:t>
            </a:r>
          </a:p>
          <a:p>
            <a:r>
              <a:rPr lang="ru-RU" sz="2000" b="1" i="1" dirty="0" smtClean="0">
                <a:solidFill>
                  <a:schemeClr val="tx2">
                    <a:lumMod val="75000"/>
                  </a:schemeClr>
                </a:solidFill>
              </a:rPr>
              <a:t>    </a:t>
            </a:r>
            <a:r>
              <a:rPr lang="ru-RU" sz="2000" b="1" i="1" dirty="0" err="1" smtClean="0">
                <a:solidFill>
                  <a:srgbClr val="FF0000"/>
                </a:solidFill>
              </a:rPr>
              <a:t>н</a:t>
            </a:r>
            <a:r>
              <a:rPr lang="en-AU" sz="2000" b="1" i="1" dirty="0" smtClean="0">
                <a:solidFill>
                  <a:srgbClr val="FF0000"/>
                </a:solidFill>
              </a:rPr>
              <a:t>é</a:t>
            </a:r>
            <a:r>
              <a:rPr lang="ru-RU" sz="2000" b="1" i="1" dirty="0" smtClean="0">
                <a:solidFill>
                  <a:schemeClr val="tx2">
                    <a:lumMod val="75000"/>
                  </a:schemeClr>
                </a:solidFill>
              </a:rPr>
              <a:t>сколько,    </a:t>
            </a:r>
            <a:r>
              <a:rPr lang="ru-RU" sz="2000" b="1" i="1" dirty="0" err="1" smtClean="0">
                <a:solidFill>
                  <a:srgbClr val="FF0000"/>
                </a:solidFill>
              </a:rPr>
              <a:t>н</a:t>
            </a:r>
            <a:r>
              <a:rPr lang="en-AU" sz="2000" b="1" i="1" dirty="0" smtClean="0">
                <a:solidFill>
                  <a:srgbClr val="FF0000"/>
                </a:solidFill>
              </a:rPr>
              <a:t>é</a:t>
            </a:r>
            <a:r>
              <a:rPr lang="ru-RU" sz="2000" b="1" i="1" dirty="0" smtClean="0">
                <a:solidFill>
                  <a:schemeClr val="tx2">
                    <a:lumMod val="75000"/>
                  </a:schemeClr>
                </a:solidFill>
              </a:rPr>
              <a:t>который </a:t>
            </a:r>
            <a:endParaRPr lang="ru-RU" sz="2000" b="1" i="1" dirty="0">
              <a:solidFill>
                <a:schemeClr val="tx2">
                  <a:lumMod val="75000"/>
                </a:schemeClr>
              </a:solidFill>
            </a:endParaRPr>
          </a:p>
        </p:txBody>
      </p:sp>
      <p:sp>
        <p:nvSpPr>
          <p:cNvPr id="22" name="Прямоугольник 21"/>
          <p:cNvSpPr/>
          <p:nvPr/>
        </p:nvSpPr>
        <p:spPr>
          <a:xfrm>
            <a:off x="4000496" y="3929066"/>
            <a:ext cx="4643470" cy="235745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sz="2000" b="1" i="1" dirty="0" smtClean="0">
              <a:solidFill>
                <a:srgbClr val="FF0000"/>
              </a:solidFill>
            </a:endParaRPr>
          </a:p>
          <a:p>
            <a:endParaRPr lang="ru-RU" sz="2000" b="1" i="1" dirty="0" smtClean="0">
              <a:solidFill>
                <a:srgbClr val="FF0000"/>
              </a:solidFill>
            </a:endParaRPr>
          </a:p>
          <a:p>
            <a:r>
              <a:rPr lang="ru-RU" sz="2000" b="1" i="1" dirty="0" smtClean="0">
                <a:solidFill>
                  <a:srgbClr val="FF0000"/>
                </a:solidFill>
              </a:rPr>
              <a:t>        кое</a:t>
            </a:r>
            <a:r>
              <a:rPr lang="ru-RU" sz="2000" b="1" i="1" dirty="0" smtClean="0">
                <a:solidFill>
                  <a:schemeClr val="tx2">
                    <a:lumMod val="75000"/>
                  </a:schemeClr>
                </a:solidFill>
              </a:rPr>
              <a:t>-кто,  что-</a:t>
            </a:r>
            <a:r>
              <a:rPr lang="ru-RU" sz="2000" b="1" i="1" dirty="0" smtClean="0">
                <a:solidFill>
                  <a:srgbClr val="FF0000"/>
                </a:solidFill>
              </a:rPr>
              <a:t>то</a:t>
            </a:r>
            <a:r>
              <a:rPr lang="ru-RU" sz="2000" b="1" i="1" dirty="0" smtClean="0">
                <a:solidFill>
                  <a:schemeClr val="tx2">
                    <a:lumMod val="75000"/>
                  </a:schemeClr>
                </a:solidFill>
              </a:rPr>
              <a:t>,  кто-</a:t>
            </a:r>
            <a:r>
              <a:rPr lang="ru-RU" sz="2000" b="1" i="1" dirty="0" smtClean="0">
                <a:solidFill>
                  <a:srgbClr val="FF0000"/>
                </a:solidFill>
              </a:rPr>
              <a:t>нибудь</a:t>
            </a:r>
            <a:r>
              <a:rPr lang="ru-RU" sz="2000" b="1" i="1" dirty="0" smtClean="0">
                <a:solidFill>
                  <a:schemeClr val="tx2">
                    <a:lumMod val="75000"/>
                  </a:schemeClr>
                </a:solidFill>
              </a:rPr>
              <a:t>, </a:t>
            </a:r>
          </a:p>
          <a:p>
            <a:r>
              <a:rPr lang="ru-RU" sz="2000" b="1" i="1" dirty="0" smtClean="0">
                <a:solidFill>
                  <a:schemeClr val="tx2">
                    <a:lumMod val="75000"/>
                  </a:schemeClr>
                </a:solidFill>
              </a:rPr>
              <a:t>                     что-</a:t>
            </a:r>
            <a:r>
              <a:rPr lang="ru-RU" sz="2000" b="1" i="1" dirty="0" smtClean="0">
                <a:solidFill>
                  <a:srgbClr val="FF0000"/>
                </a:solidFill>
              </a:rPr>
              <a:t>либо</a:t>
            </a:r>
            <a:r>
              <a:rPr lang="ru-RU" sz="2000" b="1" i="1" dirty="0" smtClean="0">
                <a:solidFill>
                  <a:schemeClr val="tx2">
                    <a:lumMod val="75000"/>
                  </a:schemeClr>
                </a:solidFill>
              </a:rPr>
              <a:t> </a:t>
            </a:r>
          </a:p>
          <a:p>
            <a:r>
              <a:rPr lang="ru-RU" sz="2000" b="1" i="1" dirty="0" smtClean="0">
                <a:solidFill>
                  <a:schemeClr val="tx2">
                    <a:lumMod val="75000"/>
                  </a:schemeClr>
                </a:solidFill>
              </a:rPr>
              <a:t>       </a:t>
            </a:r>
          </a:p>
          <a:p>
            <a:r>
              <a:rPr lang="ru-RU" sz="2000" b="1" i="1" dirty="0" smtClean="0">
                <a:solidFill>
                  <a:schemeClr val="tx2">
                    <a:lumMod val="75000"/>
                  </a:schemeClr>
                </a:solidFill>
              </a:rPr>
              <a:t>              НО:   </a:t>
            </a:r>
            <a:r>
              <a:rPr lang="ru-RU" sz="2000" i="1" dirty="0" smtClean="0">
                <a:solidFill>
                  <a:schemeClr val="tx2">
                    <a:lumMod val="75000"/>
                  </a:schemeClr>
                </a:solidFill>
              </a:rPr>
              <a:t>кое  </a:t>
            </a:r>
            <a:r>
              <a:rPr lang="ru-RU" sz="2000" i="1" dirty="0" smtClean="0">
                <a:solidFill>
                  <a:srgbClr val="FF0000"/>
                </a:solidFill>
              </a:rPr>
              <a:t>у</a:t>
            </a:r>
            <a:r>
              <a:rPr lang="ru-RU" sz="2000" i="1" dirty="0" smtClean="0">
                <a:solidFill>
                  <a:schemeClr val="tx2">
                    <a:lumMod val="75000"/>
                  </a:schemeClr>
                </a:solidFill>
              </a:rPr>
              <a:t>  кого, кое  </a:t>
            </a:r>
            <a:r>
              <a:rPr lang="ru-RU" sz="2000" i="1" dirty="0" smtClean="0">
                <a:solidFill>
                  <a:srgbClr val="FF0000"/>
                </a:solidFill>
              </a:rPr>
              <a:t>о</a:t>
            </a:r>
            <a:r>
              <a:rPr lang="ru-RU" sz="2000" i="1" dirty="0" smtClean="0">
                <a:solidFill>
                  <a:schemeClr val="tx2">
                    <a:lumMod val="75000"/>
                  </a:schemeClr>
                </a:solidFill>
              </a:rPr>
              <a:t>  чём</a:t>
            </a:r>
            <a:endParaRPr lang="ru-RU" sz="2000" b="1" i="1" dirty="0" smtClean="0">
              <a:solidFill>
                <a:schemeClr val="tx2">
                  <a:lumMod val="75000"/>
                </a:schemeClr>
              </a:solidFill>
            </a:endParaRPr>
          </a:p>
        </p:txBody>
      </p:sp>
      <p:sp>
        <p:nvSpPr>
          <p:cNvPr id="23" name="Скругленный прямоугольник 22"/>
          <p:cNvSpPr/>
          <p:nvPr/>
        </p:nvSpPr>
        <p:spPr>
          <a:xfrm>
            <a:off x="857224" y="4214818"/>
            <a:ext cx="1857388" cy="35719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rgbClr val="FF0000"/>
                </a:solidFill>
              </a:rPr>
              <a:t>Слитно:</a:t>
            </a:r>
            <a:endParaRPr lang="ru-RU" sz="2400" b="1" dirty="0">
              <a:solidFill>
                <a:srgbClr val="FF0000"/>
              </a:solidFill>
            </a:endParaRPr>
          </a:p>
        </p:txBody>
      </p:sp>
      <p:sp>
        <p:nvSpPr>
          <p:cNvPr id="24" name="Скругленный прямоугольник 23"/>
          <p:cNvSpPr/>
          <p:nvPr/>
        </p:nvSpPr>
        <p:spPr>
          <a:xfrm>
            <a:off x="5000628" y="4143379"/>
            <a:ext cx="2571768" cy="385077"/>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b="1" dirty="0" smtClean="0">
                <a:solidFill>
                  <a:srgbClr val="FF0000"/>
                </a:solidFill>
              </a:rPr>
              <a:t>     Через дефис:</a:t>
            </a:r>
            <a:endParaRPr lang="ru-RU" sz="2400" b="1"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00166" y="3000372"/>
            <a:ext cx="6143668" cy="92869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0070C0"/>
                </a:solidFill>
              </a:rPr>
              <a:t>НО:    </a:t>
            </a:r>
            <a:r>
              <a:rPr lang="ru-RU" sz="2000" b="1" i="1" dirty="0" smtClean="0">
                <a:solidFill>
                  <a:schemeClr val="tx2">
                    <a:lumMod val="75000"/>
                  </a:schemeClr>
                </a:solidFill>
              </a:rPr>
              <a:t>ни</a:t>
            </a:r>
            <a:r>
              <a:rPr lang="ru-RU" sz="2000" b="1" i="1" dirty="0" smtClean="0">
                <a:solidFill>
                  <a:srgbClr val="FF0000"/>
                </a:solidFill>
              </a:rPr>
              <a:t> у </a:t>
            </a:r>
            <a:r>
              <a:rPr lang="ru-RU" sz="2000" b="1" i="1" dirty="0" err="1" smtClean="0">
                <a:solidFill>
                  <a:schemeClr val="tx2">
                    <a:lumMod val="75000"/>
                  </a:schemeClr>
                </a:solidFill>
              </a:rPr>
              <a:t>ког</a:t>
            </a:r>
            <a:r>
              <a:rPr lang="en-AU" sz="2000" b="1" i="1" dirty="0" smtClean="0">
                <a:solidFill>
                  <a:schemeClr val="tx2">
                    <a:lumMod val="75000"/>
                  </a:schemeClr>
                </a:solidFill>
              </a:rPr>
              <a:t>ó</a:t>
            </a:r>
            <a:r>
              <a:rPr lang="ru-RU" sz="2000" b="1" i="1" dirty="0" smtClean="0">
                <a:solidFill>
                  <a:schemeClr val="tx2">
                    <a:lumMod val="75000"/>
                  </a:schemeClr>
                </a:solidFill>
              </a:rPr>
              <a:t>,  ни</a:t>
            </a:r>
            <a:r>
              <a:rPr lang="ru-RU" sz="2000" b="1" i="1" dirty="0" smtClean="0">
                <a:solidFill>
                  <a:srgbClr val="FF0000"/>
                </a:solidFill>
              </a:rPr>
              <a:t> о </a:t>
            </a:r>
            <a:r>
              <a:rPr lang="ru-RU" sz="2000" b="1" i="1" dirty="0" smtClean="0">
                <a:solidFill>
                  <a:schemeClr val="tx2">
                    <a:lumMod val="75000"/>
                  </a:schemeClr>
                </a:solidFill>
              </a:rPr>
              <a:t>к</a:t>
            </a:r>
            <a:r>
              <a:rPr lang="en-AU" sz="2000" b="1" i="1" dirty="0" smtClean="0">
                <a:solidFill>
                  <a:schemeClr val="tx2">
                    <a:lumMod val="75000"/>
                  </a:schemeClr>
                </a:solidFill>
              </a:rPr>
              <a:t>ó</a:t>
            </a:r>
            <a:r>
              <a:rPr lang="ru-RU" sz="2000" b="1" i="1" dirty="0" smtClean="0">
                <a:solidFill>
                  <a:schemeClr val="tx2">
                    <a:lumMod val="75000"/>
                  </a:schemeClr>
                </a:solidFill>
              </a:rPr>
              <a:t>м,  </a:t>
            </a:r>
            <a:r>
              <a:rPr lang="ru-RU" sz="2000" b="1" i="1" dirty="0" err="1" smtClean="0">
                <a:solidFill>
                  <a:schemeClr val="tx2">
                    <a:lumMod val="75000"/>
                  </a:schemeClr>
                </a:solidFill>
              </a:rPr>
              <a:t>н</a:t>
            </a:r>
            <a:r>
              <a:rPr lang="en-AU" sz="2000" b="1" i="1" dirty="0" smtClean="0">
                <a:solidFill>
                  <a:schemeClr val="tx2">
                    <a:lumMod val="75000"/>
                  </a:schemeClr>
                </a:solidFill>
              </a:rPr>
              <a:t>é</a:t>
            </a:r>
            <a:r>
              <a:rPr lang="ru-RU" sz="2000" b="1" i="1" dirty="0" smtClean="0">
                <a:solidFill>
                  <a:schemeClr val="tx2">
                    <a:lumMod val="75000"/>
                  </a:schemeClr>
                </a:solidFill>
              </a:rPr>
              <a:t> </a:t>
            </a:r>
            <a:r>
              <a:rPr lang="ru-RU" sz="2000" b="1" i="1" dirty="0" smtClean="0">
                <a:solidFill>
                  <a:srgbClr val="FF0000"/>
                </a:solidFill>
              </a:rPr>
              <a:t>с</a:t>
            </a:r>
            <a:r>
              <a:rPr lang="ru-RU" sz="2000" b="1" i="1" dirty="0" smtClean="0">
                <a:solidFill>
                  <a:schemeClr val="tx2">
                    <a:lumMod val="75000"/>
                  </a:schemeClr>
                </a:solidFill>
              </a:rPr>
              <a:t> чем,  </a:t>
            </a:r>
            <a:r>
              <a:rPr lang="ru-RU" sz="2000" b="1" i="1" dirty="0" err="1" smtClean="0">
                <a:solidFill>
                  <a:schemeClr val="tx2">
                    <a:lumMod val="75000"/>
                  </a:schemeClr>
                </a:solidFill>
              </a:rPr>
              <a:t>н</a:t>
            </a:r>
            <a:r>
              <a:rPr lang="en-AU" sz="2000" b="1" i="1" dirty="0" smtClean="0">
                <a:solidFill>
                  <a:schemeClr val="tx2">
                    <a:lumMod val="75000"/>
                  </a:schemeClr>
                </a:solidFill>
              </a:rPr>
              <a:t>é</a:t>
            </a:r>
            <a:r>
              <a:rPr lang="ru-RU" sz="2000" b="1" i="1" dirty="0" smtClean="0">
                <a:solidFill>
                  <a:schemeClr val="tx2">
                    <a:lumMod val="75000"/>
                  </a:schemeClr>
                </a:solidFill>
              </a:rPr>
              <a:t> </a:t>
            </a:r>
            <a:r>
              <a:rPr lang="ru-RU" sz="2000" b="1" i="1" dirty="0" smtClean="0">
                <a:solidFill>
                  <a:srgbClr val="FF0000"/>
                </a:solidFill>
              </a:rPr>
              <a:t>о </a:t>
            </a:r>
            <a:r>
              <a:rPr lang="ru-RU" sz="2000" b="1" i="1" dirty="0" smtClean="0">
                <a:solidFill>
                  <a:schemeClr val="tx2">
                    <a:lumMod val="75000"/>
                  </a:schemeClr>
                </a:solidFill>
              </a:rPr>
              <a:t>ком</a:t>
            </a:r>
            <a:endParaRPr lang="ru-RU" sz="2000" b="1" dirty="0">
              <a:solidFill>
                <a:schemeClr val="tx2">
                  <a:lumMod val="75000"/>
                </a:schemeClr>
              </a:solidFill>
            </a:endParaRPr>
          </a:p>
        </p:txBody>
      </p:sp>
      <p:sp>
        <p:nvSpPr>
          <p:cNvPr id="3" name="Прямоугольник 2"/>
          <p:cNvSpPr/>
          <p:nvPr/>
        </p:nvSpPr>
        <p:spPr>
          <a:xfrm>
            <a:off x="1714480" y="500042"/>
            <a:ext cx="564360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C00000"/>
                </a:solidFill>
                <a:effectLst>
                  <a:outerShdw blurRad="38100" dist="38100" dir="2700000" algn="tl">
                    <a:srgbClr val="000000">
                      <a:alpha val="43137"/>
                    </a:srgbClr>
                  </a:outerShdw>
                </a:effectLst>
              </a:rPr>
              <a:t>ОТРИЦАТЕЛЬНЫЕ МЕСТОИМЕНИЯ</a:t>
            </a:r>
            <a:endParaRPr lang="ru-RU" sz="2000" b="1" dirty="0">
              <a:solidFill>
                <a:srgbClr val="C00000"/>
              </a:solidFill>
              <a:effectLst>
                <a:outerShdw blurRad="38100" dist="38100" dir="2700000" algn="tl">
                  <a:srgbClr val="000000">
                    <a:alpha val="43137"/>
                  </a:srgbClr>
                </a:outerShdw>
              </a:effectLst>
            </a:endParaRPr>
          </a:p>
        </p:txBody>
      </p:sp>
      <p:sp>
        <p:nvSpPr>
          <p:cNvPr id="4" name="Прямоугольник 3"/>
          <p:cNvSpPr/>
          <p:nvPr/>
        </p:nvSpPr>
        <p:spPr>
          <a:xfrm>
            <a:off x="357158" y="1071546"/>
            <a:ext cx="4143404" cy="21431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rgbClr val="FF0000"/>
                </a:solidFill>
              </a:rPr>
              <a:t>         </a:t>
            </a:r>
            <a:r>
              <a:rPr lang="ru-RU" sz="2800" b="1" i="1" dirty="0" smtClean="0">
                <a:solidFill>
                  <a:srgbClr val="C00000"/>
                </a:solidFill>
              </a:rPr>
              <a:t>НИ </a:t>
            </a:r>
            <a:r>
              <a:rPr lang="ru-RU" sz="2400" dirty="0" smtClean="0">
                <a:solidFill>
                  <a:schemeClr val="tx2">
                    <a:lumMod val="75000"/>
                  </a:schemeClr>
                </a:solidFill>
              </a:rPr>
              <a:t>(без ударения)</a:t>
            </a:r>
          </a:p>
          <a:p>
            <a:endParaRPr lang="ru-RU" sz="2400" dirty="0" smtClean="0">
              <a:solidFill>
                <a:schemeClr val="tx2">
                  <a:lumMod val="75000"/>
                </a:schemeClr>
              </a:solidFill>
            </a:endParaRPr>
          </a:p>
          <a:p>
            <a:r>
              <a:rPr lang="ru-RU" sz="2400" b="1" i="1" dirty="0" smtClean="0">
                <a:solidFill>
                  <a:schemeClr val="tx2">
                    <a:lumMod val="75000"/>
                  </a:schemeClr>
                </a:solidFill>
              </a:rPr>
              <a:t>      </a:t>
            </a:r>
            <a:r>
              <a:rPr lang="ru-RU" sz="2400" b="1" i="1" dirty="0" err="1" smtClean="0">
                <a:solidFill>
                  <a:srgbClr val="FF0000"/>
                </a:solidFill>
              </a:rPr>
              <a:t>ни</a:t>
            </a:r>
            <a:r>
              <a:rPr lang="ru-RU" sz="2400" b="1" i="1" dirty="0" err="1" smtClean="0">
                <a:solidFill>
                  <a:schemeClr val="tx2">
                    <a:lumMod val="75000"/>
                  </a:schemeClr>
                </a:solidFill>
              </a:rPr>
              <a:t>кт</a:t>
            </a:r>
            <a:r>
              <a:rPr lang="en-AU" sz="2400" b="1" i="1" dirty="0" smtClean="0">
                <a:solidFill>
                  <a:schemeClr val="tx2">
                    <a:lumMod val="75000"/>
                  </a:schemeClr>
                </a:solidFill>
              </a:rPr>
              <a:t>ó</a:t>
            </a:r>
            <a:r>
              <a:rPr lang="ru-RU" sz="2400" b="1" i="1" dirty="0" smtClean="0">
                <a:solidFill>
                  <a:schemeClr val="tx2">
                    <a:lumMod val="75000"/>
                  </a:schemeClr>
                </a:solidFill>
              </a:rPr>
              <a:t>, </a:t>
            </a:r>
            <a:r>
              <a:rPr lang="ru-RU" sz="2400" b="1" i="1" dirty="0" err="1" smtClean="0">
                <a:solidFill>
                  <a:srgbClr val="FF0000"/>
                </a:solidFill>
              </a:rPr>
              <a:t>ни</a:t>
            </a:r>
            <a:r>
              <a:rPr lang="ru-RU" sz="2400" b="1" i="1" dirty="0" err="1" smtClean="0">
                <a:solidFill>
                  <a:schemeClr val="tx2">
                    <a:lumMod val="75000"/>
                  </a:schemeClr>
                </a:solidFill>
              </a:rPr>
              <a:t>чт</a:t>
            </a:r>
            <a:r>
              <a:rPr lang="en-AU" sz="2400" b="1" i="1" dirty="0" smtClean="0">
                <a:solidFill>
                  <a:schemeClr val="tx2">
                    <a:lumMod val="75000"/>
                  </a:schemeClr>
                </a:solidFill>
              </a:rPr>
              <a:t>ó</a:t>
            </a:r>
            <a:r>
              <a:rPr lang="ru-RU" sz="2400" b="1" i="1" dirty="0" smtClean="0">
                <a:solidFill>
                  <a:schemeClr val="tx2">
                    <a:lumMod val="75000"/>
                  </a:schemeClr>
                </a:solidFill>
              </a:rPr>
              <a:t>, </a:t>
            </a:r>
            <a:r>
              <a:rPr lang="ru-RU" sz="2400" b="1" i="1" dirty="0" err="1" smtClean="0">
                <a:solidFill>
                  <a:srgbClr val="FF0000"/>
                </a:solidFill>
              </a:rPr>
              <a:t>ни</a:t>
            </a:r>
            <a:r>
              <a:rPr lang="ru-RU" sz="2400" b="1" i="1" dirty="0" err="1" smtClean="0">
                <a:solidFill>
                  <a:schemeClr val="tx2">
                    <a:lumMod val="75000"/>
                  </a:schemeClr>
                </a:solidFill>
              </a:rPr>
              <a:t>ког</a:t>
            </a:r>
            <a:r>
              <a:rPr lang="en-AU" sz="2400" b="1" i="1" dirty="0" smtClean="0">
                <a:solidFill>
                  <a:schemeClr val="tx2">
                    <a:lumMod val="75000"/>
                  </a:schemeClr>
                </a:solidFill>
              </a:rPr>
              <a:t>ó</a:t>
            </a:r>
            <a:r>
              <a:rPr lang="ru-RU" sz="2400" b="1" i="1" dirty="0" smtClean="0">
                <a:solidFill>
                  <a:schemeClr val="tx2">
                    <a:lumMod val="75000"/>
                  </a:schemeClr>
                </a:solidFill>
              </a:rPr>
              <a:t>,</a:t>
            </a:r>
          </a:p>
          <a:p>
            <a:r>
              <a:rPr lang="ru-RU" sz="2400" b="1" i="1" dirty="0" smtClean="0">
                <a:solidFill>
                  <a:schemeClr val="tx2">
                    <a:lumMod val="75000"/>
                  </a:schemeClr>
                </a:solidFill>
              </a:rPr>
              <a:t>    </a:t>
            </a:r>
            <a:r>
              <a:rPr lang="ru-RU" sz="2400" b="1" i="1" dirty="0" err="1" smtClean="0">
                <a:solidFill>
                  <a:srgbClr val="FF0000"/>
                </a:solidFill>
              </a:rPr>
              <a:t>ни</a:t>
            </a:r>
            <a:r>
              <a:rPr lang="ru-RU" sz="2400" b="1" i="1" dirty="0" err="1" smtClean="0">
                <a:solidFill>
                  <a:schemeClr val="tx2">
                    <a:lumMod val="75000"/>
                  </a:schemeClr>
                </a:solidFill>
              </a:rPr>
              <a:t>чег</a:t>
            </a:r>
            <a:r>
              <a:rPr lang="en-AU" sz="2400" b="1" i="1" dirty="0" smtClean="0">
                <a:solidFill>
                  <a:schemeClr val="tx2">
                    <a:lumMod val="75000"/>
                  </a:schemeClr>
                </a:solidFill>
              </a:rPr>
              <a:t>ó</a:t>
            </a:r>
            <a:r>
              <a:rPr lang="ru-RU" sz="2400" b="1" i="1" dirty="0" smtClean="0">
                <a:solidFill>
                  <a:schemeClr val="tx2">
                    <a:lumMod val="75000"/>
                  </a:schemeClr>
                </a:solidFill>
              </a:rPr>
              <a:t>, </a:t>
            </a:r>
            <a:r>
              <a:rPr lang="ru-RU" sz="2400" b="1" i="1" dirty="0" err="1" smtClean="0">
                <a:solidFill>
                  <a:srgbClr val="FF0000"/>
                </a:solidFill>
              </a:rPr>
              <a:t>ни</a:t>
            </a:r>
            <a:r>
              <a:rPr lang="ru-RU" sz="2400" b="1" i="1" dirty="0" err="1" smtClean="0">
                <a:solidFill>
                  <a:schemeClr val="tx2">
                    <a:lumMod val="75000"/>
                  </a:schemeClr>
                </a:solidFill>
              </a:rPr>
              <a:t>ком</a:t>
            </a:r>
            <a:r>
              <a:rPr lang="en-AU" sz="2400" b="1" i="1" dirty="0" smtClean="0">
                <a:solidFill>
                  <a:schemeClr val="tx2">
                    <a:lumMod val="75000"/>
                  </a:schemeClr>
                </a:solidFill>
              </a:rPr>
              <a:t>ý</a:t>
            </a:r>
            <a:r>
              <a:rPr lang="ru-RU" sz="2400" b="1" i="1" dirty="0" smtClean="0">
                <a:solidFill>
                  <a:schemeClr val="tx2">
                    <a:lumMod val="75000"/>
                  </a:schemeClr>
                </a:solidFill>
              </a:rPr>
              <a:t>, </a:t>
            </a:r>
            <a:r>
              <a:rPr lang="ru-RU" sz="2400" b="1" i="1" dirty="0" smtClean="0">
                <a:solidFill>
                  <a:srgbClr val="FF0000"/>
                </a:solidFill>
              </a:rPr>
              <a:t>ни</a:t>
            </a:r>
            <a:r>
              <a:rPr lang="ru-RU" sz="2400" b="1" i="1" dirty="0" smtClean="0">
                <a:solidFill>
                  <a:schemeClr val="tx2">
                    <a:lumMod val="75000"/>
                  </a:schemeClr>
                </a:solidFill>
              </a:rPr>
              <a:t>чем</a:t>
            </a:r>
            <a:r>
              <a:rPr lang="en-AU" sz="2400" b="1" i="1" dirty="0" smtClean="0">
                <a:solidFill>
                  <a:schemeClr val="tx2">
                    <a:lumMod val="75000"/>
                  </a:schemeClr>
                </a:solidFill>
              </a:rPr>
              <a:t>ý</a:t>
            </a:r>
            <a:endParaRPr lang="ru-RU" sz="2800" b="1" i="1" dirty="0" smtClean="0">
              <a:solidFill>
                <a:schemeClr val="tx2">
                  <a:lumMod val="75000"/>
                </a:schemeClr>
              </a:solidFill>
            </a:endParaRPr>
          </a:p>
          <a:p>
            <a:endParaRPr lang="ru-RU" sz="2800" b="1" dirty="0">
              <a:solidFill>
                <a:srgbClr val="FF0000"/>
              </a:solidFill>
            </a:endParaRPr>
          </a:p>
        </p:txBody>
      </p:sp>
      <p:sp>
        <p:nvSpPr>
          <p:cNvPr id="5" name="Прямоугольник 4"/>
          <p:cNvSpPr/>
          <p:nvPr/>
        </p:nvSpPr>
        <p:spPr>
          <a:xfrm>
            <a:off x="4786314" y="1071546"/>
            <a:ext cx="4143404" cy="21431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endParaRPr lang="ru-RU" sz="2800" b="1" i="1" dirty="0" smtClean="0">
              <a:solidFill>
                <a:srgbClr val="C00000"/>
              </a:solidFill>
            </a:endParaRPr>
          </a:p>
          <a:p>
            <a:pPr algn="ctr"/>
            <a:r>
              <a:rPr lang="ru-RU" sz="2800" b="1" i="1" dirty="0" smtClean="0">
                <a:solidFill>
                  <a:srgbClr val="C00000"/>
                </a:solidFill>
              </a:rPr>
              <a:t>НЕ </a:t>
            </a:r>
            <a:r>
              <a:rPr lang="ru-RU" sz="2800" dirty="0" smtClean="0">
                <a:solidFill>
                  <a:srgbClr val="C00000"/>
                </a:solidFill>
              </a:rPr>
              <a:t> </a:t>
            </a:r>
            <a:r>
              <a:rPr lang="ru-RU" sz="2400" dirty="0" smtClean="0">
                <a:solidFill>
                  <a:schemeClr val="tx2">
                    <a:lumMod val="75000"/>
                  </a:schemeClr>
                </a:solidFill>
              </a:rPr>
              <a:t>(под ударением</a:t>
            </a:r>
            <a:r>
              <a:rPr lang="ru-RU" sz="2800" dirty="0" smtClean="0">
                <a:solidFill>
                  <a:schemeClr val="tx2">
                    <a:lumMod val="75000"/>
                  </a:schemeClr>
                </a:solidFill>
              </a:rPr>
              <a:t>)</a:t>
            </a:r>
          </a:p>
          <a:p>
            <a:pPr algn="ctr"/>
            <a:endParaRPr lang="ru-RU" sz="2400" b="1" i="1" dirty="0" smtClean="0">
              <a:solidFill>
                <a:schemeClr val="tx2">
                  <a:lumMod val="75000"/>
                </a:schemeClr>
              </a:solidFill>
            </a:endParaRPr>
          </a:p>
          <a:p>
            <a:pPr algn="ct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кого,</a:t>
            </a:r>
            <a:r>
              <a:rPr lang="ru-RU" sz="2400" b="1" i="1" dirty="0" smtClean="0">
                <a:solidFill>
                  <a:srgbClr val="FF0000"/>
                </a:solidFill>
              </a:rPr>
              <a:t> </a:t>
            </a: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чего, </a:t>
            </a:r>
          </a:p>
          <a:p>
            <a:pPr algn="ct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кому, </a:t>
            </a: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чему,</a:t>
            </a:r>
          </a:p>
          <a:p>
            <a:pPr algn="ct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кем, </a:t>
            </a:r>
            <a:r>
              <a:rPr lang="ru-RU" sz="2400" b="1" i="1" dirty="0" err="1" smtClean="0">
                <a:solidFill>
                  <a:srgbClr val="FF0000"/>
                </a:solidFill>
              </a:rPr>
              <a:t>н</a:t>
            </a:r>
            <a:r>
              <a:rPr lang="en-AU" sz="2400" b="1" i="1" dirty="0" smtClean="0">
                <a:solidFill>
                  <a:srgbClr val="FF0000"/>
                </a:solidFill>
              </a:rPr>
              <a:t>é</a:t>
            </a:r>
            <a:r>
              <a:rPr lang="ru-RU" sz="2400" b="1" i="1" dirty="0" smtClean="0">
                <a:solidFill>
                  <a:schemeClr val="tx2">
                    <a:lumMod val="75000"/>
                  </a:schemeClr>
                </a:solidFill>
              </a:rPr>
              <a:t>чем</a:t>
            </a:r>
          </a:p>
          <a:p>
            <a:pPr algn="ctr"/>
            <a:endParaRPr lang="ru-RU" sz="2400" b="1" i="1" dirty="0" smtClean="0">
              <a:solidFill>
                <a:schemeClr val="tx2">
                  <a:lumMod val="75000"/>
                </a:schemeClr>
              </a:solidFill>
            </a:endParaRPr>
          </a:p>
          <a:p>
            <a:pPr algn="ctr"/>
            <a:endParaRPr lang="ru-RU" sz="2400" b="1" i="1" dirty="0" smtClean="0">
              <a:solidFill>
                <a:schemeClr val="tx2">
                  <a:lumMod val="75000"/>
                </a:schemeClr>
              </a:solidFill>
            </a:endParaRPr>
          </a:p>
          <a:p>
            <a:pPr algn="ctr"/>
            <a:endParaRPr lang="ru-RU" sz="2800" dirty="0" smtClean="0">
              <a:solidFill>
                <a:schemeClr val="tx2">
                  <a:lumMod val="75000"/>
                </a:schemeClr>
              </a:solidFill>
            </a:endParaRPr>
          </a:p>
          <a:p>
            <a:pPr algn="ctr"/>
            <a:endParaRPr lang="ru-RU" sz="2800" dirty="0" smtClean="0">
              <a:solidFill>
                <a:schemeClr val="tx2">
                  <a:lumMod val="75000"/>
                </a:schemeClr>
              </a:solidFill>
            </a:endParaRPr>
          </a:p>
          <a:p>
            <a:pPr algn="ctr"/>
            <a:endParaRPr lang="ru-RU" sz="2800" dirty="0" smtClean="0">
              <a:solidFill>
                <a:schemeClr val="tx2">
                  <a:lumMod val="75000"/>
                </a:schemeClr>
              </a:solidFill>
            </a:endParaRPr>
          </a:p>
          <a:p>
            <a:pPr algn="ctr"/>
            <a:endParaRPr lang="ru-RU" sz="2400" b="1" i="1" dirty="0" smtClean="0">
              <a:solidFill>
                <a:schemeClr val="tx2">
                  <a:lumMod val="75000"/>
                </a:schemeClr>
              </a:solidFill>
            </a:endParaRPr>
          </a:p>
          <a:p>
            <a:pPr algn="ctr"/>
            <a:endParaRPr lang="ru-RU" sz="2800" dirty="0" smtClean="0">
              <a:solidFill>
                <a:schemeClr val="tx2">
                  <a:lumMod val="75000"/>
                </a:schemeClr>
              </a:solidFill>
            </a:endParaRPr>
          </a:p>
          <a:p>
            <a:pPr algn="ctr"/>
            <a:endParaRPr lang="ru-RU" sz="2800" b="1" i="1" dirty="0" smtClean="0">
              <a:solidFill>
                <a:schemeClr val="tx2">
                  <a:lumMod val="75000"/>
                </a:schemeClr>
              </a:solidFill>
            </a:endParaRPr>
          </a:p>
          <a:p>
            <a:pPr algn="ctr"/>
            <a:endParaRPr lang="ru-RU" sz="2400" b="1" i="1" dirty="0" smtClean="0">
              <a:solidFill>
                <a:schemeClr val="tx2">
                  <a:lumMod val="75000"/>
                </a:schemeClr>
              </a:solidFill>
            </a:endParaRPr>
          </a:p>
          <a:p>
            <a:pPr algn="ctr"/>
            <a:endParaRPr lang="ru-RU" sz="2800" b="1" i="1" dirty="0">
              <a:solidFill>
                <a:srgbClr val="C00000"/>
              </a:solidFill>
            </a:endParaRPr>
          </a:p>
        </p:txBody>
      </p:sp>
      <p:sp>
        <p:nvSpPr>
          <p:cNvPr id="7" name="Прямоугольник 6"/>
          <p:cNvSpPr/>
          <p:nvPr/>
        </p:nvSpPr>
        <p:spPr>
          <a:xfrm>
            <a:off x="0" y="4071942"/>
            <a:ext cx="9144000" cy="257176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dirty="0" smtClean="0">
              <a:solidFill>
                <a:schemeClr val="tx1"/>
              </a:solidFill>
            </a:endParaRPr>
          </a:p>
          <a:p>
            <a:pPr algn="ctr"/>
            <a:r>
              <a:rPr lang="ru-RU" sz="2000" b="1" dirty="0" smtClean="0">
                <a:solidFill>
                  <a:schemeClr val="tx1"/>
                </a:solidFill>
              </a:rPr>
              <a:t>Различай  сочетания  </a:t>
            </a:r>
          </a:p>
          <a:p>
            <a:endParaRPr lang="ru-RU" sz="2000" b="1" dirty="0" smtClean="0">
              <a:solidFill>
                <a:schemeClr val="tx1"/>
              </a:solidFill>
            </a:endParaRPr>
          </a:p>
          <a:p>
            <a:pPr algn="ctr"/>
            <a:r>
              <a:rPr lang="ru-RU" sz="2400" b="1" dirty="0" smtClean="0">
                <a:solidFill>
                  <a:srgbClr val="C00000"/>
                </a:solidFill>
              </a:rPr>
              <a:t>НЕ  КТО ИНОЙ, КАК  –  НЕ  ЧТО ИНОЕ, КАК</a:t>
            </a:r>
          </a:p>
          <a:p>
            <a:pPr algn="ctr"/>
            <a:r>
              <a:rPr lang="ru-RU" sz="2400" b="1" dirty="0" smtClean="0">
                <a:solidFill>
                  <a:schemeClr val="tx1"/>
                </a:solidFill>
              </a:rPr>
              <a:t>и   </a:t>
            </a:r>
            <a:r>
              <a:rPr lang="ru-RU" sz="2400" b="1" dirty="0" smtClean="0">
                <a:solidFill>
                  <a:srgbClr val="00B050"/>
                </a:solidFill>
              </a:rPr>
              <a:t>НИКТО  ИНОЙ – НИЧТО  ИНОЕ</a:t>
            </a:r>
          </a:p>
          <a:p>
            <a:endParaRPr lang="ru-RU" sz="1100" b="1" i="1" dirty="0" smtClean="0">
              <a:solidFill>
                <a:srgbClr val="00B050"/>
              </a:solidFill>
            </a:endParaRPr>
          </a:p>
          <a:p>
            <a:r>
              <a:rPr lang="ru-RU" b="1" i="1" dirty="0" smtClean="0">
                <a:solidFill>
                  <a:schemeClr val="tx1"/>
                </a:solidFill>
              </a:rPr>
              <a:t>    На пороге стоял</a:t>
            </a:r>
            <a:r>
              <a:rPr lang="ru-RU" sz="1600" b="1" i="1" dirty="0" smtClean="0">
                <a:solidFill>
                  <a:schemeClr val="tx1"/>
                </a:solidFill>
              </a:rPr>
              <a:t> </a:t>
            </a:r>
            <a:r>
              <a:rPr lang="ru-RU" b="1" i="1" dirty="0" smtClean="0">
                <a:solidFill>
                  <a:srgbClr val="FF0000"/>
                </a:solidFill>
              </a:rPr>
              <a:t>не</a:t>
            </a:r>
            <a:r>
              <a:rPr lang="ru-RU" sz="1600" b="1" i="1" dirty="0" smtClean="0">
                <a:solidFill>
                  <a:srgbClr val="FF0000"/>
                </a:solidFill>
              </a:rPr>
              <a:t> </a:t>
            </a:r>
            <a:r>
              <a:rPr lang="ru-RU" b="1" i="1" dirty="0" smtClean="0">
                <a:solidFill>
                  <a:srgbClr val="FF0000"/>
                </a:solidFill>
              </a:rPr>
              <a:t>кто иной, как </a:t>
            </a:r>
            <a:r>
              <a:rPr lang="ru-RU" b="1" i="1" dirty="0" smtClean="0">
                <a:solidFill>
                  <a:schemeClr val="tx1"/>
                </a:solidFill>
              </a:rPr>
              <a:t>мой отец. (утвердительное предложение)</a:t>
            </a:r>
          </a:p>
          <a:p>
            <a:endParaRPr lang="ru-RU" b="1" i="1" dirty="0" smtClean="0">
              <a:solidFill>
                <a:schemeClr val="tx1"/>
              </a:solidFill>
            </a:endParaRPr>
          </a:p>
          <a:p>
            <a:r>
              <a:rPr lang="ru-RU" b="1" i="1" smtClean="0">
                <a:solidFill>
                  <a:srgbClr val="FF0000"/>
                </a:solidFill>
              </a:rPr>
              <a:t>                   Никто </a:t>
            </a:r>
            <a:r>
              <a:rPr lang="ru-RU" b="1" i="1" dirty="0" smtClean="0">
                <a:solidFill>
                  <a:srgbClr val="FF0000"/>
                </a:solidFill>
              </a:rPr>
              <a:t>иной </a:t>
            </a:r>
            <a:r>
              <a:rPr lang="ru-RU" b="1" i="1" dirty="0" smtClean="0">
                <a:solidFill>
                  <a:schemeClr val="tx1"/>
                </a:solidFill>
              </a:rPr>
              <a:t>так не поступит.  (отрицательное предложение)</a:t>
            </a:r>
            <a:endParaRPr lang="ru-RU" b="1" i="1" dirty="0" smtClean="0">
              <a:solidFill>
                <a:srgbClr val="FF0000"/>
              </a:solidFill>
            </a:endParaRPr>
          </a:p>
          <a:p>
            <a:endParaRPr lang="ru-RU" sz="2400" b="1" dirty="0" smtClean="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тренировочные упражнения:</a:t>
            </a:r>
            <a:endParaRPr lang="ru-RU" sz="3600" b="1" dirty="0">
              <a:solidFill>
                <a:srgbClr val="0070C0"/>
              </a:solidFill>
              <a:latin typeface="+mn-lt"/>
            </a:endParaRPr>
          </a:p>
        </p:txBody>
      </p:sp>
      <p:sp>
        <p:nvSpPr>
          <p:cNvPr id="3" name="Содержимое 2"/>
          <p:cNvSpPr>
            <a:spLocks noGrp="1"/>
          </p:cNvSpPr>
          <p:nvPr>
            <p:ph idx="1"/>
          </p:nvPr>
        </p:nvSpPr>
        <p:spPr>
          <a:xfrm>
            <a:off x="500034" y="857233"/>
            <a:ext cx="8286808" cy="2786081"/>
          </a:xfrm>
          <a:solidFill>
            <a:schemeClr val="tx2">
              <a:lumMod val="20000"/>
              <a:lumOff val="80000"/>
            </a:schemeClr>
          </a:solidFill>
        </p:spPr>
        <p:txBody>
          <a:bodyPr>
            <a:normAutofit/>
          </a:bodyPr>
          <a:lstStyle/>
          <a:p>
            <a:pPr>
              <a:buNone/>
            </a:pPr>
            <a:r>
              <a:rPr lang="ru-RU" sz="1800" b="1" dirty="0" smtClean="0"/>
              <a:t>1.   </a:t>
            </a:r>
            <a:r>
              <a:rPr lang="ru-RU" sz="1400" dirty="0" smtClean="0"/>
              <a:t>1)</a:t>
            </a:r>
            <a:r>
              <a:rPr lang="ru-RU" sz="1800" dirty="0" smtClean="0"/>
              <a:t>Раскрывая скобки, запишите фразеологизмы. Укажите, местоимения каких разрядов в них употреблены. </a:t>
            </a:r>
            <a:endParaRPr lang="ru-RU" sz="2100" dirty="0" smtClean="0"/>
          </a:p>
          <a:p>
            <a:pPr>
              <a:buNone/>
            </a:pPr>
            <a:r>
              <a:rPr lang="ru-RU" sz="1800" dirty="0" smtClean="0"/>
              <a:t>       2) Устно составьте с каждым фразеологическим оборотом предложение.</a:t>
            </a:r>
          </a:p>
          <a:p>
            <a:pPr>
              <a:buNone/>
            </a:pPr>
            <a:r>
              <a:rPr lang="ru-RU" sz="2400" dirty="0" smtClean="0"/>
              <a:t>      </a:t>
            </a:r>
            <a:r>
              <a:rPr lang="ru-RU" sz="2000" dirty="0" smtClean="0"/>
              <a:t>На каждом шагу;  на все руки мастер;  (ни)то (ни)сё;  от (не)чего делать;  выйти из себя;  (во)всю ивановскую;  (во)все глаза;  (не)(в)своей тарелке;  (ни)(с)того (ни)(с)сего;  (ни)(в)коей мере;  себе на уме;  сию минуту;  как (ни)(в)чём (не)бывало;  смотреть (не)(на)что;  сам (не)свой;  (во)всю прыть;  (не)(из)той оперы. </a:t>
            </a:r>
            <a:endParaRPr lang="ru-RU" sz="2400" dirty="0" smtClean="0"/>
          </a:p>
          <a:p>
            <a:pPr>
              <a:buNone/>
            </a:pPr>
            <a:endParaRPr lang="ru-RU" sz="2000" dirty="0" smtClean="0"/>
          </a:p>
        </p:txBody>
      </p:sp>
      <p:sp>
        <p:nvSpPr>
          <p:cNvPr id="4" name="Прямоугольник 3"/>
          <p:cNvSpPr/>
          <p:nvPr/>
        </p:nvSpPr>
        <p:spPr>
          <a:xfrm>
            <a:off x="500034" y="3643314"/>
            <a:ext cx="8286808" cy="214314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ru-RU" dirty="0" smtClean="0">
                <a:solidFill>
                  <a:schemeClr val="tx1"/>
                </a:solidFill>
              </a:rPr>
              <a:t>   </a:t>
            </a:r>
          </a:p>
          <a:p>
            <a:pPr marL="342900" indent="-342900"/>
            <a:endParaRPr lang="ru-RU" dirty="0" smtClean="0">
              <a:solidFill>
                <a:schemeClr val="tx1"/>
              </a:solidFill>
            </a:endParaRPr>
          </a:p>
          <a:p>
            <a:pPr marL="342900" indent="-342900"/>
            <a:r>
              <a:rPr lang="ru-RU" dirty="0" smtClean="0">
                <a:solidFill>
                  <a:schemeClr val="tx1"/>
                </a:solidFill>
              </a:rPr>
              <a:t> </a:t>
            </a:r>
            <a:r>
              <a:rPr lang="ru-RU" b="1" dirty="0" smtClean="0">
                <a:solidFill>
                  <a:schemeClr val="tx1"/>
                </a:solidFill>
              </a:rPr>
              <a:t>2.  </a:t>
            </a:r>
            <a:r>
              <a:rPr lang="ru-RU" dirty="0" smtClean="0">
                <a:solidFill>
                  <a:schemeClr val="tx1"/>
                </a:solidFill>
              </a:rPr>
              <a:t>Запишите правильно данные местоимения.</a:t>
            </a:r>
          </a:p>
          <a:p>
            <a:pPr marL="342900" indent="-342900"/>
            <a:endParaRPr lang="ru-RU" dirty="0" smtClean="0">
              <a:solidFill>
                <a:schemeClr val="tx1"/>
              </a:solidFill>
            </a:endParaRPr>
          </a:p>
          <a:p>
            <a:pPr marL="342900" indent="-342900"/>
            <a:r>
              <a:rPr lang="ru-RU" sz="2000" dirty="0" err="1" smtClean="0">
                <a:solidFill>
                  <a:schemeClr val="tx1"/>
                </a:solidFill>
              </a:rPr>
              <a:t>Ни?чего</a:t>
            </a:r>
            <a:r>
              <a:rPr lang="ru-RU" sz="2000" dirty="0" smtClean="0">
                <a:solidFill>
                  <a:schemeClr val="tx1"/>
                </a:solidFill>
              </a:rPr>
              <a:t>,  </a:t>
            </a:r>
            <a:r>
              <a:rPr lang="ru-RU" sz="2000" dirty="0" err="1" smtClean="0">
                <a:solidFill>
                  <a:schemeClr val="tx1"/>
                </a:solidFill>
              </a:rPr>
              <a:t>не?о?ком</a:t>
            </a:r>
            <a:r>
              <a:rPr lang="ru-RU" sz="2000" dirty="0" smtClean="0">
                <a:solidFill>
                  <a:schemeClr val="tx1"/>
                </a:solidFill>
              </a:rPr>
              <a:t>,  </a:t>
            </a:r>
            <a:r>
              <a:rPr lang="ru-RU" sz="2000" dirty="0" err="1" smtClean="0">
                <a:solidFill>
                  <a:schemeClr val="tx1"/>
                </a:solidFill>
              </a:rPr>
              <a:t>кому?то</a:t>
            </a:r>
            <a:r>
              <a:rPr lang="ru-RU" sz="2000" dirty="0" smtClean="0">
                <a:solidFill>
                  <a:schemeClr val="tx1"/>
                </a:solidFill>
              </a:rPr>
              <a:t>,  </a:t>
            </a:r>
            <a:r>
              <a:rPr lang="ru-RU" sz="2000" dirty="0" err="1" smtClean="0">
                <a:solidFill>
                  <a:schemeClr val="tx1"/>
                </a:solidFill>
              </a:rPr>
              <a:t>не?для?кого</a:t>
            </a:r>
            <a:r>
              <a:rPr lang="ru-RU" sz="2000" dirty="0" smtClean="0">
                <a:solidFill>
                  <a:schemeClr val="tx1"/>
                </a:solidFill>
              </a:rPr>
              <a:t>,  </a:t>
            </a:r>
            <a:r>
              <a:rPr lang="ru-RU" sz="2000" dirty="0" err="1" smtClean="0">
                <a:solidFill>
                  <a:schemeClr val="tx1"/>
                </a:solidFill>
              </a:rPr>
              <a:t>не?сколько</a:t>
            </a:r>
            <a:r>
              <a:rPr lang="ru-RU" sz="2000" dirty="0" smtClean="0">
                <a:solidFill>
                  <a:schemeClr val="tx1"/>
                </a:solidFill>
              </a:rPr>
              <a:t>,  </a:t>
            </a:r>
            <a:r>
              <a:rPr lang="ru-RU" sz="2000" dirty="0" err="1" smtClean="0">
                <a:solidFill>
                  <a:schemeClr val="tx1"/>
                </a:solidFill>
              </a:rPr>
              <a:t>не?что?иное</a:t>
            </a:r>
            <a:r>
              <a:rPr lang="ru-RU" sz="2000" dirty="0" smtClean="0">
                <a:solidFill>
                  <a:schemeClr val="tx1"/>
                </a:solidFill>
              </a:rPr>
              <a:t>,  </a:t>
            </a:r>
            <a:r>
              <a:rPr lang="ru-RU" sz="2000" dirty="0" err="1" smtClean="0">
                <a:solidFill>
                  <a:schemeClr val="tx1"/>
                </a:solidFill>
              </a:rPr>
              <a:t>не?твой</a:t>
            </a:r>
            <a:r>
              <a:rPr lang="ru-RU" sz="2000" dirty="0" smtClean="0">
                <a:solidFill>
                  <a:schemeClr val="tx1"/>
                </a:solidFill>
              </a:rPr>
              <a:t>,  </a:t>
            </a:r>
            <a:r>
              <a:rPr lang="ru-RU" sz="2000" dirty="0" err="1" smtClean="0">
                <a:solidFill>
                  <a:schemeClr val="tx1"/>
                </a:solidFill>
              </a:rPr>
              <a:t>кое?кто</a:t>
            </a:r>
            <a:r>
              <a:rPr lang="ru-RU" sz="2000" dirty="0" smtClean="0">
                <a:solidFill>
                  <a:schemeClr val="tx1"/>
                </a:solidFill>
              </a:rPr>
              <a:t>,  </a:t>
            </a:r>
            <a:r>
              <a:rPr lang="ru-RU" sz="2000" dirty="0" err="1" smtClean="0">
                <a:solidFill>
                  <a:schemeClr val="tx1"/>
                </a:solidFill>
              </a:rPr>
              <a:t>кто?нибудь</a:t>
            </a:r>
            <a:r>
              <a:rPr lang="ru-RU" sz="2000" dirty="0" smtClean="0">
                <a:solidFill>
                  <a:schemeClr val="tx1"/>
                </a:solidFill>
              </a:rPr>
              <a:t>,  </a:t>
            </a:r>
            <a:r>
              <a:rPr lang="ru-RU" sz="2000" dirty="0" err="1" smtClean="0">
                <a:solidFill>
                  <a:schemeClr val="tx1"/>
                </a:solidFill>
              </a:rPr>
              <a:t>чей?либо</a:t>
            </a:r>
            <a:r>
              <a:rPr lang="ru-RU" sz="2000" dirty="0" smtClean="0">
                <a:solidFill>
                  <a:schemeClr val="tx1"/>
                </a:solidFill>
              </a:rPr>
              <a:t>,  </a:t>
            </a:r>
            <a:r>
              <a:rPr lang="ru-RU" sz="2000" dirty="0" err="1" smtClean="0">
                <a:solidFill>
                  <a:schemeClr val="tx1"/>
                </a:solidFill>
              </a:rPr>
              <a:t>не?чем</a:t>
            </a:r>
            <a:r>
              <a:rPr lang="ru-RU" sz="2000" dirty="0" smtClean="0">
                <a:solidFill>
                  <a:schemeClr val="tx1"/>
                </a:solidFill>
              </a:rPr>
              <a:t>,  </a:t>
            </a:r>
            <a:r>
              <a:rPr lang="ru-RU" sz="2000" dirty="0" err="1" smtClean="0">
                <a:solidFill>
                  <a:schemeClr val="tx1"/>
                </a:solidFill>
              </a:rPr>
              <a:t>не?с?вами</a:t>
            </a:r>
            <a:r>
              <a:rPr lang="ru-RU" sz="2000" dirty="0" smtClean="0">
                <a:solidFill>
                  <a:schemeClr val="tx1"/>
                </a:solidFill>
              </a:rPr>
              <a:t>.  </a:t>
            </a:r>
            <a:r>
              <a:rPr lang="ru-RU" dirty="0" smtClean="0">
                <a:solidFill>
                  <a:schemeClr val="tx1"/>
                </a:solidFill>
              </a:rPr>
              <a:t> </a:t>
            </a:r>
            <a:endParaRPr lang="ru-RU" sz="2000" dirty="0" smtClean="0">
              <a:solidFill>
                <a:schemeClr val="tx1"/>
              </a:solidFill>
            </a:endParaRPr>
          </a:p>
          <a:p>
            <a:pPr marL="342900" indent="-342900"/>
            <a:endParaRPr lang="ru-RU" b="1" i="1" dirty="0" smtClean="0">
              <a:solidFill>
                <a:schemeClr val="tx1"/>
              </a:solidFill>
            </a:endParaRPr>
          </a:p>
          <a:p>
            <a:pPr marL="342900" indent="-342900"/>
            <a:r>
              <a:rPr lang="ru-RU" b="1" i="1" dirty="0" smtClean="0">
                <a:solidFill>
                  <a:schemeClr val="tx1"/>
                </a:solidFill>
              </a:rPr>
              <a:t>       </a:t>
            </a:r>
            <a:r>
              <a:rPr lang="ru-RU" b="1" dirty="0" smtClean="0">
                <a:solidFill>
                  <a:schemeClr val="tx1"/>
                </a:solidFill>
              </a:rPr>
              <a:t> </a:t>
            </a:r>
          </a:p>
          <a:p>
            <a:pPr marL="342900" indent="-342900"/>
            <a:endParaRPr lang="ru-RU" b="1" dirty="0" smtClean="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НАРЕЧИЙ</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600" b="1" dirty="0" smtClean="0">
                <a:solidFill>
                  <a:srgbClr val="FF0000"/>
                </a:solidFill>
                <a:latin typeface="+mn-lt"/>
              </a:rPr>
              <a:t>Пишутся  слитно: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142844" y="1143001"/>
          <a:ext cx="8786874" cy="3894869"/>
        </p:xfrm>
        <a:graphic>
          <a:graphicData uri="http://schemas.openxmlformats.org/drawingml/2006/table">
            <a:tbl>
              <a:tblPr firstRow="1" bandRow="1">
                <a:tableStyleId>{5C22544A-7EE6-4342-B048-85BDC9FD1C3A}</a:tableStyleId>
              </a:tblPr>
              <a:tblGrid>
                <a:gridCol w="4786346"/>
                <a:gridCol w="4000528"/>
              </a:tblGrid>
              <a:tr h="497645">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895784">
                <a:tc>
                  <a:txBody>
                    <a:bodyPr/>
                    <a:lstStyle/>
                    <a:p>
                      <a:r>
                        <a:rPr lang="ru-RU" dirty="0" smtClean="0"/>
                        <a:t>Наречия, образованные соединением </a:t>
                      </a:r>
                      <a:r>
                        <a:rPr lang="ru-RU" b="1" dirty="0" smtClean="0"/>
                        <a:t>предлогов</a:t>
                      </a:r>
                      <a:r>
                        <a:rPr lang="ru-RU" b="1" baseline="0" dirty="0" smtClean="0"/>
                        <a:t> с полными прилагательными.</a:t>
                      </a:r>
                      <a:endParaRPr lang="ru-RU" b="1" dirty="0"/>
                    </a:p>
                  </a:txBody>
                  <a:tcPr/>
                </a:tc>
                <a:tc>
                  <a:txBody>
                    <a:bodyPr/>
                    <a:lstStyle/>
                    <a:p>
                      <a:r>
                        <a:rPr lang="ru-RU" i="1" dirty="0" smtClean="0"/>
                        <a:t>прожил жизнь </a:t>
                      </a:r>
                      <a:r>
                        <a:rPr lang="ru-RU" b="1" i="1" dirty="0" smtClean="0"/>
                        <a:t>впустую,</a:t>
                      </a:r>
                    </a:p>
                    <a:p>
                      <a:r>
                        <a:rPr lang="ru-RU" b="0" i="1" dirty="0" smtClean="0"/>
                        <a:t>бились</a:t>
                      </a:r>
                      <a:r>
                        <a:rPr lang="ru-RU" b="0" i="1" baseline="0" dirty="0" smtClean="0"/>
                        <a:t> </a:t>
                      </a:r>
                      <a:r>
                        <a:rPr lang="ru-RU" b="1" i="1" baseline="0" dirty="0" smtClean="0"/>
                        <a:t>врукопашную, </a:t>
                      </a:r>
                      <a:r>
                        <a:rPr lang="ru-RU" b="0" i="1" baseline="0" dirty="0" smtClean="0"/>
                        <a:t>шли </a:t>
                      </a:r>
                      <a:r>
                        <a:rPr lang="ru-RU" b="1" i="1" baseline="0" dirty="0" smtClean="0"/>
                        <a:t>вслепую, </a:t>
                      </a:r>
                      <a:r>
                        <a:rPr lang="ru-RU" b="0" i="1" baseline="0" dirty="0" smtClean="0"/>
                        <a:t>сварил яйцо </a:t>
                      </a:r>
                      <a:r>
                        <a:rPr lang="ru-RU" b="1" i="1" baseline="0" dirty="0" smtClean="0"/>
                        <a:t>вкрутую</a:t>
                      </a:r>
                      <a:endParaRPr lang="ru-RU" b="0" i="1" dirty="0"/>
                    </a:p>
                  </a:txBody>
                  <a:tcPr/>
                </a:tc>
              </a:tr>
              <a:tr h="895784">
                <a:tc>
                  <a:txBody>
                    <a:bodyPr/>
                    <a:lstStyle/>
                    <a:p>
                      <a:r>
                        <a:rPr lang="ru-RU" dirty="0" smtClean="0"/>
                        <a:t>Наречия, образованные соединением</a:t>
                      </a:r>
                      <a:r>
                        <a:rPr lang="ru-RU" baseline="0" dirty="0" smtClean="0"/>
                        <a:t> </a:t>
                      </a:r>
                      <a:r>
                        <a:rPr lang="ru-RU" b="1" baseline="0" dirty="0" smtClean="0"/>
                        <a:t>предлогов с краткими прилагательными</a:t>
                      </a:r>
                      <a:endParaRPr lang="ru-RU" b="1" dirty="0"/>
                    </a:p>
                  </a:txBody>
                  <a:tcPr/>
                </a:tc>
                <a:tc>
                  <a:txBody>
                    <a:bodyPr/>
                    <a:lstStyle/>
                    <a:p>
                      <a:r>
                        <a:rPr lang="ru-RU" b="1" i="1" dirty="0" smtClean="0"/>
                        <a:t>вкратце, добела, дотемна, влево, направо, засветло, издавна, сослепу, сгоряча</a:t>
                      </a:r>
                      <a:endParaRPr lang="ru-RU" b="1" i="1" dirty="0"/>
                    </a:p>
                  </a:txBody>
                  <a:tcPr/>
                </a:tc>
              </a:tr>
              <a:tr h="672640">
                <a:tc>
                  <a:txBody>
                    <a:bodyPr/>
                    <a:lstStyle/>
                    <a:p>
                      <a:r>
                        <a:rPr lang="ru-RU" dirty="0" smtClean="0"/>
                        <a:t>Наречия,</a:t>
                      </a:r>
                      <a:r>
                        <a:rPr lang="ru-RU" baseline="0" dirty="0" smtClean="0"/>
                        <a:t> образованные соединением предлогов  </a:t>
                      </a:r>
                      <a:r>
                        <a:rPr lang="ru-RU" b="1" i="1" baseline="0" dirty="0" smtClean="0">
                          <a:solidFill>
                            <a:srgbClr val="FF0000"/>
                          </a:solidFill>
                        </a:rPr>
                        <a:t>в</a:t>
                      </a:r>
                      <a:r>
                        <a:rPr lang="ru-RU" b="0" i="0" baseline="0" dirty="0" smtClean="0">
                          <a:solidFill>
                            <a:srgbClr val="FF0000"/>
                          </a:solidFill>
                        </a:rPr>
                        <a:t> </a:t>
                      </a:r>
                      <a:r>
                        <a:rPr lang="ru-RU" b="0" i="0" baseline="0" dirty="0" smtClean="0">
                          <a:solidFill>
                            <a:schemeClr val="tx1"/>
                          </a:solidFill>
                        </a:rPr>
                        <a:t>и </a:t>
                      </a:r>
                      <a:r>
                        <a:rPr lang="ru-RU" b="1" i="1" baseline="0" dirty="0" smtClean="0">
                          <a:solidFill>
                            <a:srgbClr val="FF0000"/>
                          </a:solidFill>
                        </a:rPr>
                        <a:t>на </a:t>
                      </a:r>
                      <a:r>
                        <a:rPr lang="ru-RU" b="0" i="0" baseline="0" dirty="0" smtClean="0">
                          <a:solidFill>
                            <a:schemeClr val="tx1"/>
                          </a:solidFill>
                        </a:rPr>
                        <a:t> </a:t>
                      </a:r>
                      <a:r>
                        <a:rPr lang="ru-RU" b="1" i="0" baseline="0" dirty="0" smtClean="0">
                          <a:solidFill>
                            <a:schemeClr val="tx1"/>
                          </a:solidFill>
                        </a:rPr>
                        <a:t>с числительными.</a:t>
                      </a:r>
                      <a:endParaRPr lang="ru-RU" b="1" dirty="0"/>
                    </a:p>
                  </a:txBody>
                  <a:tcPr/>
                </a:tc>
                <a:tc>
                  <a:txBody>
                    <a:bodyPr/>
                    <a:lstStyle/>
                    <a:p>
                      <a:r>
                        <a:rPr lang="ru-RU" b="1" i="1" dirty="0" smtClean="0"/>
                        <a:t>вдвое,  впятеро,  вдесятеро, </a:t>
                      </a:r>
                    </a:p>
                    <a:p>
                      <a:r>
                        <a:rPr lang="ru-RU" b="1" i="1" dirty="0" smtClean="0"/>
                        <a:t>надвое,  натрое</a:t>
                      </a:r>
                      <a:endParaRPr lang="ru-RU" b="1" i="1" dirty="0"/>
                    </a:p>
                  </a:txBody>
                  <a:tcPr/>
                </a:tc>
              </a:tr>
              <a:tr h="895784">
                <a:tc>
                  <a:txBody>
                    <a:bodyPr/>
                    <a:lstStyle/>
                    <a:p>
                      <a:r>
                        <a:rPr lang="ru-RU" dirty="0" smtClean="0"/>
                        <a:t>Наречия,</a:t>
                      </a:r>
                      <a:r>
                        <a:rPr lang="ru-RU" baseline="0" dirty="0" smtClean="0"/>
                        <a:t> образованные соединением </a:t>
                      </a:r>
                      <a:r>
                        <a:rPr lang="ru-RU" b="1" baseline="0" dirty="0" smtClean="0"/>
                        <a:t>предлогов с  местоимениями.</a:t>
                      </a:r>
                      <a:endParaRPr lang="ru-RU" dirty="0"/>
                    </a:p>
                  </a:txBody>
                  <a:tcPr/>
                </a:tc>
                <a:tc>
                  <a:txBody>
                    <a:bodyPr/>
                    <a:lstStyle/>
                    <a:p>
                      <a:r>
                        <a:rPr lang="ru-RU" b="1" i="1" dirty="0" smtClean="0"/>
                        <a:t>вничью,  затем,  совсем,</a:t>
                      </a:r>
                      <a:r>
                        <a:rPr lang="ru-RU" b="1" i="1" baseline="0" dirty="0" smtClean="0"/>
                        <a:t>  вовсе, вовсю</a:t>
                      </a:r>
                      <a:endParaRPr lang="ru-RU" b="1" i="1"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ru-RU" sz="3600" b="1" dirty="0" smtClean="0">
                <a:solidFill>
                  <a:srgbClr val="FF0000"/>
                </a:solidFill>
                <a:latin typeface="+mn-lt"/>
              </a:rPr>
              <a:t>Пишутся  слитно: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2" y="724352"/>
          <a:ext cx="8715436" cy="6073180"/>
        </p:xfrm>
        <a:graphic>
          <a:graphicData uri="http://schemas.openxmlformats.org/drawingml/2006/table">
            <a:tbl>
              <a:tblPr firstRow="1" bandRow="1">
                <a:tableStyleId>{5C22544A-7EE6-4342-B048-85BDC9FD1C3A}</a:tableStyleId>
              </a:tblPr>
              <a:tblGrid>
                <a:gridCol w="4214842"/>
                <a:gridCol w="4500594"/>
              </a:tblGrid>
              <a:tr h="390731">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2073882">
                <a:tc>
                  <a:txBody>
                    <a:bodyPr/>
                    <a:lstStyle/>
                    <a:p>
                      <a:r>
                        <a:rPr lang="ru-RU" dirty="0" smtClean="0"/>
                        <a:t>Наречия, образованные соединением </a:t>
                      </a:r>
                      <a:r>
                        <a:rPr lang="ru-RU" b="1" dirty="0" smtClean="0"/>
                        <a:t>предлогов</a:t>
                      </a:r>
                      <a:r>
                        <a:rPr lang="ru-RU" b="1" baseline="0" dirty="0" smtClean="0"/>
                        <a:t> с  наречиями.</a:t>
                      </a:r>
                      <a:endParaRPr lang="ru-RU" b="1" dirty="0"/>
                    </a:p>
                  </a:txBody>
                  <a:tcPr/>
                </a:tc>
                <a:tc>
                  <a:txBody>
                    <a:bodyPr/>
                    <a:lstStyle/>
                    <a:p>
                      <a:r>
                        <a:rPr lang="ru-RU" b="1" i="1" dirty="0" smtClean="0"/>
                        <a:t>позавчера, послезавтра, повсюду, назавтра</a:t>
                      </a:r>
                    </a:p>
                    <a:p>
                      <a:r>
                        <a:rPr lang="ru-RU" sz="1200" b="0" i="1" dirty="0" smtClean="0">
                          <a:solidFill>
                            <a:srgbClr val="7030A0"/>
                          </a:solidFill>
                        </a:rPr>
                        <a:t>         наречие</a:t>
                      </a:r>
                    </a:p>
                    <a:p>
                      <a:r>
                        <a:rPr lang="ru-RU" b="1" i="1" dirty="0" smtClean="0"/>
                        <a:t>Назавтра </a:t>
                      </a:r>
                      <a:r>
                        <a:rPr lang="ru-RU" b="0" i="1" dirty="0" smtClean="0"/>
                        <a:t>они отправились в обратный путь.</a:t>
                      </a:r>
                    </a:p>
                    <a:p>
                      <a:r>
                        <a:rPr lang="ru-RU" sz="1200" b="0" i="1" dirty="0" smtClean="0"/>
                        <a:t>                                                                   </a:t>
                      </a:r>
                      <a:r>
                        <a:rPr lang="ru-RU" sz="1200" b="0" i="1" dirty="0" smtClean="0">
                          <a:solidFill>
                            <a:srgbClr val="7030A0"/>
                          </a:solidFill>
                        </a:rPr>
                        <a:t>пр.         наречие</a:t>
                      </a:r>
                      <a:endParaRPr lang="ru-RU" sz="1200" b="0" i="1" dirty="0" smtClean="0"/>
                    </a:p>
                    <a:p>
                      <a:r>
                        <a:rPr lang="ru-RU" b="1" i="0" dirty="0" smtClean="0"/>
                        <a:t>НО:</a:t>
                      </a:r>
                      <a:r>
                        <a:rPr lang="ru-RU" b="1" i="0" baseline="0" dirty="0" smtClean="0"/>
                        <a:t>  </a:t>
                      </a:r>
                      <a:r>
                        <a:rPr lang="ru-RU" b="0" i="1" baseline="0" dirty="0" smtClean="0"/>
                        <a:t>Не откладывай </a:t>
                      </a:r>
                      <a:r>
                        <a:rPr lang="ru-RU" b="1" i="1" baseline="0" dirty="0" smtClean="0"/>
                        <a:t>на  завтра  </a:t>
                      </a:r>
                      <a:r>
                        <a:rPr lang="ru-RU" b="0" i="1" baseline="0" dirty="0" smtClean="0"/>
                        <a:t>то, что можно сделать сегодня.</a:t>
                      </a:r>
                      <a:endParaRPr lang="ru-RU" b="1" i="0" dirty="0" smtClean="0"/>
                    </a:p>
                  </a:txBody>
                  <a:tcPr/>
                </a:tc>
              </a:tr>
              <a:tr h="1893545">
                <a:tc>
                  <a:txBody>
                    <a:bodyPr/>
                    <a:lstStyle/>
                    <a:p>
                      <a:r>
                        <a:rPr lang="ru-RU" dirty="0" smtClean="0"/>
                        <a:t>Наречия, образованные соединением</a:t>
                      </a:r>
                    </a:p>
                    <a:p>
                      <a:r>
                        <a:rPr lang="ru-RU" b="1" dirty="0" smtClean="0"/>
                        <a:t>предлогов с существительными.</a:t>
                      </a:r>
                      <a:endParaRPr lang="ru-RU" b="1" dirty="0"/>
                    </a:p>
                  </a:txBody>
                  <a:tcPr/>
                </a:tc>
                <a:tc>
                  <a:txBody>
                    <a:bodyPr/>
                    <a:lstStyle/>
                    <a:p>
                      <a:r>
                        <a:rPr lang="ru-RU" sz="1200" b="0" i="1" dirty="0" smtClean="0">
                          <a:solidFill>
                            <a:srgbClr val="7030A0"/>
                          </a:solidFill>
                        </a:rPr>
                        <a:t>     наречие</a:t>
                      </a:r>
                    </a:p>
                    <a:p>
                      <a:r>
                        <a:rPr lang="ru-RU" b="1" i="1" dirty="0" smtClean="0"/>
                        <a:t>вначале </a:t>
                      </a:r>
                      <a:r>
                        <a:rPr lang="ru-RU" b="0" i="1" dirty="0" smtClean="0"/>
                        <a:t>было</a:t>
                      </a:r>
                      <a:r>
                        <a:rPr lang="ru-RU" b="0" i="1" baseline="0" dirty="0" smtClean="0"/>
                        <a:t> трудно</a:t>
                      </a:r>
                      <a:r>
                        <a:rPr lang="ru-RU" b="1" i="1" dirty="0" smtClean="0"/>
                        <a:t> </a:t>
                      </a:r>
                    </a:p>
                    <a:p>
                      <a:r>
                        <a:rPr lang="ru-RU" sz="1200" b="1" i="1" dirty="0" smtClean="0"/>
                        <a:t>                   </a:t>
                      </a:r>
                      <a:r>
                        <a:rPr lang="ru-RU" sz="1200" b="0" i="1" dirty="0" smtClean="0">
                          <a:solidFill>
                            <a:srgbClr val="7030A0"/>
                          </a:solidFill>
                        </a:rPr>
                        <a:t>пр.       сущ.</a:t>
                      </a:r>
                      <a:endParaRPr lang="ru-RU" sz="1200" b="1" i="1" dirty="0" smtClean="0"/>
                    </a:p>
                    <a:p>
                      <a:r>
                        <a:rPr lang="ru-RU" b="1" i="0" dirty="0" smtClean="0"/>
                        <a:t>(НО:</a:t>
                      </a:r>
                      <a:r>
                        <a:rPr lang="ru-RU" b="1" i="0" baseline="0" dirty="0" smtClean="0"/>
                        <a:t>  </a:t>
                      </a:r>
                      <a:r>
                        <a:rPr lang="ru-RU" b="1" i="1" baseline="0" dirty="0" smtClean="0"/>
                        <a:t>в _ начале  </a:t>
                      </a:r>
                      <a:r>
                        <a:rPr lang="ru-RU" b="0" i="1" baseline="0" dirty="0" smtClean="0"/>
                        <a:t>учебного года</a:t>
                      </a:r>
                      <a:r>
                        <a:rPr lang="ru-RU" b="1" i="0" baseline="0" dirty="0" smtClean="0"/>
                        <a:t>)</a:t>
                      </a:r>
                    </a:p>
                    <a:p>
                      <a:r>
                        <a:rPr lang="ru-RU" sz="1200" b="1" i="0" baseline="0" dirty="0" smtClean="0"/>
                        <a:t>                                  </a:t>
                      </a:r>
                      <a:r>
                        <a:rPr lang="ru-RU" sz="1200" b="0" i="1" baseline="0" dirty="0" smtClean="0">
                          <a:solidFill>
                            <a:srgbClr val="7030A0"/>
                          </a:solidFill>
                        </a:rPr>
                        <a:t>наречие</a:t>
                      </a:r>
                      <a:endParaRPr lang="ru-RU" sz="1200" b="1" i="0" baseline="0" dirty="0" smtClean="0"/>
                    </a:p>
                    <a:p>
                      <a:r>
                        <a:rPr lang="ru-RU" b="0" i="1" baseline="0" dirty="0" smtClean="0"/>
                        <a:t>ударить  </a:t>
                      </a:r>
                      <a:r>
                        <a:rPr lang="ru-RU" b="1" i="1" baseline="0" dirty="0" smtClean="0"/>
                        <a:t>сплеча </a:t>
                      </a:r>
                      <a:r>
                        <a:rPr lang="ru-RU" b="0" i="1" baseline="0" dirty="0" smtClean="0"/>
                        <a:t>(т.е.  наотмашь)</a:t>
                      </a:r>
                    </a:p>
                    <a:p>
                      <a:r>
                        <a:rPr lang="ru-RU" sz="1200" b="0" i="1" baseline="0" dirty="0" smtClean="0"/>
                        <a:t>                                                                                                   </a:t>
                      </a:r>
                      <a:r>
                        <a:rPr lang="ru-RU" sz="1200" b="0" i="1" baseline="0" dirty="0" smtClean="0">
                          <a:solidFill>
                            <a:srgbClr val="7030A0"/>
                          </a:solidFill>
                        </a:rPr>
                        <a:t>пр.      сущ.</a:t>
                      </a:r>
                      <a:endParaRPr lang="ru-RU" sz="1200" b="0" i="1" baseline="0" dirty="0" smtClean="0"/>
                    </a:p>
                    <a:p>
                      <a:r>
                        <a:rPr lang="ru-RU" b="1" i="0" baseline="0" dirty="0" smtClean="0"/>
                        <a:t>(НО:  </a:t>
                      </a:r>
                      <a:r>
                        <a:rPr lang="ru-RU" b="0" i="1" baseline="0" dirty="0" smtClean="0"/>
                        <a:t>Лямка сарафана съехала  </a:t>
                      </a:r>
                      <a:r>
                        <a:rPr lang="ru-RU" b="1" i="1" baseline="0" dirty="0" smtClean="0"/>
                        <a:t>с _ плеча).</a:t>
                      </a:r>
                      <a:endParaRPr lang="ru-RU" b="1" i="0" dirty="0"/>
                    </a:p>
                  </a:txBody>
                  <a:tcPr/>
                </a:tc>
              </a:tr>
              <a:tr h="1653580">
                <a:tc>
                  <a:txBody>
                    <a:bodyPr/>
                    <a:lstStyle/>
                    <a:p>
                      <a:r>
                        <a:rPr lang="ru-RU" b="1" dirty="0" smtClean="0"/>
                        <a:t>НЕ  </a:t>
                      </a:r>
                      <a:r>
                        <a:rPr lang="ru-RU" b="0" dirty="0" smtClean="0"/>
                        <a:t>и</a:t>
                      </a:r>
                      <a:r>
                        <a:rPr lang="ru-RU" b="1" dirty="0" smtClean="0"/>
                        <a:t>  НИ  </a:t>
                      </a:r>
                      <a:r>
                        <a:rPr lang="ru-RU" b="0" dirty="0" smtClean="0"/>
                        <a:t>в отрицательных наречиях являются приставками и  </a:t>
                      </a:r>
                      <a:r>
                        <a:rPr lang="ru-RU" b="1" dirty="0" smtClean="0"/>
                        <a:t>пишутся слитно !</a:t>
                      </a:r>
                      <a:endParaRPr lang="ru-RU" b="1" dirty="0"/>
                    </a:p>
                  </a:txBody>
                  <a:tcPr/>
                </a:tc>
                <a:tc>
                  <a:txBody>
                    <a:bodyPr/>
                    <a:lstStyle/>
                    <a:p>
                      <a:r>
                        <a:rPr lang="ru-RU" b="0" i="0" dirty="0" smtClean="0"/>
                        <a:t>Под ударением</a:t>
                      </a:r>
                      <a:r>
                        <a:rPr lang="ru-RU" b="0" i="0" baseline="0" dirty="0" smtClean="0"/>
                        <a:t> пишется  </a:t>
                      </a:r>
                      <a:r>
                        <a:rPr lang="ru-RU" b="1" i="0" baseline="0" dirty="0" smtClean="0"/>
                        <a:t>НЕ-</a:t>
                      </a:r>
                      <a:r>
                        <a:rPr lang="ru-RU" b="0" i="0" baseline="0" dirty="0" smtClean="0"/>
                        <a:t>:</a:t>
                      </a:r>
                    </a:p>
                    <a:p>
                      <a:r>
                        <a:rPr lang="ru-RU" b="1" i="1" baseline="0" dirty="0" err="1" smtClean="0"/>
                        <a:t>н</a:t>
                      </a:r>
                      <a:r>
                        <a:rPr lang="en-AU" b="1" i="1" baseline="0" dirty="0" smtClean="0"/>
                        <a:t>é</a:t>
                      </a:r>
                      <a:r>
                        <a:rPr lang="ru-RU" b="1" i="1" baseline="0" dirty="0" smtClean="0"/>
                        <a:t>где,  </a:t>
                      </a:r>
                      <a:r>
                        <a:rPr lang="ru-RU" b="1" i="1" baseline="0" dirty="0" err="1" smtClean="0"/>
                        <a:t>н</a:t>
                      </a:r>
                      <a:r>
                        <a:rPr lang="en-AU" b="1" i="1" baseline="0" dirty="0" smtClean="0"/>
                        <a:t>é</a:t>
                      </a:r>
                      <a:r>
                        <a:rPr lang="ru-RU" b="1" i="1" baseline="0" dirty="0" smtClean="0"/>
                        <a:t>куда,  </a:t>
                      </a:r>
                      <a:r>
                        <a:rPr lang="ru-RU" b="1" i="1" baseline="0" dirty="0" err="1" smtClean="0"/>
                        <a:t>н</a:t>
                      </a:r>
                      <a:r>
                        <a:rPr lang="en-AU" b="1" i="1" baseline="0" dirty="0" smtClean="0"/>
                        <a:t>é</a:t>
                      </a:r>
                      <a:r>
                        <a:rPr lang="ru-RU" b="1" i="1" baseline="0" dirty="0" smtClean="0"/>
                        <a:t>когда</a:t>
                      </a:r>
                    </a:p>
                    <a:p>
                      <a:endParaRPr lang="ru-RU" b="1" i="1" baseline="0" dirty="0" smtClean="0"/>
                    </a:p>
                    <a:p>
                      <a:r>
                        <a:rPr lang="ru-RU" b="0" i="0" dirty="0" smtClean="0"/>
                        <a:t>Без ударения пишется  </a:t>
                      </a:r>
                      <a:r>
                        <a:rPr lang="ru-RU" b="1" i="0" dirty="0" smtClean="0"/>
                        <a:t>НИ-</a:t>
                      </a:r>
                      <a:r>
                        <a:rPr lang="ru-RU" b="0" i="0" dirty="0" smtClean="0"/>
                        <a:t>:</a:t>
                      </a:r>
                    </a:p>
                    <a:p>
                      <a:r>
                        <a:rPr lang="ru-RU" b="1" i="1" dirty="0" err="1" smtClean="0"/>
                        <a:t>нигд</a:t>
                      </a:r>
                      <a:r>
                        <a:rPr lang="en-AU" b="1" i="1" dirty="0" smtClean="0"/>
                        <a:t>é</a:t>
                      </a:r>
                      <a:r>
                        <a:rPr lang="ru-RU" b="1" i="1" dirty="0" smtClean="0"/>
                        <a:t>,  </a:t>
                      </a:r>
                      <a:r>
                        <a:rPr lang="ru-RU" b="1" i="1" dirty="0" err="1" smtClean="0"/>
                        <a:t>никуд</a:t>
                      </a:r>
                      <a:r>
                        <a:rPr lang="en-AU" b="1" i="1" dirty="0" smtClean="0"/>
                        <a:t>á</a:t>
                      </a:r>
                      <a:r>
                        <a:rPr lang="ru-RU" b="1" i="1" dirty="0" smtClean="0"/>
                        <a:t>,  </a:t>
                      </a:r>
                      <a:r>
                        <a:rPr lang="ru-RU" b="1" i="1" dirty="0" err="1" smtClean="0"/>
                        <a:t>никогд</a:t>
                      </a:r>
                      <a:r>
                        <a:rPr lang="en-AU" b="1" i="1" dirty="0" smtClean="0"/>
                        <a:t>á</a:t>
                      </a:r>
                      <a:endParaRPr lang="ru-RU" b="1" i="1" dirty="0" smtClean="0"/>
                    </a:p>
                  </a:txBody>
                  <a:tcPr/>
                </a:tc>
              </a:tr>
            </a:tbl>
          </a:graphicData>
        </a:graphic>
      </p:graphicFrame>
      <p:sp>
        <p:nvSpPr>
          <p:cNvPr id="5" name="Стрелка вниз 4"/>
          <p:cNvSpPr/>
          <p:nvPr/>
        </p:nvSpPr>
        <p:spPr>
          <a:xfrm>
            <a:off x="6072198" y="2357430"/>
            <a:ext cx="285752"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lstStyle/>
          <a:p>
            <a:pPr algn="l"/>
            <a:r>
              <a:rPr lang="ru-RU" b="1" dirty="0" smtClean="0">
                <a:solidFill>
                  <a:srgbClr val="C00000"/>
                </a:solidFill>
                <a:latin typeface="+mn-lt"/>
              </a:rPr>
              <a:t>                 ЧАСТИ   РЕЧИ</a:t>
            </a:r>
            <a:endParaRPr lang="ru-RU" b="1" dirty="0">
              <a:solidFill>
                <a:srgbClr val="C00000"/>
              </a:solidFill>
              <a:latin typeface="+mn-lt"/>
            </a:endParaRPr>
          </a:p>
        </p:txBody>
      </p:sp>
      <p:sp>
        <p:nvSpPr>
          <p:cNvPr id="3" name="Скругленный прямоугольник 2"/>
          <p:cNvSpPr/>
          <p:nvPr/>
        </p:nvSpPr>
        <p:spPr>
          <a:xfrm>
            <a:off x="571472" y="1071546"/>
            <a:ext cx="4071966" cy="785817"/>
          </a:xfrm>
          <a:prstGeom prst="roundRect">
            <a:avLst/>
          </a:prstGeom>
          <a:solidFill>
            <a:schemeClr val="tx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rgbClr val="C00000"/>
                </a:solidFill>
                <a:effectLst>
                  <a:outerShdw blurRad="38100" dist="38100" dir="2700000" algn="tl">
                    <a:srgbClr val="000000">
                      <a:alpha val="43137"/>
                    </a:srgbClr>
                  </a:outerShdw>
                </a:effectLst>
              </a:rPr>
              <a:t>Самостоятельные</a:t>
            </a:r>
            <a:endParaRPr lang="ru-RU" sz="3200" b="1" dirty="0">
              <a:solidFill>
                <a:srgbClr val="C00000"/>
              </a:solidFill>
              <a:effectLst>
                <a:outerShdw blurRad="38100" dist="38100" dir="2700000" algn="tl">
                  <a:srgbClr val="000000">
                    <a:alpha val="43137"/>
                  </a:srgbClr>
                </a:outerShdw>
              </a:effectLst>
            </a:endParaRPr>
          </a:p>
        </p:txBody>
      </p:sp>
      <p:sp>
        <p:nvSpPr>
          <p:cNvPr id="4" name="Скругленный прямоугольник 3"/>
          <p:cNvSpPr/>
          <p:nvPr/>
        </p:nvSpPr>
        <p:spPr>
          <a:xfrm>
            <a:off x="4786314" y="1071546"/>
            <a:ext cx="3929090" cy="785818"/>
          </a:xfrm>
          <a:prstGeom prst="roundRect">
            <a:avLst/>
          </a:prstGeom>
          <a:solidFill>
            <a:schemeClr val="tx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rgbClr val="C00000"/>
                </a:solidFill>
                <a:effectLst>
                  <a:outerShdw blurRad="38100" dist="38100" dir="2700000" algn="tl">
                    <a:srgbClr val="000000">
                      <a:alpha val="43137"/>
                    </a:srgbClr>
                  </a:outerShdw>
                </a:effectLst>
              </a:rPr>
              <a:t>Служебные</a:t>
            </a:r>
            <a:endParaRPr lang="ru-RU" sz="3200" b="1" dirty="0">
              <a:solidFill>
                <a:srgbClr val="C00000"/>
              </a:solidFill>
              <a:effectLst>
                <a:outerShdw blurRad="38100" dist="38100" dir="2700000" algn="tl">
                  <a:srgbClr val="000000">
                    <a:alpha val="43137"/>
                  </a:srgbClr>
                </a:outerShdw>
              </a:effectLst>
            </a:endParaRPr>
          </a:p>
        </p:txBody>
      </p:sp>
      <p:sp>
        <p:nvSpPr>
          <p:cNvPr id="5" name="Прямоугольник 4"/>
          <p:cNvSpPr/>
          <p:nvPr/>
        </p:nvSpPr>
        <p:spPr>
          <a:xfrm>
            <a:off x="857224" y="1928802"/>
            <a:ext cx="3500462" cy="4071966"/>
          </a:xfrm>
          <a:prstGeom prst="rect">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a:r>
              <a:rPr lang="ru-RU" sz="2800" dirty="0" smtClean="0"/>
              <a:t>Существительное</a:t>
            </a:r>
          </a:p>
          <a:p>
            <a:pPr marL="174625"/>
            <a:r>
              <a:rPr lang="ru-RU" sz="2800" dirty="0" smtClean="0"/>
              <a:t>Прилагательное</a:t>
            </a:r>
          </a:p>
          <a:p>
            <a:pPr marL="174625"/>
            <a:r>
              <a:rPr lang="ru-RU" sz="2800" dirty="0" smtClean="0"/>
              <a:t>Числительное</a:t>
            </a:r>
          </a:p>
          <a:p>
            <a:pPr marL="174625"/>
            <a:r>
              <a:rPr lang="ru-RU" sz="2800" dirty="0" smtClean="0"/>
              <a:t>Местоимение</a:t>
            </a:r>
          </a:p>
          <a:p>
            <a:pPr marL="174625"/>
            <a:r>
              <a:rPr lang="ru-RU" sz="2800" dirty="0" smtClean="0"/>
              <a:t>Глагол</a:t>
            </a:r>
          </a:p>
          <a:p>
            <a:pPr marL="174625"/>
            <a:r>
              <a:rPr lang="ru-RU" sz="2800" dirty="0" smtClean="0"/>
              <a:t>Причастие</a:t>
            </a:r>
          </a:p>
          <a:p>
            <a:pPr marL="174625"/>
            <a:r>
              <a:rPr lang="ru-RU" sz="2800" dirty="0" smtClean="0"/>
              <a:t>Деепричастие</a:t>
            </a:r>
          </a:p>
          <a:p>
            <a:pPr marL="174625"/>
            <a:r>
              <a:rPr lang="ru-RU" sz="2800" dirty="0" smtClean="0"/>
              <a:t>Наречие</a:t>
            </a:r>
          </a:p>
          <a:p>
            <a:endParaRPr lang="ru-RU" sz="2400" dirty="0"/>
          </a:p>
        </p:txBody>
      </p:sp>
      <p:sp>
        <p:nvSpPr>
          <p:cNvPr id="6" name="Прямоугольник 5"/>
          <p:cNvSpPr/>
          <p:nvPr/>
        </p:nvSpPr>
        <p:spPr>
          <a:xfrm>
            <a:off x="5072066" y="1928802"/>
            <a:ext cx="3357586" cy="2214578"/>
          </a:xfrm>
          <a:prstGeom prst="rect">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a:r>
              <a:rPr lang="ru-RU" sz="2800" dirty="0" smtClean="0"/>
              <a:t>Предлог</a:t>
            </a:r>
          </a:p>
          <a:p>
            <a:pPr marL="174625"/>
            <a:r>
              <a:rPr lang="ru-RU" sz="2800" dirty="0" smtClean="0"/>
              <a:t>Союз</a:t>
            </a:r>
          </a:p>
          <a:p>
            <a:pPr marL="174625"/>
            <a:r>
              <a:rPr lang="ru-RU" sz="2800" dirty="0" smtClean="0"/>
              <a:t>Частица</a:t>
            </a:r>
          </a:p>
          <a:p>
            <a:endParaRPr lang="ru-RU" sz="2800" dirty="0" smtClean="0"/>
          </a:p>
          <a:p>
            <a:endParaRPr lang="ru-RU" sz="2800" dirty="0"/>
          </a:p>
        </p:txBody>
      </p:sp>
      <p:sp>
        <p:nvSpPr>
          <p:cNvPr id="7" name="Прямоугольник 6"/>
          <p:cNvSpPr/>
          <p:nvPr/>
        </p:nvSpPr>
        <p:spPr>
          <a:xfrm>
            <a:off x="5072066" y="5072074"/>
            <a:ext cx="3357586" cy="857256"/>
          </a:xfrm>
          <a:prstGeom prst="rect">
            <a:avLst/>
          </a:prstGeom>
          <a:solidFill>
            <a:schemeClr val="tx2">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smtClean="0"/>
              <a:t>   Междометие</a:t>
            </a:r>
            <a:endParaRPr lang="ru-RU"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600" b="1" dirty="0" smtClean="0">
                <a:solidFill>
                  <a:srgbClr val="FF0000"/>
                </a:solidFill>
                <a:latin typeface="+mn-lt"/>
              </a:rPr>
              <a:t>Пишутся  раздельно: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2" y="1071547"/>
          <a:ext cx="8715436" cy="5720747"/>
        </p:xfrm>
        <a:graphic>
          <a:graphicData uri="http://schemas.openxmlformats.org/drawingml/2006/table">
            <a:tbl>
              <a:tblPr firstRow="1" bandRow="1">
                <a:tableStyleId>{5C22544A-7EE6-4342-B048-85BDC9FD1C3A}</a:tableStyleId>
              </a:tblPr>
              <a:tblGrid>
                <a:gridCol w="1143008"/>
                <a:gridCol w="7572428"/>
              </a:tblGrid>
              <a:tr h="550249">
                <a:tc gridSpan="2">
                  <a:txBody>
                    <a:bodyPr/>
                    <a:lstStyle/>
                    <a:p>
                      <a:pPr algn="ctr"/>
                      <a:r>
                        <a:rPr lang="ru-RU" sz="2000" dirty="0" smtClean="0"/>
                        <a:t> ЗАПОМНИ !</a:t>
                      </a:r>
                      <a:endParaRPr lang="ru-RU" sz="2000" dirty="0"/>
                    </a:p>
                  </a:txBody>
                  <a:tcPr/>
                </a:tc>
                <a:tc hMerge="1">
                  <a:txBody>
                    <a:bodyPr/>
                    <a:lstStyle/>
                    <a:p>
                      <a:pPr algn="ctr"/>
                      <a:endParaRPr lang="ru-RU" sz="2000" dirty="0"/>
                    </a:p>
                  </a:txBody>
                  <a:tcPr/>
                </a:tc>
              </a:tr>
              <a:tr h="572519">
                <a:tc>
                  <a:txBody>
                    <a:bodyPr/>
                    <a:lstStyle/>
                    <a:p>
                      <a:r>
                        <a:rPr lang="ru-RU" sz="2000" b="1" i="1" dirty="0" smtClean="0">
                          <a:solidFill>
                            <a:srgbClr val="FF0000"/>
                          </a:solidFill>
                        </a:rPr>
                        <a:t> </a:t>
                      </a:r>
                      <a:r>
                        <a:rPr lang="ru-RU" sz="2400" b="1" i="1" dirty="0" smtClean="0">
                          <a:solidFill>
                            <a:srgbClr val="FF0000"/>
                          </a:solidFill>
                        </a:rPr>
                        <a:t>без</a:t>
                      </a:r>
                      <a:endParaRPr lang="ru-RU" sz="2000" b="1" i="1" dirty="0">
                        <a:solidFill>
                          <a:srgbClr val="FF0000"/>
                        </a:solidFill>
                      </a:endParaRPr>
                    </a:p>
                  </a:txBody>
                  <a:tcPr/>
                </a:tc>
                <a:tc>
                  <a:txBody>
                    <a:bodyPr/>
                    <a:lstStyle/>
                    <a:p>
                      <a:r>
                        <a:rPr lang="ru-RU" b="0" i="1" dirty="0" smtClean="0">
                          <a:solidFill>
                            <a:srgbClr val="FF0000"/>
                          </a:solidFill>
                        </a:rPr>
                        <a:t>без</a:t>
                      </a:r>
                      <a:r>
                        <a:rPr lang="ru-RU" b="0" i="1" dirty="0" smtClean="0"/>
                        <a:t> ведома, </a:t>
                      </a:r>
                      <a:r>
                        <a:rPr lang="ru-RU" b="0" i="1" dirty="0" smtClean="0">
                          <a:solidFill>
                            <a:srgbClr val="FF0000"/>
                          </a:solidFill>
                        </a:rPr>
                        <a:t>без</a:t>
                      </a:r>
                      <a:r>
                        <a:rPr lang="ru-RU" b="0" i="1" dirty="0" smtClean="0"/>
                        <a:t> зазрения</a:t>
                      </a:r>
                      <a:r>
                        <a:rPr lang="ru-RU" b="0" i="1" baseline="0" dirty="0" smtClean="0"/>
                        <a:t> </a:t>
                      </a:r>
                      <a:r>
                        <a:rPr lang="ru-RU" b="0" i="1" dirty="0" smtClean="0"/>
                        <a:t>совести, </a:t>
                      </a:r>
                      <a:r>
                        <a:rPr lang="ru-RU" b="1" i="1" dirty="0" smtClean="0"/>
                        <a:t> </a:t>
                      </a:r>
                      <a:r>
                        <a:rPr lang="ru-RU" b="0" i="1" dirty="0" smtClean="0">
                          <a:solidFill>
                            <a:srgbClr val="FF0000"/>
                          </a:solidFill>
                        </a:rPr>
                        <a:t>без</a:t>
                      </a:r>
                      <a:r>
                        <a:rPr lang="ru-RU" b="0" i="1" baseline="0" dirty="0" smtClean="0"/>
                        <a:t> просвета, </a:t>
                      </a:r>
                      <a:r>
                        <a:rPr lang="ru-RU" b="0" i="1" baseline="0" dirty="0" smtClean="0">
                          <a:solidFill>
                            <a:srgbClr val="FF0000"/>
                          </a:solidFill>
                        </a:rPr>
                        <a:t>без</a:t>
                      </a:r>
                      <a:r>
                        <a:rPr lang="ru-RU" b="0" i="1" baseline="0" dirty="0" smtClean="0"/>
                        <a:t> просыпа, </a:t>
                      </a:r>
                      <a:r>
                        <a:rPr lang="ru-RU" b="0" i="1" baseline="0" dirty="0" smtClean="0">
                          <a:solidFill>
                            <a:srgbClr val="FF0000"/>
                          </a:solidFill>
                        </a:rPr>
                        <a:t>без</a:t>
                      </a:r>
                      <a:r>
                        <a:rPr lang="ru-RU" b="0" i="1" baseline="0" dirty="0" smtClean="0"/>
                        <a:t> толку, </a:t>
                      </a:r>
                      <a:r>
                        <a:rPr lang="ru-RU" b="0" i="1" baseline="0" dirty="0" smtClean="0">
                          <a:solidFill>
                            <a:srgbClr val="FF0000"/>
                          </a:solidFill>
                        </a:rPr>
                        <a:t>без</a:t>
                      </a:r>
                      <a:r>
                        <a:rPr lang="ru-RU" b="0" i="1" baseline="0" dirty="0" smtClean="0"/>
                        <a:t> спросу, </a:t>
                      </a:r>
                      <a:r>
                        <a:rPr lang="ru-RU" b="0" i="1" baseline="0" dirty="0" smtClean="0">
                          <a:solidFill>
                            <a:srgbClr val="FF0000"/>
                          </a:solidFill>
                        </a:rPr>
                        <a:t>без</a:t>
                      </a:r>
                      <a:r>
                        <a:rPr lang="ru-RU" b="0" i="1" baseline="0" dirty="0" smtClean="0"/>
                        <a:t> разбору</a:t>
                      </a:r>
                      <a:r>
                        <a:rPr lang="ru-RU" b="0" i="1" baseline="0" dirty="0" smtClean="0">
                          <a:solidFill>
                            <a:schemeClr val="tx1"/>
                          </a:solidFill>
                        </a:rPr>
                        <a:t>,</a:t>
                      </a:r>
                      <a:r>
                        <a:rPr lang="ru-RU" b="0" i="1" baseline="0" dirty="0" smtClean="0">
                          <a:solidFill>
                            <a:srgbClr val="FF0000"/>
                          </a:solidFill>
                        </a:rPr>
                        <a:t> без </a:t>
                      </a:r>
                      <a:r>
                        <a:rPr lang="ru-RU" b="0" i="1" baseline="0" dirty="0" smtClean="0"/>
                        <a:t>устали</a:t>
                      </a:r>
                      <a:endParaRPr lang="ru-RU" b="1" i="0" dirty="0" smtClean="0"/>
                    </a:p>
                  </a:txBody>
                  <a:tcPr/>
                </a:tc>
              </a:tr>
              <a:tr h="798407">
                <a:tc>
                  <a:txBody>
                    <a:bodyPr/>
                    <a:lstStyle/>
                    <a:p>
                      <a:r>
                        <a:rPr lang="ru-RU" sz="2000" b="1" i="1" dirty="0" smtClean="0">
                          <a:solidFill>
                            <a:srgbClr val="FF0000"/>
                          </a:solidFill>
                        </a:rPr>
                        <a:t> </a:t>
                      </a:r>
                      <a:r>
                        <a:rPr lang="ru-RU" sz="2400" b="1" i="1" dirty="0" smtClean="0">
                          <a:solidFill>
                            <a:srgbClr val="FF0000"/>
                          </a:solidFill>
                        </a:rPr>
                        <a:t>до</a:t>
                      </a:r>
                      <a:endParaRPr lang="ru-RU" sz="2000" b="1" i="1" dirty="0">
                        <a:solidFill>
                          <a:srgbClr val="FF0000"/>
                        </a:solidFill>
                      </a:endParaRPr>
                    </a:p>
                  </a:txBody>
                  <a:tcPr/>
                </a:tc>
                <a:tc>
                  <a:txBody>
                    <a:bodyPr/>
                    <a:lstStyle/>
                    <a:p>
                      <a:r>
                        <a:rPr lang="ru-RU" sz="1800" b="0" i="1" dirty="0" smtClean="0">
                          <a:solidFill>
                            <a:srgbClr val="FF0000"/>
                          </a:solidFill>
                        </a:rPr>
                        <a:t>до</a:t>
                      </a:r>
                      <a:r>
                        <a:rPr lang="ru-RU" sz="1800" b="0" i="1" dirty="0" smtClean="0">
                          <a:solidFill>
                            <a:schemeClr val="tx1"/>
                          </a:solidFill>
                        </a:rPr>
                        <a:t> завтра</a:t>
                      </a:r>
                      <a:r>
                        <a:rPr lang="ru-RU" sz="1800" b="0" i="1" dirty="0" smtClean="0">
                          <a:solidFill>
                            <a:srgbClr val="FF0000"/>
                          </a:solidFill>
                        </a:rPr>
                        <a:t>, до </a:t>
                      </a:r>
                      <a:r>
                        <a:rPr lang="ru-RU" sz="1800" b="0" i="1" dirty="0" smtClean="0">
                          <a:solidFill>
                            <a:schemeClr val="tx1"/>
                          </a:solidFill>
                        </a:rPr>
                        <a:t>зарезу, </a:t>
                      </a:r>
                      <a:r>
                        <a:rPr lang="ru-RU" sz="1800" b="0" i="1" dirty="0" smtClean="0">
                          <a:solidFill>
                            <a:srgbClr val="FF0000"/>
                          </a:solidFill>
                        </a:rPr>
                        <a:t>до</a:t>
                      </a:r>
                      <a:r>
                        <a:rPr lang="ru-RU" sz="1800" b="0" i="1" dirty="0" smtClean="0">
                          <a:solidFill>
                            <a:schemeClr val="tx1"/>
                          </a:solidFill>
                        </a:rPr>
                        <a:t> отвала,</a:t>
                      </a:r>
                      <a:r>
                        <a:rPr lang="ru-RU" sz="1800" b="0" i="1" baseline="0" dirty="0" smtClean="0">
                          <a:solidFill>
                            <a:srgbClr val="FF0000"/>
                          </a:solidFill>
                        </a:rPr>
                        <a:t> до </a:t>
                      </a:r>
                      <a:r>
                        <a:rPr lang="ru-RU" sz="1800" b="0" i="1" baseline="0" dirty="0" smtClean="0">
                          <a:solidFill>
                            <a:schemeClr val="tx1"/>
                          </a:solidFill>
                        </a:rPr>
                        <a:t>отказа, </a:t>
                      </a:r>
                      <a:r>
                        <a:rPr lang="ru-RU" sz="1800" b="0" i="1" baseline="0" dirty="0" smtClean="0">
                          <a:solidFill>
                            <a:srgbClr val="FF0000"/>
                          </a:solidFill>
                        </a:rPr>
                        <a:t>до</a:t>
                      </a:r>
                      <a:r>
                        <a:rPr lang="ru-RU" sz="1800" b="0" i="1" baseline="0" dirty="0" smtClean="0">
                          <a:solidFill>
                            <a:schemeClr val="tx1"/>
                          </a:solidFill>
                        </a:rPr>
                        <a:t> полуночи, </a:t>
                      </a:r>
                      <a:r>
                        <a:rPr lang="ru-RU" sz="1800" b="0" i="1" baseline="0" dirty="0" smtClean="0">
                          <a:solidFill>
                            <a:srgbClr val="FF0000"/>
                          </a:solidFill>
                        </a:rPr>
                        <a:t>до</a:t>
                      </a:r>
                      <a:r>
                        <a:rPr lang="ru-RU" sz="1800" b="0" i="1" baseline="0" dirty="0" smtClean="0">
                          <a:solidFill>
                            <a:schemeClr val="tx1"/>
                          </a:solidFill>
                        </a:rPr>
                        <a:t> полусмерти,</a:t>
                      </a:r>
                    </a:p>
                    <a:p>
                      <a:r>
                        <a:rPr lang="ru-RU" sz="1800" b="0" i="1" baseline="0" dirty="0" smtClean="0">
                          <a:solidFill>
                            <a:srgbClr val="FF0000"/>
                          </a:solidFill>
                        </a:rPr>
                        <a:t>до</a:t>
                      </a:r>
                      <a:r>
                        <a:rPr lang="ru-RU" sz="1800" b="0" i="1" baseline="0" dirty="0" smtClean="0">
                          <a:solidFill>
                            <a:schemeClr val="tx1"/>
                          </a:solidFill>
                        </a:rPr>
                        <a:t> смерти, </a:t>
                      </a:r>
                      <a:r>
                        <a:rPr lang="ru-RU" sz="1800" b="0" i="1" baseline="0" dirty="0" smtClean="0">
                          <a:solidFill>
                            <a:srgbClr val="FF0000"/>
                          </a:solidFill>
                        </a:rPr>
                        <a:t>до</a:t>
                      </a:r>
                      <a:r>
                        <a:rPr lang="ru-RU" sz="1800" b="0" i="1" baseline="0" dirty="0" smtClean="0">
                          <a:solidFill>
                            <a:schemeClr val="tx1"/>
                          </a:solidFill>
                        </a:rPr>
                        <a:t> свидания,  </a:t>
                      </a:r>
                      <a:r>
                        <a:rPr lang="ru-RU" sz="1800" b="0" i="1" baseline="0" dirty="0" smtClean="0">
                          <a:solidFill>
                            <a:srgbClr val="FF0000"/>
                          </a:solidFill>
                        </a:rPr>
                        <a:t>до</a:t>
                      </a:r>
                      <a:r>
                        <a:rPr lang="ru-RU" sz="1800" b="0" i="1" baseline="0" dirty="0" smtClean="0">
                          <a:solidFill>
                            <a:schemeClr val="tx1"/>
                          </a:solidFill>
                        </a:rPr>
                        <a:t> востребования, </a:t>
                      </a:r>
                      <a:r>
                        <a:rPr lang="ru-RU" sz="1800" b="0" i="1" baseline="0" dirty="0" smtClean="0">
                          <a:solidFill>
                            <a:srgbClr val="FF0000"/>
                          </a:solidFill>
                        </a:rPr>
                        <a:t>до</a:t>
                      </a:r>
                      <a:r>
                        <a:rPr lang="ru-RU" sz="1800" b="0" i="1" baseline="0" dirty="0" smtClean="0">
                          <a:solidFill>
                            <a:schemeClr val="tx1"/>
                          </a:solidFill>
                        </a:rPr>
                        <a:t> упаду</a:t>
                      </a:r>
                    </a:p>
                    <a:p>
                      <a:r>
                        <a:rPr lang="ru-RU" sz="1800" b="0" i="0" baseline="0" dirty="0" smtClean="0">
                          <a:solidFill>
                            <a:schemeClr val="tx1"/>
                          </a:solidFill>
                        </a:rPr>
                        <a:t>(</a:t>
                      </a:r>
                      <a:r>
                        <a:rPr lang="ru-RU" sz="1800" b="1" i="0" baseline="0" dirty="0" smtClean="0">
                          <a:solidFill>
                            <a:schemeClr val="tx1"/>
                          </a:solidFill>
                        </a:rPr>
                        <a:t>НО:  </a:t>
                      </a:r>
                      <a:r>
                        <a:rPr lang="ru-RU" sz="1800" b="1" i="1" baseline="0" dirty="0" smtClean="0">
                          <a:solidFill>
                            <a:schemeClr val="tx1"/>
                          </a:solidFill>
                        </a:rPr>
                        <a:t>доверху,  донизу,  дотла</a:t>
                      </a:r>
                      <a:r>
                        <a:rPr lang="ru-RU" sz="1800" b="0" i="0" baseline="0" dirty="0" smtClean="0">
                          <a:solidFill>
                            <a:schemeClr val="tx1"/>
                          </a:solidFill>
                        </a:rPr>
                        <a:t>)</a:t>
                      </a:r>
                      <a:endParaRPr lang="ru-RU" sz="1800" b="1" i="0" dirty="0">
                        <a:solidFill>
                          <a:schemeClr val="tx1"/>
                        </a:solidFill>
                      </a:endParaRPr>
                    </a:p>
                  </a:txBody>
                  <a:tcPr/>
                </a:tc>
              </a:tr>
              <a:tr h="573865">
                <a:tc>
                  <a:txBody>
                    <a:bodyPr/>
                    <a:lstStyle/>
                    <a:p>
                      <a:r>
                        <a:rPr lang="ru-RU" sz="2000" b="1" i="1" dirty="0" smtClean="0">
                          <a:solidFill>
                            <a:srgbClr val="FF0000"/>
                          </a:solidFill>
                        </a:rPr>
                        <a:t>с</a:t>
                      </a:r>
                      <a:endParaRPr lang="ru-RU" sz="2000" b="1" i="1" dirty="0">
                        <a:solidFill>
                          <a:srgbClr val="FF0000"/>
                        </a:solidFill>
                      </a:endParaRPr>
                    </a:p>
                  </a:txBody>
                  <a:tcPr/>
                </a:tc>
                <a:tc>
                  <a:txBody>
                    <a:bodyPr/>
                    <a:lstStyle/>
                    <a:p>
                      <a:r>
                        <a:rPr lang="ru-RU" sz="1800" b="0" i="1" dirty="0" smtClean="0">
                          <a:solidFill>
                            <a:srgbClr val="FF0000"/>
                          </a:solidFill>
                        </a:rPr>
                        <a:t>с</a:t>
                      </a:r>
                      <a:r>
                        <a:rPr lang="ru-RU" sz="1800" b="0" i="1" dirty="0" smtClean="0">
                          <a:solidFill>
                            <a:schemeClr val="tx1"/>
                          </a:solidFill>
                        </a:rPr>
                        <a:t> боку на бок, </a:t>
                      </a:r>
                      <a:r>
                        <a:rPr lang="ru-RU" sz="1800" b="0" i="1" dirty="0" smtClean="0">
                          <a:solidFill>
                            <a:srgbClr val="FF0000"/>
                          </a:solidFill>
                        </a:rPr>
                        <a:t>с</a:t>
                      </a:r>
                      <a:r>
                        <a:rPr lang="ru-RU" sz="1800" b="0" i="1" dirty="0" smtClean="0">
                          <a:solidFill>
                            <a:schemeClr val="tx1"/>
                          </a:solidFill>
                        </a:rPr>
                        <a:t> ведома, </a:t>
                      </a:r>
                      <a:r>
                        <a:rPr lang="ru-RU" sz="1800" b="0" i="1" dirty="0" smtClean="0">
                          <a:solidFill>
                            <a:srgbClr val="FF0000"/>
                          </a:solidFill>
                        </a:rPr>
                        <a:t>с</a:t>
                      </a:r>
                      <a:r>
                        <a:rPr lang="ru-RU" sz="1800" b="0" i="1" dirty="0" smtClean="0">
                          <a:solidFill>
                            <a:schemeClr val="tx1"/>
                          </a:solidFill>
                        </a:rPr>
                        <a:t> виду, </a:t>
                      </a:r>
                      <a:r>
                        <a:rPr lang="ru-RU" sz="1800" b="0" i="1" dirty="0" smtClean="0">
                          <a:solidFill>
                            <a:srgbClr val="FF0000"/>
                          </a:solidFill>
                        </a:rPr>
                        <a:t>с</a:t>
                      </a:r>
                      <a:r>
                        <a:rPr lang="ru-RU" sz="1800" b="0" i="1" dirty="0" smtClean="0">
                          <a:solidFill>
                            <a:schemeClr val="tx1"/>
                          </a:solidFill>
                        </a:rPr>
                        <a:t> глазу на глаз,</a:t>
                      </a:r>
                      <a:r>
                        <a:rPr lang="ru-RU" sz="1800" b="0" i="1" dirty="0" smtClean="0">
                          <a:solidFill>
                            <a:srgbClr val="FF0000"/>
                          </a:solidFill>
                        </a:rPr>
                        <a:t> с</a:t>
                      </a:r>
                      <a:r>
                        <a:rPr lang="ru-RU" sz="1800" b="0" i="1" dirty="0" smtClean="0">
                          <a:solidFill>
                            <a:schemeClr val="tx1"/>
                          </a:solidFill>
                        </a:rPr>
                        <a:t> изнанки </a:t>
                      </a:r>
                      <a:r>
                        <a:rPr lang="ru-RU" sz="1800" b="0" i="0" dirty="0" smtClean="0">
                          <a:solidFill>
                            <a:schemeClr val="tx1"/>
                          </a:solidFill>
                        </a:rPr>
                        <a:t>(</a:t>
                      </a:r>
                      <a:r>
                        <a:rPr lang="ru-RU" sz="1800" b="1" i="0" dirty="0" smtClean="0">
                          <a:solidFill>
                            <a:schemeClr val="tx1"/>
                          </a:solidFill>
                        </a:rPr>
                        <a:t>НО: </a:t>
                      </a:r>
                      <a:r>
                        <a:rPr lang="ru-RU" sz="1800" b="0" i="1" dirty="0" smtClean="0">
                          <a:solidFill>
                            <a:schemeClr val="tx1"/>
                          </a:solidFill>
                        </a:rPr>
                        <a:t>наизнанку</a:t>
                      </a:r>
                      <a:r>
                        <a:rPr lang="ru-RU" sz="1800" b="0" i="0" dirty="0" smtClean="0">
                          <a:solidFill>
                            <a:schemeClr val="tx1"/>
                          </a:solidFill>
                        </a:rPr>
                        <a:t>)</a:t>
                      </a:r>
                      <a:r>
                        <a:rPr lang="ru-RU" sz="1800" b="0" i="1" dirty="0" smtClean="0">
                          <a:solidFill>
                            <a:schemeClr val="tx1"/>
                          </a:solidFill>
                        </a:rPr>
                        <a:t>, </a:t>
                      </a:r>
                      <a:r>
                        <a:rPr lang="ru-RU" sz="1800" b="0" i="1" dirty="0" smtClean="0">
                          <a:solidFill>
                            <a:srgbClr val="FF0000"/>
                          </a:solidFill>
                        </a:rPr>
                        <a:t>с</a:t>
                      </a:r>
                      <a:r>
                        <a:rPr lang="ru-RU" sz="1800" b="0" i="1" dirty="0" smtClean="0">
                          <a:solidFill>
                            <a:schemeClr val="tx1"/>
                          </a:solidFill>
                        </a:rPr>
                        <a:t> маху,</a:t>
                      </a:r>
                      <a:r>
                        <a:rPr lang="ru-RU" sz="1800" b="0" i="1" baseline="0" dirty="0" smtClean="0">
                          <a:solidFill>
                            <a:srgbClr val="FF0000"/>
                          </a:solidFill>
                        </a:rPr>
                        <a:t> с </a:t>
                      </a:r>
                      <a:r>
                        <a:rPr lang="ru-RU" sz="1800" b="0" i="1" baseline="0" dirty="0" smtClean="0">
                          <a:solidFill>
                            <a:schemeClr val="tx1"/>
                          </a:solidFill>
                        </a:rPr>
                        <a:t>разбегу, </a:t>
                      </a:r>
                      <a:r>
                        <a:rPr lang="ru-RU" sz="1800" b="0" i="1" baseline="0" dirty="0" smtClean="0">
                          <a:solidFill>
                            <a:srgbClr val="FF0000"/>
                          </a:solidFill>
                        </a:rPr>
                        <a:t>с</a:t>
                      </a:r>
                      <a:r>
                        <a:rPr lang="ru-RU" sz="1800" b="0" i="1" baseline="0" dirty="0" smtClean="0">
                          <a:solidFill>
                            <a:schemeClr val="tx1"/>
                          </a:solidFill>
                        </a:rPr>
                        <a:t> ходу, </a:t>
                      </a:r>
                      <a:r>
                        <a:rPr lang="ru-RU" sz="1800" b="0" i="1" baseline="0" dirty="0" smtClean="0">
                          <a:solidFill>
                            <a:srgbClr val="FF0000"/>
                          </a:solidFill>
                        </a:rPr>
                        <a:t>с</a:t>
                      </a:r>
                      <a:r>
                        <a:rPr lang="ru-RU" sz="1800" b="0" i="1" baseline="0" dirty="0" smtClean="0">
                          <a:solidFill>
                            <a:schemeClr val="tx1"/>
                          </a:solidFill>
                        </a:rPr>
                        <a:t> часу на час</a:t>
                      </a:r>
                      <a:endParaRPr lang="ru-RU" sz="1800" b="0" i="1" dirty="0">
                        <a:solidFill>
                          <a:schemeClr val="tx1"/>
                        </a:solidFill>
                      </a:endParaRPr>
                    </a:p>
                  </a:txBody>
                  <a:tcPr/>
                </a:tc>
              </a:tr>
              <a:tr h="810888">
                <a:tc>
                  <a:txBody>
                    <a:bodyPr/>
                    <a:lstStyle/>
                    <a:p>
                      <a:r>
                        <a:rPr lang="ru-RU" sz="2000" b="1" i="1" baseline="0" dirty="0" smtClean="0">
                          <a:solidFill>
                            <a:srgbClr val="FF0000"/>
                          </a:solidFill>
                        </a:rPr>
                        <a:t>в  </a:t>
                      </a:r>
                      <a:r>
                        <a:rPr lang="ru-RU" sz="2000" b="1" i="1" dirty="0" smtClean="0">
                          <a:solidFill>
                            <a:srgbClr val="FF0000"/>
                          </a:solidFill>
                        </a:rPr>
                        <a:t>(во)</a:t>
                      </a:r>
                      <a:endParaRPr lang="ru-RU" sz="2000" b="1" i="1" dirty="0">
                        <a:solidFill>
                          <a:srgbClr val="FF0000"/>
                        </a:solidFill>
                      </a:endParaRPr>
                    </a:p>
                  </a:txBody>
                  <a:tcPr/>
                </a:tc>
                <a:tc>
                  <a:txBody>
                    <a:bodyPr/>
                    <a:lstStyle/>
                    <a:p>
                      <a:r>
                        <a:rPr lang="ru-RU" sz="1800" b="0" i="1" dirty="0" smtClean="0">
                          <a:solidFill>
                            <a:srgbClr val="FF0000"/>
                          </a:solidFill>
                        </a:rPr>
                        <a:t>в</a:t>
                      </a:r>
                      <a:r>
                        <a:rPr lang="ru-RU" sz="1800" b="0" i="1" dirty="0" smtClean="0"/>
                        <a:t> диковинку, </a:t>
                      </a:r>
                      <a:r>
                        <a:rPr lang="ru-RU" sz="1800" b="0" i="1" dirty="0" smtClean="0">
                          <a:solidFill>
                            <a:srgbClr val="FF0000"/>
                          </a:solidFill>
                        </a:rPr>
                        <a:t>в</a:t>
                      </a:r>
                      <a:r>
                        <a:rPr lang="ru-RU" sz="1800" b="0" i="1" dirty="0" smtClean="0"/>
                        <a:t> добавление, </a:t>
                      </a:r>
                      <a:r>
                        <a:rPr lang="ru-RU" sz="1800" b="0" i="1" dirty="0" smtClean="0">
                          <a:solidFill>
                            <a:srgbClr val="FF0000"/>
                          </a:solidFill>
                        </a:rPr>
                        <a:t>в</a:t>
                      </a:r>
                      <a:r>
                        <a:rPr lang="ru-RU" sz="1800" b="0" i="1" dirty="0" smtClean="0"/>
                        <a:t> завершение, </a:t>
                      </a:r>
                      <a:r>
                        <a:rPr lang="ru-RU" sz="1800" b="0" i="1" dirty="0" smtClean="0">
                          <a:solidFill>
                            <a:srgbClr val="FF0000"/>
                          </a:solidFill>
                        </a:rPr>
                        <a:t>в</a:t>
                      </a:r>
                      <a:r>
                        <a:rPr lang="ru-RU" sz="1800" b="0" i="1" dirty="0" smtClean="0"/>
                        <a:t> заключение, </a:t>
                      </a:r>
                      <a:r>
                        <a:rPr lang="ru-RU" sz="1800" b="0" i="1" dirty="0" smtClean="0">
                          <a:solidFill>
                            <a:srgbClr val="FF0000"/>
                          </a:solidFill>
                        </a:rPr>
                        <a:t>в</a:t>
                      </a:r>
                      <a:r>
                        <a:rPr lang="ru-RU" sz="1800" b="0" i="1" dirty="0" smtClean="0"/>
                        <a:t> конце, </a:t>
                      </a:r>
                      <a:r>
                        <a:rPr lang="ru-RU" sz="1800" b="0" i="1" dirty="0" smtClean="0">
                          <a:solidFill>
                            <a:srgbClr val="FF0000"/>
                          </a:solidFill>
                        </a:rPr>
                        <a:t>в </a:t>
                      </a:r>
                      <a:r>
                        <a:rPr lang="ru-RU" sz="1800" b="0" i="1" dirty="0" smtClean="0"/>
                        <a:t>меру, </a:t>
                      </a:r>
                    </a:p>
                    <a:p>
                      <a:r>
                        <a:rPr lang="ru-RU" sz="1800" b="0" i="1" dirty="0" smtClean="0">
                          <a:solidFill>
                            <a:srgbClr val="FF0000"/>
                          </a:solidFill>
                        </a:rPr>
                        <a:t>в</a:t>
                      </a:r>
                      <a:r>
                        <a:rPr lang="ru-RU" sz="1800" b="0" i="1" dirty="0" smtClean="0"/>
                        <a:t> одиночку </a:t>
                      </a:r>
                      <a:r>
                        <a:rPr lang="ru-RU" sz="1800" b="0" i="0" dirty="0" smtClean="0"/>
                        <a:t>(</a:t>
                      </a:r>
                      <a:r>
                        <a:rPr lang="ru-RU" sz="1800" b="1" i="0" dirty="0" smtClean="0"/>
                        <a:t>НО: </a:t>
                      </a:r>
                      <a:r>
                        <a:rPr lang="ru-RU" sz="1800" b="0" i="1" dirty="0" smtClean="0"/>
                        <a:t>поодиночке</a:t>
                      </a:r>
                      <a:r>
                        <a:rPr lang="ru-RU" sz="1800" b="0" i="0" dirty="0" smtClean="0"/>
                        <a:t>)</a:t>
                      </a:r>
                      <a:r>
                        <a:rPr lang="ru-RU" sz="1800" b="0" i="1" dirty="0" smtClean="0"/>
                        <a:t>, </a:t>
                      </a:r>
                      <a:r>
                        <a:rPr lang="ru-RU" sz="1800" b="0" i="1" dirty="0" smtClean="0">
                          <a:solidFill>
                            <a:srgbClr val="FF0000"/>
                          </a:solidFill>
                        </a:rPr>
                        <a:t>в </a:t>
                      </a:r>
                      <a:r>
                        <a:rPr lang="ru-RU" sz="1800" b="0" i="1" dirty="0" smtClean="0"/>
                        <a:t>насмешку,  </a:t>
                      </a:r>
                      <a:r>
                        <a:rPr lang="ru-RU" sz="1800" b="0" i="1" dirty="0" smtClean="0">
                          <a:solidFill>
                            <a:srgbClr val="FF0000"/>
                          </a:solidFill>
                        </a:rPr>
                        <a:t>в</a:t>
                      </a:r>
                      <a:r>
                        <a:rPr lang="ru-RU" sz="1800" b="0" i="1" baseline="0" dirty="0" smtClean="0">
                          <a:solidFill>
                            <a:srgbClr val="FF0000"/>
                          </a:solidFill>
                        </a:rPr>
                        <a:t> </a:t>
                      </a:r>
                      <a:r>
                        <a:rPr lang="ru-RU" sz="1800" b="0" i="1" dirty="0" smtClean="0"/>
                        <a:t>рассрочку, </a:t>
                      </a:r>
                      <a:r>
                        <a:rPr lang="ru-RU" sz="1800" b="0" i="1" dirty="0" smtClean="0">
                          <a:solidFill>
                            <a:srgbClr val="FF0000"/>
                          </a:solidFill>
                        </a:rPr>
                        <a:t>в</a:t>
                      </a:r>
                      <a:r>
                        <a:rPr lang="ru-RU" sz="1800" b="0" i="1" dirty="0" smtClean="0"/>
                        <a:t> розницу,</a:t>
                      </a:r>
                      <a:r>
                        <a:rPr lang="ru-RU" sz="1800" b="0" i="1" dirty="0" smtClean="0">
                          <a:solidFill>
                            <a:srgbClr val="FF0000"/>
                          </a:solidFill>
                        </a:rPr>
                        <a:t> в </a:t>
                      </a:r>
                      <a:r>
                        <a:rPr lang="ru-RU" sz="1800" b="0" i="1" dirty="0" smtClean="0"/>
                        <a:t>складчину, </a:t>
                      </a:r>
                      <a:r>
                        <a:rPr lang="ru-RU" sz="1800" b="0" i="1" dirty="0" smtClean="0">
                          <a:solidFill>
                            <a:srgbClr val="FF0000"/>
                          </a:solidFill>
                        </a:rPr>
                        <a:t>в</a:t>
                      </a:r>
                      <a:r>
                        <a:rPr lang="ru-RU" sz="1800" b="0" i="1" dirty="0" smtClean="0"/>
                        <a:t> срок,</a:t>
                      </a:r>
                      <a:r>
                        <a:rPr lang="ru-RU" sz="1800" b="0" i="1" baseline="0" dirty="0" smtClean="0"/>
                        <a:t> </a:t>
                      </a:r>
                      <a:r>
                        <a:rPr lang="ru-RU" sz="1800" b="0" i="1" baseline="0" dirty="0" smtClean="0">
                          <a:solidFill>
                            <a:srgbClr val="FF0000"/>
                          </a:solidFill>
                        </a:rPr>
                        <a:t>в</a:t>
                      </a:r>
                      <a:r>
                        <a:rPr lang="ru-RU" sz="1800" b="0" i="1" baseline="0" dirty="0" smtClean="0"/>
                        <a:t> охапку,</a:t>
                      </a:r>
                      <a:r>
                        <a:rPr lang="ru-RU" sz="1800" b="0" i="1" baseline="0" dirty="0" smtClean="0">
                          <a:solidFill>
                            <a:srgbClr val="FF0000"/>
                          </a:solidFill>
                        </a:rPr>
                        <a:t> в </a:t>
                      </a:r>
                      <a:r>
                        <a:rPr lang="ru-RU" sz="1800" b="0" i="1" baseline="0" dirty="0" smtClean="0"/>
                        <a:t>угоду, </a:t>
                      </a:r>
                      <a:r>
                        <a:rPr lang="ru-RU" sz="1800" b="0" i="1" baseline="0" dirty="0" smtClean="0">
                          <a:solidFill>
                            <a:srgbClr val="FF0000"/>
                          </a:solidFill>
                        </a:rPr>
                        <a:t>во</a:t>
                      </a:r>
                      <a:r>
                        <a:rPr lang="ru-RU" sz="1800" b="0" i="1" baseline="0" dirty="0" smtClean="0"/>
                        <a:t> избежание, </a:t>
                      </a:r>
                      <a:r>
                        <a:rPr lang="ru-RU" sz="1800" b="0" i="1" baseline="0" dirty="0" smtClean="0">
                          <a:solidFill>
                            <a:srgbClr val="FF0000"/>
                          </a:solidFill>
                        </a:rPr>
                        <a:t>во</a:t>
                      </a:r>
                      <a:r>
                        <a:rPr lang="ru-RU" sz="1800" b="0" i="1" baseline="0" dirty="0" smtClean="0"/>
                        <a:t> сто крат</a:t>
                      </a:r>
                      <a:endParaRPr lang="ru-RU" sz="1800" b="0" i="1" dirty="0" smtClean="0"/>
                    </a:p>
                  </a:txBody>
                  <a:tcPr/>
                </a:tc>
              </a:tr>
              <a:tr h="561384">
                <a:tc>
                  <a:txBody>
                    <a:bodyPr/>
                    <a:lstStyle/>
                    <a:p>
                      <a:r>
                        <a:rPr lang="ru-RU" sz="2000" b="1" i="1" dirty="0" smtClean="0">
                          <a:solidFill>
                            <a:srgbClr val="FF0000"/>
                          </a:solidFill>
                        </a:rPr>
                        <a:t>на</a:t>
                      </a:r>
                      <a:endParaRPr lang="ru-RU" sz="2000" b="1" i="1" dirty="0">
                        <a:solidFill>
                          <a:srgbClr val="FF0000"/>
                        </a:solidFill>
                      </a:endParaRPr>
                    </a:p>
                  </a:txBody>
                  <a:tcPr/>
                </a:tc>
                <a:tc>
                  <a:txBody>
                    <a:bodyPr/>
                    <a:lstStyle/>
                    <a:p>
                      <a:r>
                        <a:rPr lang="ru-RU" sz="1800" b="0" i="1" dirty="0" smtClean="0">
                          <a:solidFill>
                            <a:srgbClr val="FF0000"/>
                          </a:solidFill>
                        </a:rPr>
                        <a:t>на</a:t>
                      </a:r>
                      <a:r>
                        <a:rPr lang="ru-RU" sz="1800" b="0" i="1" dirty="0" smtClean="0"/>
                        <a:t> авось,</a:t>
                      </a:r>
                      <a:r>
                        <a:rPr lang="ru-RU" sz="1800" b="0" i="1" dirty="0" smtClean="0">
                          <a:solidFill>
                            <a:srgbClr val="FF0000"/>
                          </a:solidFill>
                        </a:rPr>
                        <a:t> на </a:t>
                      </a:r>
                      <a:r>
                        <a:rPr lang="ru-RU" sz="1800" b="0" i="1" dirty="0" smtClean="0"/>
                        <a:t>бегу, </a:t>
                      </a:r>
                      <a:r>
                        <a:rPr lang="ru-RU" sz="1800" b="0" i="1" dirty="0" smtClean="0">
                          <a:solidFill>
                            <a:srgbClr val="FF0000"/>
                          </a:solidFill>
                        </a:rPr>
                        <a:t>на</a:t>
                      </a:r>
                      <a:r>
                        <a:rPr lang="ru-RU" sz="1800" b="0" i="1" dirty="0" smtClean="0"/>
                        <a:t> весу, </a:t>
                      </a:r>
                      <a:r>
                        <a:rPr lang="ru-RU" sz="1800" b="0" i="1" dirty="0" smtClean="0">
                          <a:solidFill>
                            <a:srgbClr val="FF0000"/>
                          </a:solidFill>
                        </a:rPr>
                        <a:t>на </a:t>
                      </a:r>
                      <a:r>
                        <a:rPr lang="ru-RU" sz="1800" b="0" i="1" dirty="0" smtClean="0"/>
                        <a:t>виду, </a:t>
                      </a:r>
                      <a:r>
                        <a:rPr lang="ru-RU" sz="1800" b="0" i="1" dirty="0" smtClean="0">
                          <a:solidFill>
                            <a:srgbClr val="FF0000"/>
                          </a:solidFill>
                        </a:rPr>
                        <a:t>на</a:t>
                      </a:r>
                      <a:r>
                        <a:rPr lang="ru-RU" sz="1800" b="0" i="1" dirty="0" smtClean="0"/>
                        <a:t> глаз, </a:t>
                      </a:r>
                      <a:r>
                        <a:rPr lang="ru-RU" sz="1800" b="0" i="1" dirty="0" smtClean="0">
                          <a:solidFill>
                            <a:srgbClr val="FF0000"/>
                          </a:solidFill>
                        </a:rPr>
                        <a:t>на </a:t>
                      </a:r>
                      <a:r>
                        <a:rPr lang="ru-RU" sz="1800" b="0" i="1" dirty="0" smtClean="0"/>
                        <a:t>дыбы,</a:t>
                      </a:r>
                      <a:r>
                        <a:rPr lang="ru-RU" sz="1800" b="0" i="1" baseline="0" dirty="0" smtClean="0"/>
                        <a:t> </a:t>
                      </a:r>
                      <a:r>
                        <a:rPr lang="ru-RU" sz="1800" b="0" i="1" baseline="0" dirty="0" smtClean="0">
                          <a:solidFill>
                            <a:srgbClr val="FF0000"/>
                          </a:solidFill>
                        </a:rPr>
                        <a:t>на</a:t>
                      </a:r>
                      <a:r>
                        <a:rPr lang="ru-RU" sz="1800" b="0" i="1" baseline="0" dirty="0" smtClean="0"/>
                        <a:t> излёте, </a:t>
                      </a:r>
                      <a:r>
                        <a:rPr lang="ru-RU" sz="1800" b="0" i="1" baseline="0" dirty="0" smtClean="0">
                          <a:solidFill>
                            <a:srgbClr val="FF0000"/>
                          </a:solidFill>
                        </a:rPr>
                        <a:t>на</a:t>
                      </a:r>
                      <a:r>
                        <a:rPr lang="ru-RU" sz="1800" b="0" i="1" baseline="0" dirty="0" smtClean="0"/>
                        <a:t> измор, </a:t>
                      </a:r>
                      <a:r>
                        <a:rPr lang="ru-RU" sz="1800" b="0" i="1" baseline="0" dirty="0" smtClean="0">
                          <a:solidFill>
                            <a:srgbClr val="FF0000"/>
                          </a:solidFill>
                        </a:rPr>
                        <a:t>на</a:t>
                      </a:r>
                      <a:r>
                        <a:rPr lang="ru-RU" sz="1800" b="0" i="1" baseline="0" dirty="0" smtClean="0"/>
                        <a:t> нет, </a:t>
                      </a:r>
                      <a:r>
                        <a:rPr lang="ru-RU" sz="1800" b="0" i="1" baseline="0" dirty="0" smtClean="0">
                          <a:solidFill>
                            <a:srgbClr val="FF0000"/>
                          </a:solidFill>
                        </a:rPr>
                        <a:t>на</a:t>
                      </a:r>
                      <a:r>
                        <a:rPr lang="ru-RU" sz="1800" b="0" i="1" baseline="0" dirty="0" smtClean="0"/>
                        <a:t> ощупь, </a:t>
                      </a:r>
                      <a:r>
                        <a:rPr lang="ru-RU" sz="1800" b="0" i="1" baseline="0" dirty="0" smtClean="0">
                          <a:solidFill>
                            <a:srgbClr val="FF0000"/>
                          </a:solidFill>
                        </a:rPr>
                        <a:t>на</a:t>
                      </a:r>
                      <a:r>
                        <a:rPr lang="ru-RU" sz="1800" b="0" i="1" baseline="0" dirty="0" smtClean="0"/>
                        <a:t> попятную, </a:t>
                      </a:r>
                      <a:r>
                        <a:rPr lang="ru-RU" sz="1800" b="0" i="1" baseline="0" dirty="0" smtClean="0">
                          <a:solidFill>
                            <a:srgbClr val="FF0000"/>
                          </a:solidFill>
                        </a:rPr>
                        <a:t>на</a:t>
                      </a:r>
                      <a:r>
                        <a:rPr lang="ru-RU" sz="1800" b="0" i="1" baseline="0" dirty="0" smtClean="0"/>
                        <a:t> ходу, </a:t>
                      </a:r>
                      <a:r>
                        <a:rPr lang="ru-RU" sz="1800" b="0" i="1" baseline="0" dirty="0" smtClean="0">
                          <a:solidFill>
                            <a:srgbClr val="FF0000"/>
                          </a:solidFill>
                        </a:rPr>
                        <a:t>на</a:t>
                      </a:r>
                      <a:r>
                        <a:rPr lang="ru-RU" sz="1800" b="0" i="1" baseline="0" dirty="0" smtClean="0"/>
                        <a:t> хорошо, </a:t>
                      </a:r>
                      <a:r>
                        <a:rPr lang="ru-RU" sz="1800" b="0" i="1" baseline="0" dirty="0" smtClean="0">
                          <a:solidFill>
                            <a:srgbClr val="FF0000"/>
                          </a:solidFill>
                        </a:rPr>
                        <a:t>на</a:t>
                      </a:r>
                      <a:r>
                        <a:rPr lang="ru-RU" sz="1800" b="0" i="1" baseline="0" dirty="0" smtClean="0"/>
                        <a:t> отлично, </a:t>
                      </a:r>
                      <a:r>
                        <a:rPr lang="ru-RU" sz="1800" b="0" i="1" baseline="0" dirty="0" smtClean="0">
                          <a:solidFill>
                            <a:srgbClr val="FF0000"/>
                          </a:solidFill>
                        </a:rPr>
                        <a:t>на</a:t>
                      </a:r>
                      <a:r>
                        <a:rPr lang="ru-RU" sz="1800" b="0" i="1" baseline="0" dirty="0" smtClean="0"/>
                        <a:t> ура</a:t>
                      </a:r>
                      <a:endParaRPr lang="ru-RU" sz="1800" b="0" i="1" dirty="0"/>
                    </a:p>
                  </a:txBody>
                  <a:tcPr/>
                </a:tc>
              </a:tr>
              <a:tr h="415618">
                <a:tc>
                  <a:txBody>
                    <a:bodyPr/>
                    <a:lstStyle/>
                    <a:p>
                      <a:r>
                        <a:rPr lang="ru-RU" sz="2000" b="1" i="1" dirty="0" smtClean="0">
                          <a:solidFill>
                            <a:srgbClr val="FF0000"/>
                          </a:solidFill>
                        </a:rPr>
                        <a:t>за</a:t>
                      </a:r>
                      <a:endParaRPr lang="ru-RU" sz="2000" b="1" i="1" dirty="0">
                        <a:solidFill>
                          <a:srgbClr val="FF0000"/>
                        </a:solidFill>
                      </a:endParaRPr>
                    </a:p>
                  </a:txBody>
                  <a:tcPr/>
                </a:tc>
                <a:tc>
                  <a:txBody>
                    <a:bodyPr/>
                    <a:lstStyle/>
                    <a:p>
                      <a:r>
                        <a:rPr lang="ru-RU" sz="1800" b="0" i="1" dirty="0" smtClean="0">
                          <a:solidFill>
                            <a:srgbClr val="FF0000"/>
                          </a:solidFill>
                        </a:rPr>
                        <a:t>за</a:t>
                      </a:r>
                      <a:r>
                        <a:rPr lang="ru-RU" sz="1800" b="0" i="1" dirty="0" smtClean="0"/>
                        <a:t> полдень, </a:t>
                      </a:r>
                      <a:r>
                        <a:rPr lang="ru-RU" sz="1800" b="0" i="1" dirty="0" smtClean="0">
                          <a:solidFill>
                            <a:srgbClr val="FF0000"/>
                          </a:solidFill>
                        </a:rPr>
                        <a:t>за</a:t>
                      </a:r>
                      <a:r>
                        <a:rPr lang="ru-RU" sz="1800" b="0" i="1" dirty="0" smtClean="0"/>
                        <a:t> полночь, </a:t>
                      </a:r>
                      <a:r>
                        <a:rPr lang="ru-RU" sz="1800" b="0" i="1" dirty="0" smtClean="0">
                          <a:solidFill>
                            <a:srgbClr val="FF0000"/>
                          </a:solidFill>
                        </a:rPr>
                        <a:t>за</a:t>
                      </a:r>
                      <a:r>
                        <a:rPr lang="ru-RU" sz="1800" b="0" i="1" dirty="0" smtClean="0"/>
                        <a:t> границей</a:t>
                      </a:r>
                      <a:r>
                        <a:rPr lang="ru-RU" sz="1800" b="0" i="1" baseline="0" dirty="0" smtClean="0"/>
                        <a:t> </a:t>
                      </a:r>
                      <a:r>
                        <a:rPr lang="ru-RU" sz="1800" b="0" i="0" baseline="0" dirty="0" smtClean="0"/>
                        <a:t>(</a:t>
                      </a:r>
                      <a:r>
                        <a:rPr lang="ru-RU" sz="1800" b="1" i="0" baseline="0" dirty="0" smtClean="0"/>
                        <a:t>НО: </a:t>
                      </a:r>
                      <a:r>
                        <a:rPr lang="ru-RU" sz="1800" b="0" i="0" baseline="0" dirty="0" smtClean="0"/>
                        <a:t>замуж, замужем, запанибрата)</a:t>
                      </a:r>
                      <a:endParaRPr lang="ru-RU" sz="1800" b="0" i="1" dirty="0"/>
                    </a:p>
                  </a:txBody>
                  <a:tcPr/>
                </a:tc>
              </a:tr>
              <a:tr h="990473">
                <a:tc>
                  <a:txBody>
                    <a:bodyPr/>
                    <a:lstStyle/>
                    <a:p>
                      <a:r>
                        <a:rPr lang="ru-RU" sz="2000" b="1" i="1" dirty="0" smtClean="0">
                          <a:solidFill>
                            <a:srgbClr val="FF0000"/>
                          </a:solidFill>
                        </a:rPr>
                        <a:t>от,  </a:t>
                      </a:r>
                    </a:p>
                    <a:p>
                      <a:r>
                        <a:rPr lang="ru-RU" sz="2000" b="1" i="1" dirty="0" smtClean="0">
                          <a:solidFill>
                            <a:srgbClr val="FF0000"/>
                          </a:solidFill>
                        </a:rPr>
                        <a:t>по, </a:t>
                      </a:r>
                    </a:p>
                    <a:p>
                      <a:r>
                        <a:rPr lang="ru-RU" sz="2000" b="1" i="1" dirty="0" smtClean="0">
                          <a:solidFill>
                            <a:srgbClr val="FF0000"/>
                          </a:solidFill>
                        </a:rPr>
                        <a:t>под</a:t>
                      </a:r>
                      <a:endParaRPr lang="ru-RU" sz="2000" b="1" i="1" dirty="0">
                        <a:solidFill>
                          <a:srgbClr val="FF0000"/>
                        </a:solidFill>
                      </a:endParaRPr>
                    </a:p>
                  </a:txBody>
                  <a:tcPr/>
                </a:tc>
                <a:tc>
                  <a:txBody>
                    <a:bodyPr/>
                    <a:lstStyle/>
                    <a:p>
                      <a:r>
                        <a:rPr lang="ru-RU" sz="1800" b="0" i="1" dirty="0" smtClean="0">
                          <a:solidFill>
                            <a:srgbClr val="FF0000"/>
                          </a:solidFill>
                        </a:rPr>
                        <a:t>от </a:t>
                      </a:r>
                      <a:r>
                        <a:rPr lang="ru-RU" sz="1800" b="0" i="1" dirty="0" smtClean="0"/>
                        <a:t>мала до велика, </a:t>
                      </a:r>
                      <a:r>
                        <a:rPr lang="ru-RU" sz="1800" b="0" i="1" dirty="0" smtClean="0">
                          <a:solidFill>
                            <a:srgbClr val="FF0000"/>
                          </a:solidFill>
                        </a:rPr>
                        <a:t>от</a:t>
                      </a:r>
                      <a:r>
                        <a:rPr lang="ru-RU" sz="1800" b="0" i="1" dirty="0" smtClean="0"/>
                        <a:t> силы</a:t>
                      </a:r>
                    </a:p>
                    <a:p>
                      <a:r>
                        <a:rPr lang="ru-RU" sz="1800" b="0" i="1" dirty="0" smtClean="0">
                          <a:solidFill>
                            <a:srgbClr val="FF0000"/>
                          </a:solidFill>
                        </a:rPr>
                        <a:t>по</a:t>
                      </a:r>
                      <a:r>
                        <a:rPr lang="ru-RU" sz="1800" b="0" i="1" dirty="0" smtClean="0"/>
                        <a:t> дешёвке,</a:t>
                      </a:r>
                      <a:r>
                        <a:rPr lang="ru-RU" sz="1800" b="0" i="1" dirty="0" smtClean="0">
                          <a:solidFill>
                            <a:srgbClr val="FF0000"/>
                          </a:solidFill>
                        </a:rPr>
                        <a:t> по </a:t>
                      </a:r>
                      <a:r>
                        <a:rPr lang="ru-RU" sz="1800" b="0" i="1" dirty="0" smtClean="0"/>
                        <a:t>очереди, </a:t>
                      </a:r>
                      <a:r>
                        <a:rPr lang="ru-RU" sz="1800" b="0" i="1" dirty="0" smtClean="0">
                          <a:solidFill>
                            <a:srgbClr val="FF0000"/>
                          </a:solidFill>
                        </a:rPr>
                        <a:t>по</a:t>
                      </a:r>
                      <a:r>
                        <a:rPr lang="ru-RU" sz="1800" b="0" i="1" dirty="0" smtClean="0"/>
                        <a:t> старинке</a:t>
                      </a:r>
                    </a:p>
                    <a:p>
                      <a:r>
                        <a:rPr lang="ru-RU" sz="1800" b="0" i="1" dirty="0" smtClean="0">
                          <a:solidFill>
                            <a:srgbClr val="FF0000"/>
                          </a:solidFill>
                        </a:rPr>
                        <a:t>под</a:t>
                      </a:r>
                      <a:r>
                        <a:rPr lang="ru-RU" sz="1800" b="0" i="1" dirty="0" smtClean="0"/>
                        <a:t> боком, </a:t>
                      </a:r>
                      <a:r>
                        <a:rPr lang="ru-RU" sz="1800" b="0" i="1" dirty="0" smtClean="0">
                          <a:solidFill>
                            <a:srgbClr val="FF0000"/>
                          </a:solidFill>
                        </a:rPr>
                        <a:t>под</a:t>
                      </a:r>
                      <a:r>
                        <a:rPr lang="ru-RU" sz="1800" b="0" i="1" dirty="0" smtClean="0"/>
                        <a:t> гору, </a:t>
                      </a:r>
                      <a:r>
                        <a:rPr lang="ru-RU" sz="1800" b="0" i="1" dirty="0" smtClean="0">
                          <a:solidFill>
                            <a:srgbClr val="FF0000"/>
                          </a:solidFill>
                        </a:rPr>
                        <a:t>под</a:t>
                      </a:r>
                      <a:r>
                        <a:rPr lang="ru-RU" sz="1800" b="0" i="1" dirty="0" smtClean="0"/>
                        <a:t> конец, </a:t>
                      </a:r>
                      <a:r>
                        <a:rPr lang="ru-RU" sz="1800" b="0" i="1" dirty="0" smtClean="0">
                          <a:solidFill>
                            <a:srgbClr val="FF0000"/>
                          </a:solidFill>
                        </a:rPr>
                        <a:t>под </a:t>
                      </a:r>
                      <a:r>
                        <a:rPr lang="ru-RU" sz="1800" b="0" i="1" dirty="0" smtClean="0"/>
                        <a:t>мышкой, </a:t>
                      </a:r>
                      <a:r>
                        <a:rPr lang="ru-RU" sz="1800" b="0" i="1" dirty="0" smtClean="0">
                          <a:solidFill>
                            <a:srgbClr val="FF0000"/>
                          </a:solidFill>
                        </a:rPr>
                        <a:t>под</a:t>
                      </a:r>
                      <a:r>
                        <a:rPr lang="ru-RU" sz="1800" b="0" i="1" baseline="0" dirty="0" smtClean="0"/>
                        <a:t> стать,</a:t>
                      </a:r>
                      <a:r>
                        <a:rPr lang="ru-RU" sz="1800" b="0" i="1" baseline="0" dirty="0" smtClean="0">
                          <a:solidFill>
                            <a:srgbClr val="FF0000"/>
                          </a:solidFill>
                        </a:rPr>
                        <a:t> под  </a:t>
                      </a:r>
                      <a:r>
                        <a:rPr lang="ru-RU" sz="1800" b="0" i="1" baseline="0" dirty="0" smtClean="0"/>
                        <a:t>шумок</a:t>
                      </a:r>
                      <a:endParaRPr lang="ru-RU" sz="1800" b="0" i="1" dirty="0"/>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ru-RU" sz="3600" b="1" dirty="0" smtClean="0">
                <a:solidFill>
                  <a:srgbClr val="FF0000"/>
                </a:solidFill>
                <a:latin typeface="+mn-lt"/>
              </a:rPr>
              <a:t>Пишутся  раздельно: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2" y="857232"/>
          <a:ext cx="8715436" cy="4286280"/>
        </p:xfrm>
        <a:graphic>
          <a:graphicData uri="http://schemas.openxmlformats.org/drawingml/2006/table">
            <a:tbl>
              <a:tblPr firstRow="1" bandRow="1">
                <a:tableStyleId>{5C22544A-7EE6-4342-B048-85BDC9FD1C3A}</a:tableStyleId>
              </a:tblPr>
              <a:tblGrid>
                <a:gridCol w="4214842"/>
                <a:gridCol w="4500594"/>
              </a:tblGrid>
              <a:tr h="622083">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1326226">
                <a:tc>
                  <a:txBody>
                    <a:bodyPr/>
                    <a:lstStyle/>
                    <a:p>
                      <a:r>
                        <a:rPr lang="ru-RU" dirty="0" smtClean="0"/>
                        <a:t> Наречия, образованные сочетанием предлога с прилагательным и существительным,</a:t>
                      </a:r>
                      <a:r>
                        <a:rPr lang="ru-RU" baseline="0" dirty="0" smtClean="0"/>
                        <a:t> которые </a:t>
                      </a:r>
                      <a:r>
                        <a:rPr lang="ru-RU" b="1" baseline="0" dirty="0" smtClean="0"/>
                        <a:t>начинаются с гласной буквы</a:t>
                      </a:r>
                      <a:endParaRPr lang="ru-RU" b="1" dirty="0"/>
                    </a:p>
                  </a:txBody>
                  <a:tcPr/>
                </a:tc>
                <a:tc>
                  <a:txBody>
                    <a:bodyPr/>
                    <a:lstStyle/>
                    <a:p>
                      <a:r>
                        <a:rPr lang="ru-RU" b="1" i="1" dirty="0" smtClean="0"/>
                        <a:t>в </a:t>
                      </a:r>
                      <a:r>
                        <a:rPr lang="ru-RU" b="1" i="1" dirty="0" smtClean="0">
                          <a:solidFill>
                            <a:srgbClr val="FF0000"/>
                          </a:solidFill>
                        </a:rPr>
                        <a:t>о</a:t>
                      </a:r>
                      <a:r>
                        <a:rPr lang="ru-RU" b="1" i="1" dirty="0" smtClean="0"/>
                        <a:t>бнимку, в </a:t>
                      </a:r>
                      <a:r>
                        <a:rPr lang="ru-RU" b="1" i="1" dirty="0" smtClean="0">
                          <a:solidFill>
                            <a:srgbClr val="FF0000"/>
                          </a:solidFill>
                        </a:rPr>
                        <a:t>о</a:t>
                      </a:r>
                      <a:r>
                        <a:rPr lang="ru-RU" b="1" i="1" dirty="0" smtClean="0"/>
                        <a:t>ткрытую, в </a:t>
                      </a:r>
                      <a:r>
                        <a:rPr lang="ru-RU" b="1" i="1" dirty="0" smtClean="0">
                          <a:solidFill>
                            <a:srgbClr val="FF0000"/>
                          </a:solidFill>
                        </a:rPr>
                        <a:t>о</a:t>
                      </a:r>
                      <a:r>
                        <a:rPr lang="ru-RU" b="1" i="1" dirty="0" smtClean="0"/>
                        <a:t>бщем</a:t>
                      </a:r>
                      <a:endParaRPr lang="ru-RU" b="1" i="0" dirty="0" smtClean="0"/>
                    </a:p>
                  </a:txBody>
                  <a:tcPr/>
                </a:tc>
              </a:tr>
              <a:tr h="1636580">
                <a:tc>
                  <a:txBody>
                    <a:bodyPr/>
                    <a:lstStyle/>
                    <a:p>
                      <a:r>
                        <a:rPr lang="ru-RU" dirty="0" smtClean="0"/>
                        <a:t> Наречия, образованные от существительных с предлогами, если существительные сохранили некоторые </a:t>
                      </a:r>
                      <a:r>
                        <a:rPr lang="ru-RU" b="1" dirty="0" smtClean="0"/>
                        <a:t>падежные формы </a:t>
                      </a:r>
                      <a:r>
                        <a:rPr lang="ru-RU" b="0" dirty="0" smtClean="0"/>
                        <a:t>(две и более)</a:t>
                      </a:r>
                      <a:endParaRPr lang="ru-RU" b="0" dirty="0"/>
                    </a:p>
                  </a:txBody>
                  <a:tcPr/>
                </a:tc>
                <a:tc>
                  <a:txBody>
                    <a:bodyPr/>
                    <a:lstStyle/>
                    <a:p>
                      <a:r>
                        <a:rPr lang="ru-RU" sz="1800" b="0" i="1" dirty="0" smtClean="0">
                          <a:solidFill>
                            <a:schemeClr val="tx1"/>
                          </a:solidFill>
                        </a:rPr>
                        <a:t>поставить</a:t>
                      </a:r>
                      <a:r>
                        <a:rPr lang="ru-RU" sz="1800" b="0" i="1" baseline="0" dirty="0" smtClean="0">
                          <a:solidFill>
                            <a:schemeClr val="tx1"/>
                          </a:solidFill>
                        </a:rPr>
                        <a:t> </a:t>
                      </a:r>
                      <a:r>
                        <a:rPr lang="ru-RU" sz="1800" b="1" i="1" baseline="0" dirty="0" smtClean="0">
                          <a:solidFill>
                            <a:schemeClr val="tx1"/>
                          </a:solidFill>
                        </a:rPr>
                        <a:t>в тупик </a:t>
                      </a:r>
                      <a:r>
                        <a:rPr lang="ru-RU" sz="1800" b="0" i="1" baseline="0" dirty="0" smtClean="0">
                          <a:solidFill>
                            <a:schemeClr val="tx1"/>
                          </a:solidFill>
                        </a:rPr>
                        <a:t> -  оказаться </a:t>
                      </a:r>
                      <a:r>
                        <a:rPr lang="ru-RU" sz="1800" b="1" i="1" baseline="0" dirty="0" smtClean="0">
                          <a:solidFill>
                            <a:schemeClr val="tx1"/>
                          </a:solidFill>
                        </a:rPr>
                        <a:t>в тупике,  </a:t>
                      </a:r>
                      <a:r>
                        <a:rPr lang="ru-RU" sz="1800" b="0" i="1" baseline="0" dirty="0" smtClean="0">
                          <a:solidFill>
                            <a:schemeClr val="tx1"/>
                          </a:solidFill>
                        </a:rPr>
                        <a:t>побывать </a:t>
                      </a:r>
                      <a:r>
                        <a:rPr lang="ru-RU" sz="1800" b="1" i="1" baseline="0" dirty="0" smtClean="0">
                          <a:solidFill>
                            <a:schemeClr val="tx1"/>
                          </a:solidFill>
                        </a:rPr>
                        <a:t>за границей</a:t>
                      </a:r>
                      <a:r>
                        <a:rPr lang="ru-RU" sz="1800" b="0" i="1" baseline="0" dirty="0" smtClean="0">
                          <a:solidFill>
                            <a:schemeClr val="tx1"/>
                          </a:solidFill>
                        </a:rPr>
                        <a:t> – уехать </a:t>
                      </a:r>
                      <a:r>
                        <a:rPr lang="ru-RU" sz="1800" b="1" i="1" baseline="0" dirty="0" smtClean="0">
                          <a:solidFill>
                            <a:schemeClr val="tx1"/>
                          </a:solidFill>
                        </a:rPr>
                        <a:t>за границу </a:t>
                      </a:r>
                      <a:r>
                        <a:rPr lang="ru-RU" sz="1800" b="0" i="1" baseline="0" dirty="0" smtClean="0">
                          <a:solidFill>
                            <a:schemeClr val="tx1"/>
                          </a:solidFill>
                        </a:rPr>
                        <a:t>– приехать </a:t>
                      </a:r>
                      <a:r>
                        <a:rPr lang="ru-RU" sz="1800" b="1" i="1" baseline="0" dirty="0" smtClean="0">
                          <a:solidFill>
                            <a:schemeClr val="tx1"/>
                          </a:solidFill>
                        </a:rPr>
                        <a:t>из-за границы  </a:t>
                      </a:r>
                      <a:r>
                        <a:rPr lang="ru-RU" sz="1800" b="0" i="1" baseline="0" dirty="0" smtClean="0">
                          <a:solidFill>
                            <a:schemeClr val="tx1"/>
                          </a:solidFill>
                        </a:rPr>
                        <a:t>(</a:t>
                      </a:r>
                      <a:r>
                        <a:rPr lang="ru-RU" sz="1800" b="1" i="0" baseline="0" dirty="0" smtClean="0">
                          <a:solidFill>
                            <a:schemeClr val="tx1"/>
                          </a:solidFill>
                        </a:rPr>
                        <a:t>НО: </a:t>
                      </a:r>
                      <a:r>
                        <a:rPr lang="ru-RU" sz="1800" b="0" i="1" baseline="0" dirty="0" smtClean="0">
                          <a:solidFill>
                            <a:schemeClr val="tx1"/>
                          </a:solidFill>
                        </a:rPr>
                        <a:t>торговать </a:t>
                      </a:r>
                      <a:r>
                        <a:rPr lang="ru-RU" sz="1800" b="1" i="1" baseline="0" dirty="0" smtClean="0">
                          <a:solidFill>
                            <a:schemeClr val="tx1"/>
                          </a:solidFill>
                        </a:rPr>
                        <a:t>с заграницей</a:t>
                      </a:r>
                      <a:r>
                        <a:rPr lang="ru-RU" sz="1800" b="0" i="1" baseline="0" dirty="0" smtClean="0">
                          <a:solidFill>
                            <a:schemeClr val="tx1"/>
                          </a:solidFill>
                        </a:rPr>
                        <a:t>)</a:t>
                      </a:r>
                      <a:endParaRPr lang="ru-RU" b="1" i="0" dirty="0"/>
                    </a:p>
                  </a:txBody>
                  <a:tcPr/>
                </a:tc>
              </a:tr>
              <a:tr h="701391">
                <a:tc>
                  <a:txBody>
                    <a:bodyPr/>
                    <a:lstStyle/>
                    <a:p>
                      <a:r>
                        <a:rPr lang="ru-RU" b="1" dirty="0" smtClean="0"/>
                        <a:t> </a:t>
                      </a:r>
                      <a:r>
                        <a:rPr lang="ru-RU" b="0" dirty="0" smtClean="0"/>
                        <a:t>Наречия</a:t>
                      </a:r>
                      <a:r>
                        <a:rPr lang="ru-RU" b="0" baseline="0" dirty="0" smtClean="0"/>
                        <a:t> с суффиксом  </a:t>
                      </a:r>
                      <a:r>
                        <a:rPr lang="ru-RU" b="1" baseline="0" dirty="0" smtClean="0"/>
                        <a:t>-АХ (-ЯХ).</a:t>
                      </a:r>
                      <a:endParaRPr lang="ru-RU" b="1" dirty="0"/>
                    </a:p>
                  </a:txBody>
                  <a:tcPr/>
                </a:tc>
                <a:tc>
                  <a:txBody>
                    <a:bodyPr/>
                    <a:lstStyle/>
                    <a:p>
                      <a:r>
                        <a:rPr lang="ru-RU" b="1" i="1" dirty="0" smtClean="0"/>
                        <a:t>в</a:t>
                      </a:r>
                      <a:r>
                        <a:rPr lang="ru-RU" b="1" i="1" baseline="0" dirty="0" smtClean="0"/>
                        <a:t> сердц</a:t>
                      </a:r>
                      <a:r>
                        <a:rPr lang="ru-RU" b="1" i="1" baseline="0" dirty="0" smtClean="0">
                          <a:solidFill>
                            <a:srgbClr val="FF0000"/>
                          </a:solidFill>
                        </a:rPr>
                        <a:t>ах</a:t>
                      </a:r>
                      <a:r>
                        <a:rPr lang="ru-RU" b="1" i="1" baseline="0" dirty="0" smtClean="0"/>
                        <a:t>, в бег</a:t>
                      </a:r>
                      <a:r>
                        <a:rPr lang="ru-RU" b="1" i="1" baseline="0" dirty="0" smtClean="0">
                          <a:solidFill>
                            <a:srgbClr val="FF0000"/>
                          </a:solidFill>
                        </a:rPr>
                        <a:t>ах</a:t>
                      </a:r>
                      <a:r>
                        <a:rPr lang="ru-RU" b="1" i="1" baseline="0" dirty="0" smtClean="0"/>
                        <a:t>, на радост</a:t>
                      </a:r>
                      <a:r>
                        <a:rPr lang="ru-RU" b="1" i="1" baseline="0" dirty="0" smtClean="0">
                          <a:solidFill>
                            <a:srgbClr val="FF0000"/>
                          </a:solidFill>
                        </a:rPr>
                        <a:t>ях</a:t>
                      </a:r>
                      <a:r>
                        <a:rPr lang="ru-RU" b="1" i="1" baseline="0" dirty="0" smtClean="0"/>
                        <a:t>, </a:t>
                      </a:r>
                    </a:p>
                    <a:p>
                      <a:r>
                        <a:rPr lang="ru-RU" b="1" i="1" baseline="0" dirty="0" smtClean="0"/>
                        <a:t>на дн</a:t>
                      </a:r>
                      <a:r>
                        <a:rPr lang="ru-RU" b="1" i="1" baseline="0" dirty="0" smtClean="0">
                          <a:solidFill>
                            <a:srgbClr val="FF0000"/>
                          </a:solidFill>
                        </a:rPr>
                        <a:t>ях</a:t>
                      </a:r>
                      <a:endParaRPr lang="ru-RU" b="1" i="1" dirty="0" smtClean="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lstStyle/>
          <a:p>
            <a:r>
              <a:rPr lang="ru-RU" b="1" dirty="0" smtClean="0">
                <a:solidFill>
                  <a:srgbClr val="FF0000"/>
                </a:solidFill>
                <a:latin typeface="+mn-lt"/>
              </a:rPr>
              <a:t>Пишутся  через  дефис:</a:t>
            </a:r>
            <a:endParaRPr lang="ru-RU" dirty="0">
              <a:latin typeface="+mn-lt"/>
            </a:endParaRPr>
          </a:p>
        </p:txBody>
      </p:sp>
      <p:graphicFrame>
        <p:nvGraphicFramePr>
          <p:cNvPr id="4" name="Содержимое 3"/>
          <p:cNvGraphicFramePr>
            <a:graphicFrameLocks noGrp="1"/>
          </p:cNvGraphicFramePr>
          <p:nvPr>
            <p:ph idx="1"/>
          </p:nvPr>
        </p:nvGraphicFramePr>
        <p:xfrm>
          <a:off x="571472" y="1142983"/>
          <a:ext cx="8143932" cy="5409032"/>
        </p:xfrm>
        <a:graphic>
          <a:graphicData uri="http://schemas.openxmlformats.org/drawingml/2006/table">
            <a:tbl>
              <a:tblPr firstRow="1" bandRow="1">
                <a:tableStyleId>{5C22544A-7EE6-4342-B048-85BDC9FD1C3A}</a:tableStyleId>
              </a:tblPr>
              <a:tblGrid>
                <a:gridCol w="4744726"/>
                <a:gridCol w="3399206"/>
              </a:tblGrid>
              <a:tr h="659820">
                <a:tc>
                  <a:txBody>
                    <a:bodyPr/>
                    <a:lstStyle/>
                    <a:p>
                      <a:pPr algn="ctr"/>
                      <a:endParaRPr lang="ru-RU" sz="2000" dirty="0" smtClean="0">
                        <a:latin typeface="+mn-lt"/>
                      </a:endParaRPr>
                    </a:p>
                    <a:p>
                      <a:pPr algn="ctr"/>
                      <a:r>
                        <a:rPr lang="ru-RU" sz="2000" dirty="0" smtClean="0">
                          <a:latin typeface="+mn-lt"/>
                        </a:rPr>
                        <a:t>ПРАВИЛО</a:t>
                      </a:r>
                    </a:p>
                    <a:p>
                      <a:pPr algn="ctr"/>
                      <a:endParaRPr lang="ru-RU" sz="2000" dirty="0">
                        <a:latin typeface="+mn-lt"/>
                      </a:endParaRPr>
                    </a:p>
                  </a:txBody>
                  <a:tcPr/>
                </a:tc>
                <a:tc>
                  <a:txBody>
                    <a:bodyPr/>
                    <a:lstStyle/>
                    <a:p>
                      <a:pPr algn="ctr"/>
                      <a:endParaRPr lang="ru-RU" dirty="0" smtClean="0"/>
                    </a:p>
                    <a:p>
                      <a:pPr algn="ctr"/>
                      <a:r>
                        <a:rPr lang="ru-RU" sz="2000" dirty="0" smtClean="0"/>
                        <a:t>ПРИМЕРЫ</a:t>
                      </a:r>
                      <a:endParaRPr lang="ru-RU" sz="2000" dirty="0"/>
                    </a:p>
                  </a:txBody>
                  <a:tcPr/>
                </a:tc>
              </a:tr>
              <a:tr h="994425">
                <a:tc>
                  <a:txBody>
                    <a:bodyPr/>
                    <a:lstStyle/>
                    <a:p>
                      <a:r>
                        <a:rPr lang="ru-RU" dirty="0" smtClean="0"/>
                        <a:t>Наречия с</a:t>
                      </a:r>
                      <a:r>
                        <a:rPr lang="ru-RU" baseline="0" dirty="0" smtClean="0"/>
                        <a:t> приставкой  </a:t>
                      </a:r>
                      <a:r>
                        <a:rPr lang="ru-RU" b="1" baseline="0" dirty="0" smtClean="0">
                          <a:solidFill>
                            <a:srgbClr val="FF0000"/>
                          </a:solidFill>
                        </a:rPr>
                        <a:t>ПО-  </a:t>
                      </a:r>
                      <a:r>
                        <a:rPr lang="ru-RU" b="0" baseline="0" dirty="0" smtClean="0">
                          <a:solidFill>
                            <a:schemeClr val="tx1"/>
                          </a:solidFill>
                        </a:rPr>
                        <a:t>и суффиксом</a:t>
                      </a:r>
                    </a:p>
                    <a:p>
                      <a:r>
                        <a:rPr lang="ru-RU" dirty="0" smtClean="0"/>
                        <a:t> </a:t>
                      </a:r>
                      <a:r>
                        <a:rPr lang="ru-RU" b="1" dirty="0" smtClean="0">
                          <a:solidFill>
                            <a:srgbClr val="FF0000"/>
                          </a:solidFill>
                        </a:rPr>
                        <a:t>- ОМУ,    - ЕМУ</a:t>
                      </a:r>
                      <a:endParaRPr lang="ru-RU" b="1" baseline="0" dirty="0" smtClean="0">
                        <a:solidFill>
                          <a:srgbClr val="FF0000"/>
                        </a:solidFill>
                      </a:endParaRPr>
                    </a:p>
                    <a:p>
                      <a:r>
                        <a:rPr lang="ru-RU" b="0" baseline="0" dirty="0" smtClean="0">
                          <a:solidFill>
                            <a:schemeClr val="tx1"/>
                          </a:solidFill>
                        </a:rPr>
                        <a:t> </a:t>
                      </a:r>
                      <a:endParaRPr lang="ru-RU" b="0" dirty="0">
                        <a:solidFill>
                          <a:schemeClr val="tx1"/>
                        </a:solidFill>
                      </a:endParaRPr>
                    </a:p>
                  </a:txBody>
                  <a:tcPr/>
                </a:tc>
                <a:tc>
                  <a:txBody>
                    <a:bodyPr/>
                    <a:lstStyle/>
                    <a:p>
                      <a:r>
                        <a:rPr lang="ru-RU" b="1" dirty="0" smtClean="0">
                          <a:solidFill>
                            <a:srgbClr val="FF0000"/>
                          </a:solidFill>
                        </a:rPr>
                        <a:t>по</a:t>
                      </a:r>
                      <a:r>
                        <a:rPr lang="ru-RU" b="1" baseline="0" dirty="0" smtClean="0">
                          <a:solidFill>
                            <a:schemeClr val="tx1"/>
                          </a:solidFill>
                        </a:rPr>
                        <a:t>-нов</a:t>
                      </a:r>
                      <a:r>
                        <a:rPr lang="ru-RU" b="1" baseline="0" dirty="0" smtClean="0">
                          <a:solidFill>
                            <a:srgbClr val="FF0000"/>
                          </a:solidFill>
                        </a:rPr>
                        <a:t>ому</a:t>
                      </a:r>
                      <a:r>
                        <a:rPr lang="ru-RU" b="1" baseline="0" dirty="0" smtClean="0">
                          <a:solidFill>
                            <a:schemeClr val="tx1"/>
                          </a:solidFill>
                        </a:rPr>
                        <a:t>,  </a:t>
                      </a:r>
                    </a:p>
                    <a:p>
                      <a:r>
                        <a:rPr lang="ru-RU" b="1" baseline="0" dirty="0" smtClean="0">
                          <a:solidFill>
                            <a:srgbClr val="FF0000"/>
                          </a:solidFill>
                        </a:rPr>
                        <a:t>по</a:t>
                      </a:r>
                      <a:r>
                        <a:rPr lang="ru-RU" b="1" baseline="0" dirty="0" smtClean="0">
                          <a:solidFill>
                            <a:schemeClr val="tx1"/>
                          </a:solidFill>
                        </a:rPr>
                        <a:t>-хорош</a:t>
                      </a:r>
                      <a:r>
                        <a:rPr lang="ru-RU" b="1" baseline="0" dirty="0" smtClean="0">
                          <a:solidFill>
                            <a:srgbClr val="FF0000"/>
                          </a:solidFill>
                        </a:rPr>
                        <a:t>ему</a:t>
                      </a:r>
                      <a:r>
                        <a:rPr lang="ru-RU" b="1" baseline="0" dirty="0" smtClean="0">
                          <a:solidFill>
                            <a:schemeClr val="tx1"/>
                          </a:solidFill>
                        </a:rPr>
                        <a:t>, </a:t>
                      </a:r>
                    </a:p>
                    <a:p>
                      <a:r>
                        <a:rPr lang="ru-RU" b="1" baseline="0" dirty="0" smtClean="0">
                          <a:solidFill>
                            <a:srgbClr val="FF0000"/>
                          </a:solidFill>
                        </a:rPr>
                        <a:t>по</a:t>
                      </a:r>
                      <a:r>
                        <a:rPr lang="ru-RU" b="1" baseline="0" dirty="0" smtClean="0">
                          <a:solidFill>
                            <a:schemeClr val="tx1"/>
                          </a:solidFill>
                        </a:rPr>
                        <a:t>-прежн</a:t>
                      </a:r>
                      <a:r>
                        <a:rPr lang="ru-RU" b="1" baseline="0" dirty="0" smtClean="0">
                          <a:solidFill>
                            <a:srgbClr val="FF0000"/>
                          </a:solidFill>
                        </a:rPr>
                        <a:t>ему</a:t>
                      </a:r>
                    </a:p>
                  </a:txBody>
                  <a:tcPr/>
                </a:tc>
              </a:tr>
              <a:tr h="832588">
                <a:tc>
                  <a:txBody>
                    <a:bodyPr/>
                    <a:lstStyle/>
                    <a:p>
                      <a:r>
                        <a:rPr lang="ru-RU" dirty="0" smtClean="0"/>
                        <a:t> Наречия с приставкой  </a:t>
                      </a:r>
                      <a:r>
                        <a:rPr lang="ru-RU" b="1" dirty="0" smtClean="0">
                          <a:solidFill>
                            <a:srgbClr val="FF0000"/>
                          </a:solidFill>
                        </a:rPr>
                        <a:t>ПО-  </a:t>
                      </a:r>
                      <a:r>
                        <a:rPr lang="ru-RU" b="0" dirty="0" smtClean="0">
                          <a:solidFill>
                            <a:schemeClr val="tx1"/>
                          </a:solidFill>
                        </a:rPr>
                        <a:t>и суффиксом  </a:t>
                      </a:r>
                    </a:p>
                    <a:p>
                      <a:r>
                        <a:rPr lang="ru-RU" b="1" dirty="0" smtClean="0">
                          <a:solidFill>
                            <a:srgbClr val="FF0000"/>
                          </a:solidFill>
                        </a:rPr>
                        <a:t>-И  </a:t>
                      </a:r>
                      <a:r>
                        <a:rPr lang="ru-RU" b="0" dirty="0" smtClean="0">
                          <a:solidFill>
                            <a:schemeClr val="tx1"/>
                          </a:solidFill>
                        </a:rPr>
                        <a:t>в составе конечных  </a:t>
                      </a:r>
                      <a:r>
                        <a:rPr lang="ru-RU" b="1" dirty="0" smtClean="0">
                          <a:solidFill>
                            <a:srgbClr val="FF0000"/>
                          </a:solidFill>
                        </a:rPr>
                        <a:t>-ЬИ,  -СКИ,  -ЦКИ</a:t>
                      </a:r>
                      <a:endParaRPr lang="ru-RU" dirty="0"/>
                    </a:p>
                  </a:txBody>
                  <a:tcPr/>
                </a:tc>
                <a:tc>
                  <a:txBody>
                    <a:bodyPr/>
                    <a:lstStyle/>
                    <a:p>
                      <a:r>
                        <a:rPr lang="ru-RU" b="1" dirty="0" smtClean="0">
                          <a:solidFill>
                            <a:srgbClr val="FF0000"/>
                          </a:solidFill>
                        </a:rPr>
                        <a:t>по</a:t>
                      </a:r>
                      <a:r>
                        <a:rPr lang="ru-RU" b="1" dirty="0" smtClean="0"/>
                        <a:t>-волчь</a:t>
                      </a:r>
                      <a:r>
                        <a:rPr lang="ru-RU" b="1" dirty="0" smtClean="0">
                          <a:solidFill>
                            <a:srgbClr val="FF0000"/>
                          </a:solidFill>
                        </a:rPr>
                        <a:t>и</a:t>
                      </a:r>
                      <a:r>
                        <a:rPr lang="ru-RU" b="1" dirty="0" smtClean="0"/>
                        <a:t>,</a:t>
                      </a:r>
                      <a:r>
                        <a:rPr lang="ru-RU" b="1" baseline="0" dirty="0" smtClean="0"/>
                        <a:t> </a:t>
                      </a:r>
                      <a:r>
                        <a:rPr lang="ru-RU" b="1" baseline="0" dirty="0" smtClean="0">
                          <a:solidFill>
                            <a:srgbClr val="FF0000"/>
                          </a:solidFill>
                        </a:rPr>
                        <a:t>п</a:t>
                      </a:r>
                      <a:r>
                        <a:rPr lang="ru-RU" b="1" dirty="0" smtClean="0">
                          <a:solidFill>
                            <a:srgbClr val="FF0000"/>
                          </a:solidFill>
                        </a:rPr>
                        <a:t>о</a:t>
                      </a:r>
                      <a:r>
                        <a:rPr lang="ru-RU" b="1" dirty="0" smtClean="0"/>
                        <a:t>-дружеск</a:t>
                      </a:r>
                      <a:r>
                        <a:rPr lang="ru-RU" b="1" dirty="0" smtClean="0">
                          <a:solidFill>
                            <a:srgbClr val="FF0000"/>
                          </a:solidFill>
                        </a:rPr>
                        <a:t>и</a:t>
                      </a:r>
                      <a:r>
                        <a:rPr lang="ru-RU" b="1" dirty="0" smtClean="0"/>
                        <a:t>,</a:t>
                      </a:r>
                    </a:p>
                    <a:p>
                      <a:r>
                        <a:rPr lang="ru-RU" b="1" dirty="0" smtClean="0">
                          <a:solidFill>
                            <a:srgbClr val="FF0000"/>
                          </a:solidFill>
                        </a:rPr>
                        <a:t>по</a:t>
                      </a:r>
                      <a:r>
                        <a:rPr lang="ru-RU" b="1" dirty="0" smtClean="0"/>
                        <a:t>-немецк</a:t>
                      </a:r>
                      <a:r>
                        <a:rPr lang="ru-RU" b="1" dirty="0" smtClean="0">
                          <a:solidFill>
                            <a:srgbClr val="FF0000"/>
                          </a:solidFill>
                        </a:rPr>
                        <a:t>и</a:t>
                      </a:r>
                      <a:endParaRPr lang="ru-RU" b="1" dirty="0">
                        <a:solidFill>
                          <a:srgbClr val="FF0000"/>
                        </a:solidFill>
                      </a:endParaRPr>
                    </a:p>
                  </a:txBody>
                  <a:tcPr/>
                </a:tc>
              </a:tr>
              <a:tr h="682781">
                <a:tc>
                  <a:txBody>
                    <a:bodyPr/>
                    <a:lstStyle/>
                    <a:p>
                      <a:r>
                        <a:rPr lang="ru-RU" dirty="0" smtClean="0"/>
                        <a:t> Наречия с приставкой  </a:t>
                      </a:r>
                      <a:r>
                        <a:rPr lang="ru-RU" b="1" dirty="0" smtClean="0">
                          <a:solidFill>
                            <a:srgbClr val="FF0000"/>
                          </a:solidFill>
                        </a:rPr>
                        <a:t>КОЕ-  </a:t>
                      </a:r>
                      <a:r>
                        <a:rPr lang="ru-RU" b="0" dirty="0" smtClean="0">
                          <a:solidFill>
                            <a:schemeClr val="tx1"/>
                          </a:solidFill>
                        </a:rPr>
                        <a:t>и</a:t>
                      </a:r>
                      <a:r>
                        <a:rPr lang="ru-RU" b="0" baseline="0" dirty="0" smtClean="0">
                          <a:solidFill>
                            <a:schemeClr val="tx1"/>
                          </a:solidFill>
                        </a:rPr>
                        <a:t> суффиксами </a:t>
                      </a:r>
                    </a:p>
                    <a:p>
                      <a:r>
                        <a:rPr lang="ru-RU" b="1" baseline="0" dirty="0" smtClean="0">
                          <a:solidFill>
                            <a:srgbClr val="FF0000"/>
                          </a:solidFill>
                        </a:rPr>
                        <a:t>-ТО,  -ЛИБО,  -НИБУДЬ</a:t>
                      </a:r>
                      <a:endParaRPr lang="ru-RU" b="1" dirty="0">
                        <a:solidFill>
                          <a:srgbClr val="FF0000"/>
                        </a:solidFill>
                      </a:endParaRPr>
                    </a:p>
                  </a:txBody>
                  <a:tcPr/>
                </a:tc>
                <a:tc>
                  <a:txBody>
                    <a:bodyPr/>
                    <a:lstStyle/>
                    <a:p>
                      <a:r>
                        <a:rPr lang="ru-RU" b="1" dirty="0" smtClean="0">
                          <a:solidFill>
                            <a:schemeClr val="tx1"/>
                          </a:solidFill>
                        </a:rPr>
                        <a:t>где-</a:t>
                      </a:r>
                      <a:r>
                        <a:rPr lang="ru-RU" b="1" dirty="0" smtClean="0">
                          <a:solidFill>
                            <a:srgbClr val="FF0000"/>
                          </a:solidFill>
                        </a:rPr>
                        <a:t>то</a:t>
                      </a:r>
                      <a:r>
                        <a:rPr lang="ru-RU" b="1" dirty="0" smtClean="0">
                          <a:solidFill>
                            <a:schemeClr val="tx1"/>
                          </a:solidFill>
                        </a:rPr>
                        <a:t>,  куда-</a:t>
                      </a:r>
                      <a:r>
                        <a:rPr lang="ru-RU" b="1" dirty="0" smtClean="0">
                          <a:solidFill>
                            <a:srgbClr val="FF0000"/>
                          </a:solidFill>
                        </a:rPr>
                        <a:t>либо</a:t>
                      </a:r>
                      <a:r>
                        <a:rPr lang="ru-RU" b="1" dirty="0" smtClean="0">
                          <a:solidFill>
                            <a:schemeClr val="tx1"/>
                          </a:solidFill>
                        </a:rPr>
                        <a:t>,  </a:t>
                      </a:r>
                    </a:p>
                    <a:p>
                      <a:r>
                        <a:rPr lang="ru-RU" b="1" dirty="0" smtClean="0">
                          <a:solidFill>
                            <a:schemeClr val="tx1"/>
                          </a:solidFill>
                        </a:rPr>
                        <a:t>откуда-</a:t>
                      </a:r>
                      <a:r>
                        <a:rPr lang="ru-RU" b="1" dirty="0" smtClean="0">
                          <a:solidFill>
                            <a:srgbClr val="FF0000"/>
                          </a:solidFill>
                        </a:rPr>
                        <a:t>нибудь</a:t>
                      </a:r>
                      <a:r>
                        <a:rPr lang="ru-RU" b="1" dirty="0" smtClean="0">
                          <a:solidFill>
                            <a:schemeClr val="tx1"/>
                          </a:solidFill>
                        </a:rPr>
                        <a:t>,  </a:t>
                      </a:r>
                      <a:r>
                        <a:rPr lang="ru-RU" b="1" dirty="0" smtClean="0">
                          <a:solidFill>
                            <a:srgbClr val="FF0000"/>
                          </a:solidFill>
                        </a:rPr>
                        <a:t>кое</a:t>
                      </a:r>
                      <a:r>
                        <a:rPr lang="ru-RU" b="1" dirty="0" smtClean="0">
                          <a:solidFill>
                            <a:schemeClr val="tx1"/>
                          </a:solidFill>
                        </a:rPr>
                        <a:t>-где</a:t>
                      </a:r>
                      <a:endParaRPr lang="ru-RU" dirty="0"/>
                    </a:p>
                  </a:txBody>
                  <a:tcPr/>
                </a:tc>
              </a:tr>
              <a:tr h="1893398">
                <a:tc>
                  <a:txBody>
                    <a:bodyPr/>
                    <a:lstStyle/>
                    <a:p>
                      <a:r>
                        <a:rPr lang="ru-RU" dirty="0" smtClean="0"/>
                        <a:t> Наречия, образованные способом </a:t>
                      </a:r>
                      <a:r>
                        <a:rPr lang="ru-RU" b="1" dirty="0" smtClean="0"/>
                        <a:t>сложения основ слов</a:t>
                      </a:r>
                      <a:r>
                        <a:rPr lang="ru-RU" baseline="0" dirty="0" smtClean="0"/>
                        <a:t>, </a:t>
                      </a:r>
                      <a:r>
                        <a:rPr lang="ru-RU" b="1" dirty="0" smtClean="0"/>
                        <a:t>однокоренных сло</a:t>
                      </a:r>
                      <a:r>
                        <a:rPr lang="ru-RU" dirty="0" smtClean="0"/>
                        <a:t>в или </a:t>
                      </a:r>
                      <a:r>
                        <a:rPr lang="ru-RU" b="1" dirty="0" smtClean="0"/>
                        <a:t>синонимичных слов.</a:t>
                      </a:r>
                      <a:endParaRPr lang="ru-RU" b="1" dirty="0"/>
                    </a:p>
                  </a:txBody>
                  <a:tcPr/>
                </a:tc>
                <a:tc>
                  <a:txBody>
                    <a:bodyPr/>
                    <a:lstStyle/>
                    <a:p>
                      <a:r>
                        <a:rPr lang="ru-RU" b="1" dirty="0" smtClean="0">
                          <a:solidFill>
                            <a:schemeClr val="tx1"/>
                          </a:solidFill>
                        </a:rPr>
                        <a:t>еле-еле,  точь-в-точь, </a:t>
                      </a:r>
                    </a:p>
                    <a:p>
                      <a:r>
                        <a:rPr lang="ru-RU" b="1" dirty="0" smtClean="0">
                          <a:solidFill>
                            <a:schemeClr val="tx1"/>
                          </a:solidFill>
                        </a:rPr>
                        <a:t>чуть-чуть, мало-помалу,</a:t>
                      </a:r>
                      <a:r>
                        <a:rPr lang="ru-RU" b="1" baseline="0" dirty="0" smtClean="0">
                          <a:solidFill>
                            <a:schemeClr val="tx1"/>
                          </a:solidFill>
                        </a:rPr>
                        <a:t> </a:t>
                      </a:r>
                      <a:r>
                        <a:rPr lang="ru-RU" b="1" dirty="0" smtClean="0">
                          <a:solidFill>
                            <a:schemeClr val="tx1"/>
                          </a:solidFill>
                        </a:rPr>
                        <a:t>крепко-накрепко, худо-бедно,</a:t>
                      </a:r>
                      <a:r>
                        <a:rPr lang="ru-RU" b="1" baseline="0" dirty="0" smtClean="0">
                          <a:solidFill>
                            <a:schemeClr val="tx1"/>
                          </a:solidFill>
                        </a:rPr>
                        <a:t> с бухты-барахты,</a:t>
                      </a:r>
                    </a:p>
                    <a:p>
                      <a:r>
                        <a:rPr lang="ru-RU" b="1" baseline="0" dirty="0" smtClean="0">
                          <a:solidFill>
                            <a:schemeClr val="tx1"/>
                          </a:solidFill>
                        </a:rPr>
                        <a:t>подобру-поздорову</a:t>
                      </a:r>
                      <a:endParaRPr lang="ru-RU" b="1" dirty="0" smtClean="0">
                        <a:solidFill>
                          <a:schemeClr val="tx1"/>
                        </a:solidFill>
                      </a:endParaRPr>
                    </a:p>
                    <a:p>
                      <a:endParaRPr lang="ru-RU" dirty="0" smtClean="0"/>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тренировочные упражнения:</a:t>
            </a:r>
            <a:endParaRPr lang="ru-RU" sz="3600" b="1" dirty="0">
              <a:solidFill>
                <a:srgbClr val="0070C0"/>
              </a:solidFill>
              <a:latin typeface="+mn-lt"/>
            </a:endParaRPr>
          </a:p>
        </p:txBody>
      </p:sp>
      <p:sp>
        <p:nvSpPr>
          <p:cNvPr id="3" name="Содержимое 2"/>
          <p:cNvSpPr>
            <a:spLocks noGrp="1"/>
          </p:cNvSpPr>
          <p:nvPr>
            <p:ph idx="1"/>
          </p:nvPr>
        </p:nvSpPr>
        <p:spPr>
          <a:xfrm>
            <a:off x="500034" y="785795"/>
            <a:ext cx="8286808" cy="2428892"/>
          </a:xfrm>
          <a:solidFill>
            <a:schemeClr val="tx2">
              <a:lumMod val="20000"/>
              <a:lumOff val="80000"/>
            </a:schemeClr>
          </a:solidFill>
        </p:spPr>
        <p:txBody>
          <a:bodyPr>
            <a:normAutofit/>
          </a:bodyPr>
          <a:lstStyle/>
          <a:p>
            <a:pPr>
              <a:buAutoNum type="arabicPeriod"/>
            </a:pPr>
            <a:r>
              <a:rPr lang="ru-RU" sz="1800" dirty="0" smtClean="0"/>
              <a:t>С данными наречиями составьте и запишите словосочетания </a:t>
            </a:r>
            <a:r>
              <a:rPr lang="ru-RU" sz="1800" b="1" dirty="0" smtClean="0"/>
              <a:t>гл. + нареч. </a:t>
            </a:r>
            <a:r>
              <a:rPr lang="ru-RU" sz="1800" dirty="0" smtClean="0"/>
              <a:t>Чтобы не ошибиться в написании наречий, вспомни правило или пользуйся орфографическим словарём.</a:t>
            </a:r>
          </a:p>
          <a:p>
            <a:pPr>
              <a:buNone/>
            </a:pPr>
            <a:r>
              <a:rPr lang="ru-RU" sz="2000" dirty="0" smtClean="0"/>
              <a:t>(На)</a:t>
            </a:r>
            <a:r>
              <a:rPr lang="ru-RU" sz="2000" dirty="0" err="1" smtClean="0"/>
              <a:t>смарку</a:t>
            </a:r>
            <a:r>
              <a:rPr lang="ru-RU" sz="2000" dirty="0" smtClean="0"/>
              <a:t>,   (</a:t>
            </a:r>
            <a:r>
              <a:rPr lang="ru-RU" sz="2000" dirty="0" err="1" smtClean="0"/>
              <a:t>на</a:t>
            </a:r>
            <a:r>
              <a:rPr lang="ru-RU" sz="2000" dirty="0" smtClean="0"/>
              <a:t>)перерез,   (на)спех,   (на)редкость,   (на)</a:t>
            </a:r>
            <a:r>
              <a:rPr lang="ru-RU" sz="2000" dirty="0" err="1" smtClean="0"/>
              <a:t>óтмашь</a:t>
            </a:r>
            <a:r>
              <a:rPr lang="ru-RU" sz="2000" dirty="0" smtClean="0"/>
              <a:t>,</a:t>
            </a:r>
          </a:p>
          <a:p>
            <a:pPr>
              <a:buNone/>
            </a:pPr>
            <a:r>
              <a:rPr lang="ru-RU" sz="2000" dirty="0" smtClean="0"/>
              <a:t>(на)славу,   (на)прямик,   (на)радостях,   (</a:t>
            </a:r>
            <a:r>
              <a:rPr lang="ru-RU" sz="2000" dirty="0" err="1" smtClean="0"/>
              <a:t>н</a:t>
            </a:r>
            <a:r>
              <a:rPr lang="en-AU" sz="2000" dirty="0" smtClean="0"/>
              <a:t>á</a:t>
            </a:r>
            <a:r>
              <a:rPr lang="ru-RU" sz="2000" dirty="0" smtClean="0"/>
              <a:t>)руку,    (на)</a:t>
            </a:r>
            <a:r>
              <a:rPr lang="ru-RU" sz="2000" dirty="0" err="1" smtClean="0"/>
              <a:t>стежь</a:t>
            </a:r>
            <a:r>
              <a:rPr lang="ru-RU" sz="2000" dirty="0" smtClean="0"/>
              <a:t>,   </a:t>
            </a:r>
          </a:p>
          <a:p>
            <a:pPr>
              <a:buNone/>
            </a:pPr>
            <a:r>
              <a:rPr lang="ru-RU" sz="2000" dirty="0" smtClean="0"/>
              <a:t>(на)смех,   (на)перебой,    (на)чеку,    (на)ходу,    (на)</a:t>
            </a:r>
            <a:r>
              <a:rPr lang="ru-RU" sz="2000" dirty="0" err="1" smtClean="0"/>
              <a:t>верняка</a:t>
            </a:r>
            <a:r>
              <a:rPr lang="ru-RU" sz="2000" dirty="0" smtClean="0"/>
              <a:t>,   </a:t>
            </a:r>
          </a:p>
          <a:p>
            <a:pPr>
              <a:buNone/>
            </a:pPr>
            <a:r>
              <a:rPr lang="ru-RU" sz="2000" dirty="0" smtClean="0"/>
              <a:t>(на)</a:t>
            </a:r>
            <a:r>
              <a:rPr lang="ru-RU" sz="2000" dirty="0" err="1" smtClean="0"/>
              <a:t>взрыд</a:t>
            </a:r>
            <a:r>
              <a:rPr lang="ru-RU" sz="2000" dirty="0" smtClean="0"/>
              <a:t>,   (</a:t>
            </a:r>
            <a:r>
              <a:rPr lang="ru-RU" sz="2000" dirty="0" err="1" smtClean="0"/>
              <a:t>на</a:t>
            </a:r>
            <a:r>
              <a:rPr lang="ru-RU" sz="2000" dirty="0" smtClean="0"/>
              <a:t>)ура,    (на)</a:t>
            </a:r>
            <a:r>
              <a:rPr lang="ru-RU" sz="2000" dirty="0" err="1" smtClean="0"/>
              <a:t>яву</a:t>
            </a:r>
            <a:r>
              <a:rPr lang="ru-RU" sz="2000" dirty="0" smtClean="0"/>
              <a:t>.</a:t>
            </a:r>
            <a:r>
              <a:rPr lang="ru-RU" sz="1800" b="1" dirty="0" smtClean="0"/>
              <a:t>    </a:t>
            </a:r>
            <a:r>
              <a:rPr lang="ru-RU" sz="1400" dirty="0" smtClean="0"/>
              <a:t> </a:t>
            </a:r>
            <a:endParaRPr lang="ru-RU" sz="2400" dirty="0" smtClean="0"/>
          </a:p>
          <a:p>
            <a:pPr>
              <a:buNone/>
            </a:pPr>
            <a:endParaRPr lang="ru-RU" sz="2000" dirty="0" smtClean="0"/>
          </a:p>
        </p:txBody>
      </p:sp>
      <p:sp>
        <p:nvSpPr>
          <p:cNvPr id="4" name="Прямоугольник 3"/>
          <p:cNvSpPr/>
          <p:nvPr/>
        </p:nvSpPr>
        <p:spPr>
          <a:xfrm>
            <a:off x="500034" y="3214686"/>
            <a:ext cx="8286808" cy="171451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ru-RU" dirty="0" smtClean="0">
                <a:solidFill>
                  <a:schemeClr val="tx1"/>
                </a:solidFill>
              </a:rPr>
              <a:t> </a:t>
            </a:r>
          </a:p>
          <a:p>
            <a:pPr marL="342900" indent="-342900"/>
            <a:endParaRPr lang="ru-RU" dirty="0" smtClean="0">
              <a:solidFill>
                <a:schemeClr val="tx1"/>
              </a:solidFill>
            </a:endParaRPr>
          </a:p>
          <a:p>
            <a:pPr marL="342900" indent="-342900"/>
            <a:endParaRPr lang="ru-RU" dirty="0" smtClean="0">
              <a:solidFill>
                <a:schemeClr val="tx1"/>
              </a:solidFill>
            </a:endParaRPr>
          </a:p>
          <a:p>
            <a:pPr marL="342900" indent="-342900"/>
            <a:r>
              <a:rPr lang="ru-RU" dirty="0" smtClean="0">
                <a:solidFill>
                  <a:schemeClr val="tx1"/>
                </a:solidFill>
              </a:rPr>
              <a:t>2.  Запишите наречия. Есть ли разница в написании и значении данных наречий? Установите это по орфографическому и толковому словарю.</a:t>
            </a:r>
          </a:p>
          <a:p>
            <a:pPr marL="457200" indent="-457200"/>
            <a:r>
              <a:rPr lang="ru-RU" sz="2000" dirty="0" smtClean="0">
                <a:solidFill>
                  <a:schemeClr val="tx1"/>
                </a:solidFill>
              </a:rPr>
              <a:t>       1)(На)</a:t>
            </a:r>
            <a:r>
              <a:rPr lang="ru-RU" sz="2000" dirty="0" err="1" smtClean="0">
                <a:solidFill>
                  <a:schemeClr val="tx1"/>
                </a:solidFill>
              </a:rPr>
              <a:t>изусть</a:t>
            </a:r>
            <a:r>
              <a:rPr lang="ru-RU" sz="2000" dirty="0" smtClean="0">
                <a:solidFill>
                  <a:schemeClr val="tx1"/>
                </a:solidFill>
              </a:rPr>
              <a:t> – (</a:t>
            </a:r>
            <a:r>
              <a:rPr lang="ru-RU" sz="2000" dirty="0" err="1" smtClean="0">
                <a:solidFill>
                  <a:schemeClr val="tx1"/>
                </a:solidFill>
              </a:rPr>
              <a:t>на</a:t>
            </a:r>
            <a:r>
              <a:rPr lang="ru-RU" sz="2000" dirty="0" smtClean="0">
                <a:solidFill>
                  <a:schemeClr val="tx1"/>
                </a:solidFill>
              </a:rPr>
              <a:t>)память. 2) (В)двое – (на)двое – (по) двое.  </a:t>
            </a:r>
          </a:p>
          <a:p>
            <a:pPr marL="457200" indent="-457200"/>
            <a:r>
              <a:rPr lang="ru-RU" sz="2000" dirty="0" smtClean="0">
                <a:solidFill>
                  <a:schemeClr val="tx1"/>
                </a:solidFill>
              </a:rPr>
              <a:t>3) (В)конец – (под)конец.  4) (В)миг – (на)миг.  5) (В)</a:t>
            </a:r>
            <a:r>
              <a:rPr lang="ru-RU" sz="2000" dirty="0" err="1" smtClean="0">
                <a:solidFill>
                  <a:schemeClr val="tx1"/>
                </a:solidFill>
              </a:rPr>
              <a:t>скачь</a:t>
            </a:r>
            <a:r>
              <a:rPr lang="ru-RU" sz="2000" dirty="0" smtClean="0">
                <a:solidFill>
                  <a:schemeClr val="tx1"/>
                </a:solidFill>
              </a:rPr>
              <a:t> – (на)скаку.</a:t>
            </a:r>
          </a:p>
          <a:p>
            <a:pPr marL="457200" indent="-457200"/>
            <a:r>
              <a:rPr lang="ru-RU" sz="2000" dirty="0" smtClean="0">
                <a:solidFill>
                  <a:schemeClr val="tx1"/>
                </a:solidFill>
              </a:rPr>
              <a:t>6) (В)старь – (в)старину.  </a:t>
            </a:r>
            <a:r>
              <a:rPr lang="ru-RU" dirty="0" smtClean="0">
                <a:solidFill>
                  <a:schemeClr val="tx1"/>
                </a:solidFill>
              </a:rPr>
              <a:t> </a:t>
            </a:r>
            <a:r>
              <a:rPr lang="ru-RU" b="1" dirty="0" smtClean="0">
                <a:solidFill>
                  <a:schemeClr val="tx1"/>
                </a:solidFill>
              </a:rPr>
              <a:t>  </a:t>
            </a:r>
            <a:r>
              <a:rPr lang="ru-RU" dirty="0" smtClean="0">
                <a:solidFill>
                  <a:schemeClr val="tx1"/>
                </a:solidFill>
              </a:rPr>
              <a:t> </a:t>
            </a:r>
            <a:endParaRPr lang="ru-RU" sz="2000" dirty="0" smtClean="0">
              <a:solidFill>
                <a:schemeClr val="tx1"/>
              </a:solidFill>
            </a:endParaRPr>
          </a:p>
          <a:p>
            <a:pPr marL="342900" indent="-342900"/>
            <a:endParaRPr lang="ru-RU" b="1" i="1" dirty="0" smtClean="0">
              <a:solidFill>
                <a:schemeClr val="tx1"/>
              </a:solidFill>
            </a:endParaRPr>
          </a:p>
          <a:p>
            <a:pPr marL="342900" indent="-342900"/>
            <a:r>
              <a:rPr lang="ru-RU" b="1" i="1" dirty="0" smtClean="0">
                <a:solidFill>
                  <a:schemeClr val="tx1"/>
                </a:solidFill>
              </a:rPr>
              <a:t>       </a:t>
            </a:r>
            <a:r>
              <a:rPr lang="ru-RU" b="1" dirty="0" smtClean="0">
                <a:solidFill>
                  <a:schemeClr val="tx1"/>
                </a:solidFill>
              </a:rPr>
              <a:t> </a:t>
            </a:r>
          </a:p>
          <a:p>
            <a:pPr marL="342900" indent="-342900"/>
            <a:endParaRPr lang="ru-RU" b="1" dirty="0" smtClean="0">
              <a:solidFill>
                <a:schemeClr val="tx1"/>
              </a:solidFill>
            </a:endParaRPr>
          </a:p>
        </p:txBody>
      </p:sp>
      <p:sp>
        <p:nvSpPr>
          <p:cNvPr id="5" name="Прямоугольник 4"/>
          <p:cNvSpPr/>
          <p:nvPr/>
        </p:nvSpPr>
        <p:spPr>
          <a:xfrm>
            <a:off x="500034" y="4929198"/>
            <a:ext cx="8286808" cy="171451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startAt="3"/>
            </a:pPr>
            <a:r>
              <a:rPr lang="ru-RU" dirty="0" smtClean="0">
                <a:solidFill>
                  <a:schemeClr val="tx1"/>
                </a:solidFill>
              </a:rPr>
              <a:t>Спишите, распределяя наречия на три группы: 1) со слитным написанием </a:t>
            </a:r>
            <a:r>
              <a:rPr lang="ru-RU" b="1" i="1" dirty="0" smtClean="0">
                <a:solidFill>
                  <a:schemeClr val="tx1"/>
                </a:solidFill>
              </a:rPr>
              <a:t>по-;  </a:t>
            </a:r>
            <a:r>
              <a:rPr lang="ru-RU" dirty="0" smtClean="0">
                <a:solidFill>
                  <a:schemeClr val="tx1"/>
                </a:solidFill>
              </a:rPr>
              <a:t>2) с дефисным написанием </a:t>
            </a:r>
            <a:r>
              <a:rPr lang="ru-RU" b="1" i="1" dirty="0" smtClean="0">
                <a:solidFill>
                  <a:schemeClr val="tx1"/>
                </a:solidFill>
              </a:rPr>
              <a:t>по-</a:t>
            </a:r>
            <a:r>
              <a:rPr lang="ru-RU" dirty="0" smtClean="0">
                <a:solidFill>
                  <a:schemeClr val="tx1"/>
                </a:solidFill>
              </a:rPr>
              <a:t>;  3) с раздельным написанием </a:t>
            </a:r>
            <a:r>
              <a:rPr lang="ru-RU" b="1" i="1" dirty="0" smtClean="0">
                <a:solidFill>
                  <a:schemeClr val="tx1"/>
                </a:solidFill>
              </a:rPr>
              <a:t>по-.</a:t>
            </a:r>
          </a:p>
          <a:p>
            <a:pPr marL="342900" indent="-342900"/>
            <a:r>
              <a:rPr lang="ru-RU" sz="2000" dirty="0" smtClean="0">
                <a:solidFill>
                  <a:schemeClr val="tx1"/>
                </a:solidFill>
              </a:rPr>
              <a:t>(По)весеннему,  (</a:t>
            </a:r>
            <a:r>
              <a:rPr lang="ru-RU" sz="2000" dirty="0" err="1" smtClean="0">
                <a:solidFill>
                  <a:schemeClr val="tx1"/>
                </a:solidFill>
              </a:rPr>
              <a:t>п</a:t>
            </a:r>
            <a:r>
              <a:rPr lang="en-AU" sz="2000" dirty="0" smtClean="0">
                <a:solidFill>
                  <a:schemeClr val="tx1"/>
                </a:solidFill>
              </a:rPr>
              <a:t>ó</a:t>
            </a:r>
            <a:r>
              <a:rPr lang="ru-RU" sz="2000" dirty="0" smtClean="0">
                <a:solidFill>
                  <a:schemeClr val="tx1"/>
                </a:solidFill>
              </a:rPr>
              <a:t>)верху,  (по)</a:t>
            </a:r>
            <a:r>
              <a:rPr lang="ru-RU" sz="2000" dirty="0" err="1" smtClean="0">
                <a:solidFill>
                  <a:schemeClr val="tx1"/>
                </a:solidFill>
              </a:rPr>
              <a:t>немногу</a:t>
            </a:r>
            <a:r>
              <a:rPr lang="ru-RU" sz="2000" dirty="0" smtClean="0">
                <a:solidFill>
                  <a:schemeClr val="tx1"/>
                </a:solidFill>
              </a:rPr>
              <a:t>,  (</a:t>
            </a:r>
            <a:r>
              <a:rPr lang="ru-RU" sz="2000" dirty="0" err="1" smtClean="0">
                <a:solidFill>
                  <a:schemeClr val="tx1"/>
                </a:solidFill>
              </a:rPr>
              <a:t>по</a:t>
            </a:r>
            <a:r>
              <a:rPr lang="ru-RU" sz="2000" dirty="0" smtClean="0">
                <a:solidFill>
                  <a:schemeClr val="tx1"/>
                </a:solidFill>
              </a:rPr>
              <a:t>)братски,  (по)времен</a:t>
            </a:r>
            <a:r>
              <a:rPr lang="en-AU" sz="2000" dirty="0" smtClean="0">
                <a:solidFill>
                  <a:schemeClr val="tx1"/>
                </a:solidFill>
              </a:rPr>
              <a:t>á</a:t>
            </a:r>
            <a:r>
              <a:rPr lang="ru-RU" sz="2000" dirty="0" smtClean="0">
                <a:solidFill>
                  <a:schemeClr val="tx1"/>
                </a:solidFill>
              </a:rPr>
              <a:t>м,</a:t>
            </a:r>
          </a:p>
          <a:p>
            <a:pPr marL="342900" indent="-342900"/>
            <a:r>
              <a:rPr lang="ru-RU" sz="2000" dirty="0" smtClean="0">
                <a:solidFill>
                  <a:schemeClr val="tx1"/>
                </a:solidFill>
              </a:rPr>
              <a:t>(</a:t>
            </a:r>
            <a:r>
              <a:rPr lang="ru-RU" sz="2000" dirty="0" err="1" smtClean="0">
                <a:solidFill>
                  <a:schemeClr val="tx1"/>
                </a:solidFill>
              </a:rPr>
              <a:t>п</a:t>
            </a:r>
            <a:r>
              <a:rPr lang="en-AU" sz="2000" dirty="0" smtClean="0">
                <a:solidFill>
                  <a:schemeClr val="tx1"/>
                </a:solidFill>
              </a:rPr>
              <a:t>ó</a:t>
            </a:r>
            <a:r>
              <a:rPr lang="ru-RU" sz="2000" dirty="0" smtClean="0">
                <a:solidFill>
                  <a:schemeClr val="tx1"/>
                </a:solidFill>
              </a:rPr>
              <a:t>)двое,  (по)зарез,  (по)истине,  (по)указке,  (по)всюду,  (по)всякому,</a:t>
            </a:r>
          </a:p>
          <a:p>
            <a:pPr marL="342900" indent="-342900"/>
            <a:r>
              <a:rPr lang="ru-RU" sz="2000" dirty="0" smtClean="0">
                <a:solidFill>
                  <a:schemeClr val="tx1"/>
                </a:solidFill>
              </a:rPr>
              <a:t>(по)дел</a:t>
            </a:r>
            <a:r>
              <a:rPr lang="en-AU" sz="2000" dirty="0" smtClean="0">
                <a:solidFill>
                  <a:schemeClr val="tx1"/>
                </a:solidFill>
              </a:rPr>
              <a:t>ó</a:t>
            </a:r>
            <a:r>
              <a:rPr lang="ru-RU" sz="2000" dirty="0" smtClean="0">
                <a:solidFill>
                  <a:schemeClr val="tx1"/>
                </a:solidFill>
              </a:rPr>
              <a:t>м,  (по)</a:t>
            </a:r>
            <a:r>
              <a:rPr lang="ru-RU" sz="2000" dirty="0" err="1" smtClean="0">
                <a:solidFill>
                  <a:schemeClr val="tx1"/>
                </a:solidFill>
              </a:rPr>
              <a:t>делов</a:t>
            </a:r>
            <a:r>
              <a:rPr lang="en-AU" sz="2000" dirty="0" smtClean="0">
                <a:solidFill>
                  <a:schemeClr val="tx1"/>
                </a:solidFill>
              </a:rPr>
              <a:t>ó</a:t>
            </a:r>
            <a:r>
              <a:rPr lang="ru-RU" sz="2000" dirty="0" err="1" smtClean="0">
                <a:solidFill>
                  <a:schemeClr val="tx1"/>
                </a:solidFill>
              </a:rPr>
              <a:t>му</a:t>
            </a:r>
            <a:r>
              <a:rPr lang="ru-RU" sz="2000" dirty="0" smtClean="0">
                <a:solidFill>
                  <a:schemeClr val="tx1"/>
                </a:solidFill>
              </a:rPr>
              <a:t>,   (по)добр</a:t>
            </a:r>
            <a:r>
              <a:rPr lang="en-AU" sz="2000" dirty="0" smtClean="0">
                <a:solidFill>
                  <a:schemeClr val="tx1"/>
                </a:solidFill>
              </a:rPr>
              <a:t>ý</a:t>
            </a:r>
            <a:r>
              <a:rPr lang="ru-RU" sz="2000" dirty="0" smtClean="0">
                <a:solidFill>
                  <a:schemeClr val="tx1"/>
                </a:solidFill>
              </a:rPr>
              <a:t>,  (по)душ</a:t>
            </a:r>
            <a:r>
              <a:rPr lang="en-AU" sz="2000" dirty="0" smtClean="0">
                <a:solidFill>
                  <a:schemeClr val="tx1"/>
                </a:solidFill>
              </a:rPr>
              <a:t>á</a:t>
            </a:r>
            <a:r>
              <a:rPr lang="ru-RU" sz="2000" dirty="0" smtClean="0">
                <a:solidFill>
                  <a:schemeClr val="tx1"/>
                </a:solidFill>
              </a:rPr>
              <a:t>м,  (по)прежнему.</a:t>
            </a:r>
            <a:endParaRPr lang="ru-RU" sz="2000" dirty="0">
              <a:solidFill>
                <a:schemeClr val="tx1"/>
              </a:solidFill>
            </a:endParaRPr>
          </a:p>
        </p:txBody>
      </p:sp>
      <p:cxnSp>
        <p:nvCxnSpPr>
          <p:cNvPr id="7" name="Прямая соединительная линия 6"/>
          <p:cNvCxnSpPr/>
          <p:nvPr/>
        </p:nvCxnSpPr>
        <p:spPr>
          <a:xfrm rot="16200000" flipH="1">
            <a:off x="7429520" y="785794"/>
            <a:ext cx="142876" cy="1428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rot="5400000">
            <a:off x="7429520" y="785794"/>
            <a:ext cx="142876" cy="1428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Выполни  тестовое задание №3:</a:t>
            </a:r>
            <a:endParaRPr lang="ru-RU" sz="3600" b="1" dirty="0">
              <a:solidFill>
                <a:srgbClr val="FF0000"/>
              </a:solidFill>
              <a:latin typeface="+mn-lt"/>
            </a:endParaRPr>
          </a:p>
        </p:txBody>
      </p:sp>
      <p:sp>
        <p:nvSpPr>
          <p:cNvPr id="3" name="Содержимое 2"/>
          <p:cNvSpPr>
            <a:spLocks noGrp="1"/>
          </p:cNvSpPr>
          <p:nvPr>
            <p:ph idx="1"/>
          </p:nvPr>
        </p:nvSpPr>
        <p:spPr>
          <a:xfrm>
            <a:off x="457200" y="857232"/>
            <a:ext cx="8229600" cy="5268931"/>
          </a:xfrm>
        </p:spPr>
        <p:txBody>
          <a:bodyPr>
            <a:normAutofit/>
          </a:bodyPr>
          <a:lstStyle/>
          <a:p>
            <a:pPr>
              <a:buNone/>
            </a:pPr>
            <a:r>
              <a:rPr lang="ru-RU" sz="2800" dirty="0" smtClean="0"/>
              <a:t>                      Правописание  наречий.</a:t>
            </a:r>
          </a:p>
          <a:p>
            <a:pPr>
              <a:buNone/>
            </a:pPr>
            <a:r>
              <a:rPr lang="ru-RU" sz="1800" dirty="0" smtClean="0"/>
              <a:t>           Выберите вариант написания. Укажите правильный вариант ответа.</a:t>
            </a:r>
          </a:p>
          <a:p>
            <a:pPr>
              <a:buNone/>
            </a:pPr>
            <a:r>
              <a:rPr lang="ru-RU" sz="1800" dirty="0" smtClean="0"/>
              <a:t>      </a:t>
            </a:r>
            <a:r>
              <a:rPr lang="ru-RU" sz="2000" dirty="0" smtClean="0"/>
              <a:t>1. Наречие пишется </a:t>
            </a:r>
            <a:r>
              <a:rPr lang="ru-RU" sz="2000" b="1" i="1" dirty="0" smtClean="0"/>
              <a:t>слитно</a:t>
            </a:r>
            <a:r>
              <a:rPr lang="ru-RU" sz="2000" dirty="0" smtClean="0"/>
              <a:t>:                  </a:t>
            </a:r>
          </a:p>
          <a:p>
            <a:pPr>
              <a:buNone/>
            </a:pPr>
            <a:r>
              <a:rPr lang="ru-RU" sz="2000" dirty="0" smtClean="0"/>
              <a:t>           а) идти </a:t>
            </a:r>
            <a:r>
              <a:rPr lang="ru-RU" sz="2000" dirty="0" err="1" smtClean="0"/>
              <a:t>на?смерть</a:t>
            </a:r>
            <a:r>
              <a:rPr lang="ru-RU" sz="2000" dirty="0" smtClean="0"/>
              <a:t>;</a:t>
            </a:r>
          </a:p>
          <a:p>
            <a:pPr>
              <a:buNone/>
            </a:pPr>
            <a:r>
              <a:rPr lang="ru-RU" sz="2000" dirty="0" smtClean="0"/>
              <a:t>           б) стоять </a:t>
            </a:r>
            <a:r>
              <a:rPr lang="ru-RU" sz="2000" dirty="0" err="1" smtClean="0"/>
              <a:t>на?смерть</a:t>
            </a:r>
            <a:r>
              <a:rPr lang="ru-RU" sz="2000" dirty="0" smtClean="0"/>
              <a:t>;</a:t>
            </a:r>
          </a:p>
          <a:p>
            <a:pPr>
              <a:buNone/>
            </a:pPr>
            <a:r>
              <a:rPr lang="ru-RU" sz="2000" dirty="0" smtClean="0"/>
              <a:t>           в) </a:t>
            </a:r>
            <a:r>
              <a:rPr lang="ru-RU" sz="2000" dirty="0" err="1" smtClean="0"/>
              <a:t>в?глубь</a:t>
            </a:r>
            <a:r>
              <a:rPr lang="ru-RU" sz="2000" dirty="0" smtClean="0"/>
              <a:t> пещеры;</a:t>
            </a:r>
          </a:p>
          <a:p>
            <a:pPr>
              <a:buNone/>
            </a:pPr>
            <a:r>
              <a:rPr lang="ru-RU" sz="2000" dirty="0" smtClean="0"/>
              <a:t>           г) </a:t>
            </a:r>
            <a:r>
              <a:rPr lang="ru-RU" sz="2000" dirty="0" err="1" smtClean="0"/>
              <a:t>в?век</a:t>
            </a:r>
            <a:r>
              <a:rPr lang="ru-RU" sz="2000" dirty="0" smtClean="0"/>
              <a:t> двадцатый.</a:t>
            </a:r>
          </a:p>
          <a:p>
            <a:pPr>
              <a:buNone/>
            </a:pPr>
            <a:r>
              <a:rPr lang="ru-RU" sz="2000" dirty="0" smtClean="0"/>
              <a:t>       </a:t>
            </a:r>
          </a:p>
          <a:p>
            <a:pPr>
              <a:buNone/>
            </a:pPr>
            <a:r>
              <a:rPr lang="ru-RU" sz="2000" dirty="0" smtClean="0"/>
              <a:t>      2. </a:t>
            </a:r>
            <a:r>
              <a:rPr lang="ru-RU" sz="1800" dirty="0" smtClean="0"/>
              <a:t> </a:t>
            </a:r>
            <a:r>
              <a:rPr lang="ru-RU" sz="2000" dirty="0" smtClean="0"/>
              <a:t>Наречие пишется </a:t>
            </a:r>
            <a:r>
              <a:rPr lang="ru-RU" sz="2000" b="1" i="1" dirty="0" smtClean="0"/>
              <a:t>раздельно</a:t>
            </a:r>
            <a:r>
              <a:rPr lang="ru-RU" sz="2000" dirty="0" smtClean="0"/>
              <a:t>:</a:t>
            </a:r>
          </a:p>
          <a:p>
            <a:pPr>
              <a:buNone/>
            </a:pPr>
            <a:r>
              <a:rPr lang="ru-RU" sz="2000" dirty="0" smtClean="0"/>
              <a:t>           а) пальто </a:t>
            </a:r>
            <a:r>
              <a:rPr lang="ru-RU" sz="2000" dirty="0" err="1" smtClean="0"/>
              <a:t>в?накидку</a:t>
            </a:r>
            <a:r>
              <a:rPr lang="ru-RU" sz="2000" dirty="0" smtClean="0"/>
              <a:t>;</a:t>
            </a:r>
          </a:p>
          <a:p>
            <a:pPr>
              <a:buNone/>
            </a:pPr>
            <a:r>
              <a:rPr lang="ru-RU" sz="2000" dirty="0" smtClean="0"/>
              <a:t>           б) делать </a:t>
            </a:r>
            <a:r>
              <a:rPr lang="ru-RU" sz="2000" dirty="0" err="1" smtClean="0"/>
              <a:t>на?показ</a:t>
            </a:r>
            <a:r>
              <a:rPr lang="ru-RU" sz="2000" dirty="0" smtClean="0"/>
              <a:t>;</a:t>
            </a:r>
          </a:p>
          <a:p>
            <a:pPr>
              <a:buNone/>
            </a:pPr>
            <a:r>
              <a:rPr lang="ru-RU" sz="2000" dirty="0" smtClean="0"/>
              <a:t>           в) хватило </a:t>
            </a:r>
            <a:r>
              <a:rPr lang="ru-RU" sz="2000" dirty="0" err="1" smtClean="0"/>
              <a:t>в?обрез</a:t>
            </a:r>
            <a:r>
              <a:rPr lang="ru-RU" sz="2000" dirty="0" smtClean="0"/>
              <a:t>;</a:t>
            </a:r>
          </a:p>
          <a:p>
            <a:pPr>
              <a:buNone/>
            </a:pPr>
            <a:r>
              <a:rPr lang="ru-RU" sz="2000" dirty="0" smtClean="0"/>
              <a:t>           г) росли </a:t>
            </a:r>
            <a:r>
              <a:rPr lang="ru-RU" sz="2000" dirty="0" err="1" smtClean="0"/>
              <a:t>в?перемежку</a:t>
            </a:r>
            <a:r>
              <a:rPr lang="ru-RU" sz="2000" dirty="0" smtClean="0"/>
              <a:t>.</a:t>
            </a:r>
          </a:p>
          <a:p>
            <a:pPr>
              <a:buNone/>
            </a:pPr>
            <a:endParaRPr lang="ru-RU" sz="2800" b="1" dirty="0"/>
          </a:p>
        </p:txBody>
      </p:sp>
      <p:sp>
        <p:nvSpPr>
          <p:cNvPr id="4" name="Прямоугольник 3"/>
          <p:cNvSpPr/>
          <p:nvPr/>
        </p:nvSpPr>
        <p:spPr>
          <a:xfrm>
            <a:off x="4929190" y="1714488"/>
            <a:ext cx="3786214" cy="45005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r>
              <a:rPr lang="ru-RU" sz="2000" dirty="0" smtClean="0">
                <a:solidFill>
                  <a:schemeClr val="tx1"/>
                </a:solidFill>
              </a:rPr>
              <a:t>3. Наречие пишется </a:t>
            </a:r>
            <a:r>
              <a:rPr lang="ru-RU" sz="2000" b="1" i="1" dirty="0" smtClean="0">
                <a:solidFill>
                  <a:schemeClr val="tx1"/>
                </a:solidFill>
              </a:rPr>
              <a:t>через дефис</a:t>
            </a:r>
            <a:r>
              <a:rPr lang="ru-RU" sz="2000" dirty="0" smtClean="0">
                <a:solidFill>
                  <a:schemeClr val="tx1"/>
                </a:solidFill>
              </a:rPr>
              <a:t>:</a:t>
            </a:r>
          </a:p>
          <a:p>
            <a:pPr marL="457200" indent="-457200"/>
            <a:r>
              <a:rPr lang="ru-RU" sz="2000" dirty="0" smtClean="0">
                <a:solidFill>
                  <a:schemeClr val="tx1"/>
                </a:solidFill>
              </a:rPr>
              <a:t>     а) </a:t>
            </a:r>
            <a:r>
              <a:rPr lang="ru-RU" sz="2000" dirty="0" err="1" smtClean="0">
                <a:solidFill>
                  <a:schemeClr val="tx1"/>
                </a:solidFill>
              </a:rPr>
              <a:t>во?вторых</a:t>
            </a:r>
            <a:r>
              <a:rPr lang="ru-RU" sz="2000" dirty="0" smtClean="0">
                <a:solidFill>
                  <a:schemeClr val="tx1"/>
                </a:solidFill>
              </a:rPr>
              <a:t> классах;</a:t>
            </a:r>
          </a:p>
          <a:p>
            <a:pPr marL="457200" indent="-457200"/>
            <a:r>
              <a:rPr lang="ru-RU" sz="2000" dirty="0" smtClean="0">
                <a:solidFill>
                  <a:schemeClr val="tx1"/>
                </a:solidFill>
              </a:rPr>
              <a:t>     б) </a:t>
            </a:r>
            <a:r>
              <a:rPr lang="ru-RU" sz="2000" dirty="0" err="1" smtClean="0">
                <a:solidFill>
                  <a:schemeClr val="tx1"/>
                </a:solidFill>
              </a:rPr>
              <a:t>по?твоему</a:t>
            </a:r>
            <a:r>
              <a:rPr lang="ru-RU" sz="2000" dirty="0" smtClean="0">
                <a:solidFill>
                  <a:schemeClr val="tx1"/>
                </a:solidFill>
              </a:rPr>
              <a:t> пути;</a:t>
            </a:r>
          </a:p>
          <a:p>
            <a:pPr marL="457200" indent="-457200"/>
            <a:r>
              <a:rPr lang="ru-RU" sz="2000" dirty="0" smtClean="0">
                <a:solidFill>
                  <a:schemeClr val="tx1"/>
                </a:solidFill>
              </a:rPr>
              <a:t>     в) </a:t>
            </a:r>
            <a:r>
              <a:rPr lang="ru-RU" sz="2000" dirty="0" err="1" smtClean="0">
                <a:solidFill>
                  <a:schemeClr val="tx1"/>
                </a:solidFill>
              </a:rPr>
              <a:t>по?своему</a:t>
            </a:r>
            <a:r>
              <a:rPr lang="ru-RU" sz="2000" dirty="0" smtClean="0">
                <a:solidFill>
                  <a:schemeClr val="tx1"/>
                </a:solidFill>
              </a:rPr>
              <a:t> плану;</a:t>
            </a:r>
          </a:p>
          <a:p>
            <a:pPr marL="457200" indent="-457200"/>
            <a:r>
              <a:rPr lang="ru-RU" sz="2000" dirty="0" smtClean="0">
                <a:solidFill>
                  <a:schemeClr val="tx1"/>
                </a:solidFill>
              </a:rPr>
              <a:t>     г) </a:t>
            </a:r>
            <a:r>
              <a:rPr lang="ru-RU" sz="2000" dirty="0" err="1" smtClean="0">
                <a:solidFill>
                  <a:schemeClr val="tx1"/>
                </a:solidFill>
              </a:rPr>
              <a:t>во?вторых</a:t>
            </a:r>
            <a:r>
              <a:rPr lang="ru-RU" sz="2000" dirty="0" smtClean="0">
                <a:solidFill>
                  <a:schemeClr val="tx1"/>
                </a:solidFill>
              </a:rPr>
              <a:t>.</a:t>
            </a:r>
          </a:p>
          <a:p>
            <a:pPr marL="457200" indent="-457200"/>
            <a:endParaRPr lang="ru-RU" sz="2000" dirty="0" smtClean="0">
              <a:solidFill>
                <a:schemeClr val="tx1"/>
              </a:solidFill>
            </a:endParaRPr>
          </a:p>
          <a:p>
            <a:pPr marL="457200" indent="-457200"/>
            <a:endParaRPr lang="ru-RU" sz="2000" dirty="0" smtClean="0">
              <a:solidFill>
                <a:schemeClr val="tx1"/>
              </a:solidFill>
            </a:endParaRPr>
          </a:p>
          <a:p>
            <a:pPr marL="457200" indent="-457200"/>
            <a:endParaRPr lang="ru-RU" sz="2000" dirty="0" smtClean="0">
              <a:solidFill>
                <a:schemeClr val="tx1"/>
              </a:solidFill>
            </a:endParaRPr>
          </a:p>
          <a:p>
            <a:pPr marL="457200" indent="-457200"/>
            <a:endParaRPr lang="ru-RU" sz="2000"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ПРЕДЛОГОВ</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txBody>
          <a:bodyPr>
            <a:normAutofit/>
          </a:bodyPr>
          <a:lstStyle/>
          <a:p>
            <a:r>
              <a:rPr lang="ru-RU" sz="3600" b="1" dirty="0" smtClean="0">
                <a:solidFill>
                  <a:srgbClr val="FF0000"/>
                </a:solidFill>
                <a:latin typeface="+mn-lt"/>
              </a:rPr>
              <a:t>Пишутся  слитно: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457200" y="1214423"/>
          <a:ext cx="8329642" cy="4972055"/>
        </p:xfrm>
        <a:graphic>
          <a:graphicData uri="http://schemas.openxmlformats.org/drawingml/2006/table">
            <a:tbl>
              <a:tblPr firstRow="1" bandRow="1">
                <a:tableStyleId>{5C22544A-7EE6-4342-B048-85BDC9FD1C3A}</a:tableStyleId>
              </a:tblPr>
              <a:tblGrid>
                <a:gridCol w="4257676"/>
                <a:gridCol w="4071966"/>
              </a:tblGrid>
              <a:tr h="857255">
                <a:tc>
                  <a:txBody>
                    <a:bodyPr/>
                    <a:lstStyle/>
                    <a:p>
                      <a:pPr algn="ctr"/>
                      <a:endParaRPr lang="ru-RU" sz="2000" dirty="0" smtClean="0">
                        <a:solidFill>
                          <a:schemeClr val="bg1"/>
                        </a:solidFill>
                      </a:endParaRPr>
                    </a:p>
                    <a:p>
                      <a:pPr algn="ctr"/>
                      <a:r>
                        <a:rPr lang="ru-RU" sz="2000" dirty="0" smtClean="0">
                          <a:solidFill>
                            <a:schemeClr val="bg1"/>
                          </a:solidFill>
                        </a:rPr>
                        <a:t>ПРАВИЛО</a:t>
                      </a:r>
                      <a:endParaRPr lang="ru-RU" sz="2000" dirty="0">
                        <a:solidFill>
                          <a:schemeClr val="bg1"/>
                        </a:solidFill>
                      </a:endParaRPr>
                    </a:p>
                  </a:txBody>
                  <a:tcPr/>
                </a:tc>
                <a:tc>
                  <a:txBody>
                    <a:bodyPr/>
                    <a:lstStyle/>
                    <a:p>
                      <a:pPr algn="ctr"/>
                      <a:endParaRPr lang="ru-RU" sz="2000" dirty="0" smtClean="0"/>
                    </a:p>
                    <a:p>
                      <a:pPr algn="ctr"/>
                      <a:r>
                        <a:rPr lang="ru-RU" sz="2000" dirty="0" smtClean="0"/>
                        <a:t>ПРИМЕРЫ</a:t>
                      </a:r>
                      <a:endParaRPr lang="ru-RU" sz="2000" dirty="0"/>
                    </a:p>
                  </a:txBody>
                  <a:tcPr/>
                </a:tc>
              </a:tr>
              <a:tr h="1299328">
                <a:tc>
                  <a:txBody>
                    <a:bodyPr/>
                    <a:lstStyle/>
                    <a:p>
                      <a:r>
                        <a:rPr lang="ru-RU" dirty="0" smtClean="0"/>
                        <a:t>Производные предлоги, которые образовались</a:t>
                      </a:r>
                      <a:r>
                        <a:rPr lang="ru-RU" baseline="0" dirty="0" smtClean="0"/>
                        <a:t> из сочетаний </a:t>
                      </a:r>
                      <a:r>
                        <a:rPr lang="ru-RU" b="1" baseline="0" dirty="0" smtClean="0"/>
                        <a:t>предлога </a:t>
                      </a:r>
                      <a:r>
                        <a:rPr lang="ru-RU" b="0" baseline="0" dirty="0" smtClean="0"/>
                        <a:t>и </a:t>
                      </a:r>
                      <a:r>
                        <a:rPr lang="ru-RU" b="1" baseline="0" dirty="0" smtClean="0"/>
                        <a:t>существительного.</a:t>
                      </a:r>
                      <a:endParaRPr lang="ru-RU" dirty="0"/>
                    </a:p>
                  </a:txBody>
                  <a:tcPr/>
                </a:tc>
                <a:tc>
                  <a:txBody>
                    <a:bodyPr/>
                    <a:lstStyle/>
                    <a:p>
                      <a:r>
                        <a:rPr lang="ru-RU" b="1" dirty="0" smtClean="0"/>
                        <a:t>Ввиду </a:t>
                      </a:r>
                      <a:r>
                        <a:rPr lang="ru-RU" b="0" dirty="0" smtClean="0"/>
                        <a:t>(</a:t>
                      </a:r>
                      <a:r>
                        <a:rPr lang="ru-RU" b="1" dirty="0" smtClean="0"/>
                        <a:t>НО: </a:t>
                      </a:r>
                      <a:r>
                        <a:rPr lang="ru-RU" b="0" dirty="0" smtClean="0"/>
                        <a:t>иметь </a:t>
                      </a:r>
                      <a:r>
                        <a:rPr lang="ru-RU" b="1" dirty="0" smtClean="0"/>
                        <a:t>в виду</a:t>
                      </a:r>
                      <a:r>
                        <a:rPr lang="ru-RU" b="1" baseline="0" dirty="0" smtClean="0"/>
                        <a:t>; в виду </a:t>
                      </a:r>
                      <a:r>
                        <a:rPr lang="ru-RU" b="0" baseline="0" dirty="0" smtClean="0"/>
                        <a:t>дома (т.е. вблизи)),</a:t>
                      </a:r>
                      <a:r>
                        <a:rPr lang="ru-RU" b="1" baseline="0" dirty="0" smtClean="0"/>
                        <a:t>  </a:t>
                      </a:r>
                    </a:p>
                    <a:p>
                      <a:r>
                        <a:rPr lang="ru-RU" b="1" dirty="0" smtClean="0"/>
                        <a:t>вместо, вроде, </a:t>
                      </a:r>
                      <a:r>
                        <a:rPr lang="ru-RU" b="1" dirty="0" smtClean="0">
                          <a:solidFill>
                            <a:schemeClr val="tx1"/>
                          </a:solidFill>
                        </a:rPr>
                        <a:t>вследстви</a:t>
                      </a:r>
                      <a:r>
                        <a:rPr lang="ru-RU" b="1" dirty="0" smtClean="0">
                          <a:solidFill>
                            <a:srgbClr val="FF0000"/>
                          </a:solidFill>
                        </a:rPr>
                        <a:t>е</a:t>
                      </a:r>
                      <a:endParaRPr lang="ru-RU" b="1" baseline="0" dirty="0" smtClean="0">
                        <a:solidFill>
                          <a:schemeClr val="tx1"/>
                        </a:solidFill>
                      </a:endParaRPr>
                    </a:p>
                    <a:p>
                      <a:r>
                        <a:rPr lang="ru-RU" b="0" baseline="0" dirty="0" smtClean="0">
                          <a:solidFill>
                            <a:schemeClr val="tx1"/>
                          </a:solidFill>
                        </a:rPr>
                        <a:t>(</a:t>
                      </a:r>
                      <a:r>
                        <a:rPr lang="ru-RU" b="1" baseline="0" dirty="0" smtClean="0">
                          <a:solidFill>
                            <a:schemeClr val="tx1"/>
                          </a:solidFill>
                        </a:rPr>
                        <a:t>НО: впоследстви</a:t>
                      </a:r>
                      <a:r>
                        <a:rPr lang="ru-RU" b="1" baseline="0" dirty="0" smtClean="0">
                          <a:solidFill>
                            <a:srgbClr val="FF0000"/>
                          </a:solidFill>
                        </a:rPr>
                        <a:t>и </a:t>
                      </a:r>
                      <a:r>
                        <a:rPr lang="ru-RU" b="0" baseline="0" dirty="0" smtClean="0">
                          <a:solidFill>
                            <a:schemeClr val="tx1"/>
                          </a:solidFill>
                        </a:rPr>
                        <a:t>– наречие,</a:t>
                      </a:r>
                    </a:p>
                    <a:p>
                      <a:r>
                        <a:rPr lang="ru-RU" b="1" baseline="0" dirty="0" smtClean="0">
                          <a:solidFill>
                            <a:schemeClr val="tx1"/>
                          </a:solidFill>
                        </a:rPr>
                        <a:t>в следстви</a:t>
                      </a:r>
                      <a:r>
                        <a:rPr lang="ru-RU" b="1" baseline="0" dirty="0" smtClean="0">
                          <a:solidFill>
                            <a:srgbClr val="FF0000"/>
                          </a:solidFill>
                        </a:rPr>
                        <a:t>и  </a:t>
                      </a:r>
                      <a:r>
                        <a:rPr lang="ru-RU" b="0" baseline="0" dirty="0" smtClean="0">
                          <a:solidFill>
                            <a:schemeClr val="tx1"/>
                          </a:solidFill>
                        </a:rPr>
                        <a:t>по делу – </a:t>
                      </a:r>
                      <a:r>
                        <a:rPr lang="ru-RU" b="0" baseline="0" dirty="0" err="1" smtClean="0">
                          <a:solidFill>
                            <a:schemeClr val="tx1"/>
                          </a:solidFill>
                        </a:rPr>
                        <a:t>сущ-е</a:t>
                      </a:r>
                      <a:r>
                        <a:rPr lang="ru-RU" b="0" baseline="0" dirty="0" smtClean="0">
                          <a:solidFill>
                            <a:schemeClr val="tx1"/>
                          </a:solidFill>
                        </a:rPr>
                        <a:t>),</a:t>
                      </a:r>
                      <a:r>
                        <a:rPr lang="ru-RU" b="1" baseline="0" dirty="0" smtClean="0">
                          <a:solidFill>
                            <a:schemeClr val="tx1"/>
                          </a:solidFill>
                        </a:rPr>
                        <a:t>  </a:t>
                      </a:r>
                      <a:r>
                        <a:rPr lang="ru-RU" b="1" dirty="0" smtClean="0">
                          <a:solidFill>
                            <a:schemeClr val="tx1"/>
                          </a:solidFill>
                        </a:rPr>
                        <a:t>сверх</a:t>
                      </a:r>
                      <a:r>
                        <a:rPr lang="ru-RU" b="1" dirty="0" smtClean="0"/>
                        <a:t>, внутри, вслед, навстречу, наперекор, наподобие, насчёт, посредине </a:t>
                      </a:r>
                      <a:r>
                        <a:rPr lang="ru-RU" b="0" dirty="0" smtClean="0"/>
                        <a:t>(</a:t>
                      </a:r>
                      <a:r>
                        <a:rPr lang="ru-RU" b="1" dirty="0" smtClean="0"/>
                        <a:t>посередине</a:t>
                      </a:r>
                      <a:r>
                        <a:rPr lang="ru-RU" b="0" dirty="0" smtClean="0"/>
                        <a:t>), </a:t>
                      </a:r>
                      <a:r>
                        <a:rPr lang="ru-RU" b="1" dirty="0" smtClean="0"/>
                        <a:t>посредством</a:t>
                      </a:r>
                      <a:endParaRPr lang="ru-RU" b="1" dirty="0"/>
                    </a:p>
                  </a:txBody>
                  <a:tcPr/>
                </a:tc>
              </a:tr>
              <a:tr h="1299328">
                <a:tc>
                  <a:txBody>
                    <a:bodyPr/>
                    <a:lstStyle/>
                    <a:p>
                      <a:r>
                        <a:rPr lang="ru-RU" dirty="0" smtClean="0"/>
                        <a:t>Производные предлоги со значением уступки, которые образовались из сочетания </a:t>
                      </a:r>
                      <a:r>
                        <a:rPr lang="ru-RU" b="1" dirty="0" smtClean="0"/>
                        <a:t>предлога</a:t>
                      </a:r>
                      <a:r>
                        <a:rPr lang="ru-RU" dirty="0" smtClean="0"/>
                        <a:t> и </a:t>
                      </a:r>
                      <a:r>
                        <a:rPr lang="ru-RU" b="1" dirty="0" smtClean="0"/>
                        <a:t>деепричастия.</a:t>
                      </a:r>
                      <a:endParaRPr lang="ru-RU" dirty="0"/>
                    </a:p>
                  </a:txBody>
                  <a:tcPr/>
                </a:tc>
                <a:tc>
                  <a:txBody>
                    <a:bodyPr/>
                    <a:lstStyle/>
                    <a:p>
                      <a:r>
                        <a:rPr lang="ru-RU" b="1" dirty="0" smtClean="0"/>
                        <a:t>несмотря</a:t>
                      </a:r>
                      <a:r>
                        <a:rPr lang="ru-RU" dirty="0" smtClean="0"/>
                        <a:t>,  </a:t>
                      </a:r>
                      <a:r>
                        <a:rPr lang="ru-RU" b="1" dirty="0" smtClean="0"/>
                        <a:t>невзирая</a:t>
                      </a:r>
                    </a:p>
                    <a:p>
                      <a:r>
                        <a:rPr lang="ru-RU" sz="1200" dirty="0" smtClean="0">
                          <a:solidFill>
                            <a:srgbClr val="7030A0"/>
                          </a:solidFill>
                        </a:rPr>
                        <a:t>                                                                                     </a:t>
                      </a:r>
                      <a:r>
                        <a:rPr lang="ru-RU" sz="1200" b="1" i="1" dirty="0" smtClean="0">
                          <a:solidFill>
                            <a:srgbClr val="7030A0"/>
                          </a:solidFill>
                        </a:rPr>
                        <a:t>предлог</a:t>
                      </a:r>
                      <a:endParaRPr lang="ru-RU" sz="1200" dirty="0" smtClean="0">
                        <a:solidFill>
                          <a:srgbClr val="7030A0"/>
                        </a:solidFill>
                      </a:endParaRPr>
                    </a:p>
                    <a:p>
                      <a:r>
                        <a:rPr lang="ru-RU" i="1" dirty="0" smtClean="0"/>
                        <a:t>Мы отправились в путь, </a:t>
                      </a:r>
                      <a:r>
                        <a:rPr lang="ru-RU" b="1" i="1" dirty="0" smtClean="0"/>
                        <a:t>несмотря на </a:t>
                      </a:r>
                      <a:r>
                        <a:rPr lang="ru-RU" b="0" i="1" dirty="0" smtClean="0"/>
                        <a:t>дождь.</a:t>
                      </a:r>
                    </a:p>
                    <a:p>
                      <a:r>
                        <a:rPr lang="ru-RU" sz="1200" b="1" i="1" dirty="0" smtClean="0"/>
                        <a:t>                                           </a:t>
                      </a:r>
                      <a:r>
                        <a:rPr lang="ru-RU" sz="1200" b="1" i="1" dirty="0" smtClean="0">
                          <a:solidFill>
                            <a:srgbClr val="7030A0"/>
                          </a:solidFill>
                        </a:rPr>
                        <a:t>деепричастие</a:t>
                      </a:r>
                    </a:p>
                    <a:p>
                      <a:r>
                        <a:rPr lang="ru-RU" b="1" i="0" dirty="0" smtClean="0"/>
                        <a:t>НО:  </a:t>
                      </a:r>
                      <a:r>
                        <a:rPr lang="ru-RU" b="0" i="1" dirty="0" smtClean="0"/>
                        <a:t>Он шёл, </a:t>
                      </a:r>
                      <a:r>
                        <a:rPr lang="ru-RU" b="1" i="1" dirty="0" smtClean="0"/>
                        <a:t>не смотря </a:t>
                      </a:r>
                      <a:r>
                        <a:rPr lang="ru-RU" b="0" i="1" dirty="0" smtClean="0"/>
                        <a:t>под ноги. </a:t>
                      </a:r>
                      <a:endParaRPr lang="ru-RU" b="1" i="0" dirty="0"/>
                    </a:p>
                  </a:txBody>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Пишутся  раздельно: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457200" y="889620"/>
          <a:ext cx="8329642" cy="2682256"/>
        </p:xfrm>
        <a:graphic>
          <a:graphicData uri="http://schemas.openxmlformats.org/drawingml/2006/table">
            <a:tbl>
              <a:tblPr firstRow="1" bandRow="1">
                <a:tableStyleId>{5C22544A-7EE6-4342-B048-85BDC9FD1C3A}</a:tableStyleId>
              </a:tblPr>
              <a:tblGrid>
                <a:gridCol w="3757610"/>
                <a:gridCol w="4572032"/>
              </a:tblGrid>
              <a:tr h="441384">
                <a:tc>
                  <a:txBody>
                    <a:bodyPr/>
                    <a:lstStyle/>
                    <a:p>
                      <a:pPr algn="ctr"/>
                      <a:r>
                        <a:rPr lang="ru-RU" sz="2000" dirty="0" smtClean="0">
                          <a:solidFill>
                            <a:schemeClr val="bg1"/>
                          </a:solidFill>
                        </a:rPr>
                        <a:t>ПРАВИЛО</a:t>
                      </a:r>
                      <a:endParaRPr lang="ru-RU" sz="2000" dirty="0">
                        <a:solidFill>
                          <a:schemeClr val="bg1"/>
                        </a:solidFill>
                      </a:endParaRPr>
                    </a:p>
                  </a:txBody>
                  <a:tcPr/>
                </a:tc>
                <a:tc>
                  <a:txBody>
                    <a:bodyPr/>
                    <a:lstStyle/>
                    <a:p>
                      <a:pPr algn="ctr"/>
                      <a:r>
                        <a:rPr lang="ru-RU" sz="2000" dirty="0" smtClean="0"/>
                        <a:t>ПРИМЕРЫ</a:t>
                      </a:r>
                      <a:endParaRPr lang="ru-RU" sz="2000" dirty="0"/>
                    </a:p>
                  </a:txBody>
                  <a:tcPr/>
                </a:tc>
              </a:tr>
              <a:tr h="2240872">
                <a:tc>
                  <a:txBody>
                    <a:bodyPr/>
                    <a:lstStyle/>
                    <a:p>
                      <a:r>
                        <a:rPr lang="ru-RU" dirty="0" smtClean="0"/>
                        <a:t> </a:t>
                      </a:r>
                      <a:r>
                        <a:rPr lang="ru-RU" b="1" dirty="0" smtClean="0"/>
                        <a:t>Раздельно </a:t>
                      </a:r>
                      <a:r>
                        <a:rPr lang="ru-RU" b="0" dirty="0" smtClean="0"/>
                        <a:t>пишутся предложные</a:t>
                      </a:r>
                      <a:r>
                        <a:rPr lang="ru-RU" b="0" baseline="0" dirty="0" smtClean="0"/>
                        <a:t> сочетания:</a:t>
                      </a:r>
                      <a:endParaRPr lang="ru-RU" dirty="0"/>
                    </a:p>
                  </a:txBody>
                  <a:tcPr/>
                </a:tc>
                <a:tc>
                  <a:txBody>
                    <a:bodyPr/>
                    <a:lstStyle/>
                    <a:p>
                      <a:r>
                        <a:rPr lang="ru-RU" b="1" dirty="0" smtClean="0"/>
                        <a:t>в виде, в меру, в связи</a:t>
                      </a:r>
                      <a:r>
                        <a:rPr lang="ru-RU" b="1" baseline="0" dirty="0" smtClean="0"/>
                        <a:t> с, в силу, </a:t>
                      </a:r>
                    </a:p>
                    <a:p>
                      <a:r>
                        <a:rPr lang="ru-RU" b="1" baseline="0" dirty="0" smtClean="0"/>
                        <a:t>в смысле, в целях,  в области, </a:t>
                      </a:r>
                    </a:p>
                    <a:p>
                      <a:r>
                        <a:rPr lang="ru-RU" b="1" baseline="0" dirty="0" smtClean="0"/>
                        <a:t>в течени</a:t>
                      </a:r>
                      <a:r>
                        <a:rPr lang="ru-RU" b="1" baseline="0" dirty="0" smtClean="0">
                          <a:solidFill>
                            <a:srgbClr val="FF0000"/>
                          </a:solidFill>
                        </a:rPr>
                        <a:t>е</a:t>
                      </a:r>
                      <a:r>
                        <a:rPr lang="ru-RU" b="1" baseline="0" dirty="0" smtClean="0"/>
                        <a:t>, в продолжени</a:t>
                      </a:r>
                      <a:r>
                        <a:rPr lang="ru-RU" b="1" baseline="0" dirty="0" smtClean="0">
                          <a:solidFill>
                            <a:srgbClr val="FF0000"/>
                          </a:solidFill>
                        </a:rPr>
                        <a:t>е</a:t>
                      </a:r>
                      <a:r>
                        <a:rPr lang="ru-RU" b="1" baseline="0" dirty="0" smtClean="0"/>
                        <a:t>, </a:t>
                      </a:r>
                    </a:p>
                    <a:p>
                      <a:r>
                        <a:rPr lang="ru-RU" b="1" baseline="0" dirty="0" smtClean="0"/>
                        <a:t>в заключени</a:t>
                      </a:r>
                      <a:r>
                        <a:rPr lang="ru-RU" b="1" baseline="0" dirty="0" smtClean="0">
                          <a:solidFill>
                            <a:srgbClr val="FF0000"/>
                          </a:solidFill>
                        </a:rPr>
                        <a:t>е</a:t>
                      </a:r>
                      <a:r>
                        <a:rPr lang="ru-RU" b="1" baseline="0" dirty="0" smtClean="0"/>
                        <a:t>, в отличи</a:t>
                      </a:r>
                      <a:r>
                        <a:rPr lang="ru-RU" b="1" baseline="0" dirty="0" smtClean="0">
                          <a:solidFill>
                            <a:srgbClr val="FF0000"/>
                          </a:solidFill>
                        </a:rPr>
                        <a:t>е</a:t>
                      </a:r>
                      <a:r>
                        <a:rPr lang="ru-RU" b="1" baseline="0" dirty="0" smtClean="0"/>
                        <a:t> от, </a:t>
                      </a:r>
                    </a:p>
                    <a:p>
                      <a:r>
                        <a:rPr lang="ru-RU" b="1" baseline="0" dirty="0" smtClean="0"/>
                        <a:t>в отношени</a:t>
                      </a:r>
                      <a:r>
                        <a:rPr lang="ru-RU" b="1" baseline="0" dirty="0" smtClean="0">
                          <a:solidFill>
                            <a:srgbClr val="FF0000"/>
                          </a:solidFill>
                        </a:rPr>
                        <a:t>и</a:t>
                      </a:r>
                      <a:r>
                        <a:rPr lang="ru-RU" b="1" baseline="0" dirty="0" smtClean="0"/>
                        <a:t>,  за исключением,  </a:t>
                      </a:r>
                    </a:p>
                    <a:p>
                      <a:r>
                        <a:rPr lang="ru-RU" b="1" baseline="0" dirty="0" smtClean="0"/>
                        <a:t>за счёт, по мере, по поводу, по причине</a:t>
                      </a:r>
                    </a:p>
                    <a:p>
                      <a:endParaRPr lang="ru-RU" b="1" dirty="0"/>
                    </a:p>
                  </a:txBody>
                  <a:tcPr/>
                </a:tc>
              </a:tr>
            </a:tbl>
          </a:graphicData>
        </a:graphic>
      </p:graphicFrame>
      <p:sp>
        <p:nvSpPr>
          <p:cNvPr id="5" name="Прямоугольник 4"/>
          <p:cNvSpPr/>
          <p:nvPr/>
        </p:nvSpPr>
        <p:spPr>
          <a:xfrm>
            <a:off x="1643042" y="3429000"/>
            <a:ext cx="5643602" cy="928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rgbClr val="FF0000"/>
                </a:solidFill>
              </a:rPr>
              <a:t>Пишутся через дефис:</a:t>
            </a:r>
            <a:endParaRPr lang="ru-RU" sz="3200" b="1" dirty="0">
              <a:solidFill>
                <a:srgbClr val="FF0000"/>
              </a:solidFill>
            </a:endParaRPr>
          </a:p>
        </p:txBody>
      </p:sp>
      <p:sp>
        <p:nvSpPr>
          <p:cNvPr id="6" name="Прямоугольник 5"/>
          <p:cNvSpPr/>
          <p:nvPr/>
        </p:nvSpPr>
        <p:spPr>
          <a:xfrm>
            <a:off x="714348" y="4286256"/>
            <a:ext cx="7858180" cy="714380"/>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rgbClr val="7030A0"/>
                </a:solidFill>
              </a:rPr>
              <a:t>из-за,  из-под,  по-над,  по-за,  за-ради</a:t>
            </a:r>
            <a:endParaRPr lang="ru-RU" sz="3200" b="1" dirty="0">
              <a:solidFill>
                <a:srgbClr val="7030A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smtClean="0">
                <a:solidFill>
                  <a:srgbClr val="C00000"/>
                </a:solidFill>
                <a:effectLst>
                  <a:outerShdw blurRad="38100" dist="38100" dir="2700000" algn="tl">
                    <a:srgbClr val="000000">
                      <a:alpha val="43137"/>
                    </a:srgbClr>
                  </a:outerShdw>
                </a:effectLst>
                <a:latin typeface="+mn-lt"/>
              </a:rPr>
              <a:t>При написании производные предлоги нужно отличать от созвучных форм самостоятельных частей речи</a:t>
            </a:r>
            <a:endParaRPr lang="ru-RU" sz="2400" b="1" dirty="0">
              <a:solidFill>
                <a:srgbClr val="C00000"/>
              </a:solidFill>
              <a:effectLst>
                <a:outerShdw blurRad="38100" dist="38100" dir="2700000" algn="tl">
                  <a:srgbClr val="000000">
                    <a:alpha val="43137"/>
                  </a:srgbClr>
                </a:outerShdw>
              </a:effectLst>
              <a:latin typeface="+mn-lt"/>
            </a:endParaRPr>
          </a:p>
        </p:txBody>
      </p:sp>
      <p:graphicFrame>
        <p:nvGraphicFramePr>
          <p:cNvPr id="4" name="Содержимое 3"/>
          <p:cNvGraphicFramePr>
            <a:graphicFrameLocks noGrp="1"/>
          </p:cNvGraphicFramePr>
          <p:nvPr>
            <p:ph idx="1"/>
          </p:nvPr>
        </p:nvGraphicFramePr>
        <p:xfrm>
          <a:off x="571472" y="1428737"/>
          <a:ext cx="8143932" cy="4911738"/>
        </p:xfrm>
        <a:graphic>
          <a:graphicData uri="http://schemas.openxmlformats.org/drawingml/2006/table">
            <a:tbl>
              <a:tblPr firstRow="1" bandRow="1">
                <a:tableStyleId>{5C22544A-7EE6-4342-B048-85BDC9FD1C3A}</a:tableStyleId>
              </a:tblPr>
              <a:tblGrid>
                <a:gridCol w="4071966"/>
                <a:gridCol w="4071966"/>
              </a:tblGrid>
              <a:tr h="595067">
                <a:tc gridSpan="2">
                  <a:txBody>
                    <a:bodyPr/>
                    <a:lstStyle/>
                    <a:p>
                      <a:r>
                        <a:rPr lang="ru-RU" sz="2000" dirty="0" smtClean="0"/>
                        <a:t>                                            ЗАПОМНИ !    РАЗЛИЧАЙ !</a:t>
                      </a:r>
                      <a:endParaRPr lang="ru-RU" sz="2000" dirty="0"/>
                    </a:p>
                  </a:txBody>
                  <a:tcPr/>
                </a:tc>
                <a:tc hMerge="1">
                  <a:txBody>
                    <a:bodyPr/>
                    <a:lstStyle/>
                    <a:p>
                      <a:endParaRPr lang="ru-RU" dirty="0"/>
                    </a:p>
                  </a:txBody>
                  <a:tcPr/>
                </a:tc>
              </a:tr>
              <a:tr h="933391">
                <a:tc>
                  <a:txBody>
                    <a:bodyPr/>
                    <a:lstStyle/>
                    <a:p>
                      <a:r>
                        <a:rPr lang="ru-RU" b="1" dirty="0" smtClean="0"/>
                        <a:t>Предлоги:</a:t>
                      </a:r>
                    </a:p>
                    <a:p>
                      <a:r>
                        <a:rPr lang="ru-RU" b="0" i="1" dirty="0" smtClean="0"/>
                        <a:t>в</a:t>
                      </a:r>
                      <a:r>
                        <a:rPr lang="ru-RU" b="0" i="1" baseline="0" dirty="0" smtClean="0"/>
                        <a:t> течени</a:t>
                      </a:r>
                      <a:r>
                        <a:rPr lang="ru-RU" b="0" i="1" baseline="0" dirty="0" smtClean="0">
                          <a:solidFill>
                            <a:srgbClr val="C00000"/>
                          </a:solidFill>
                        </a:rPr>
                        <a:t>е</a:t>
                      </a:r>
                      <a:r>
                        <a:rPr lang="ru-RU" b="0" i="1" baseline="0" dirty="0" smtClean="0"/>
                        <a:t> недели,</a:t>
                      </a:r>
                    </a:p>
                    <a:p>
                      <a:r>
                        <a:rPr lang="ru-RU" b="0" i="1" baseline="0" dirty="0" smtClean="0"/>
                        <a:t>в продолжени</a:t>
                      </a:r>
                      <a:r>
                        <a:rPr lang="ru-RU" b="0" i="1" baseline="0" dirty="0" smtClean="0">
                          <a:solidFill>
                            <a:srgbClr val="C00000"/>
                          </a:solidFill>
                        </a:rPr>
                        <a:t>е</a:t>
                      </a:r>
                      <a:r>
                        <a:rPr lang="ru-RU" b="0" i="1" baseline="0" dirty="0" smtClean="0"/>
                        <a:t> всего лета</a:t>
                      </a:r>
                      <a:endParaRPr lang="ru-RU" b="0" i="1" dirty="0"/>
                    </a:p>
                  </a:txBody>
                  <a:tcPr/>
                </a:tc>
                <a:tc>
                  <a:txBody>
                    <a:bodyPr/>
                    <a:lstStyle/>
                    <a:p>
                      <a:r>
                        <a:rPr lang="ru-RU" b="1" dirty="0" smtClean="0"/>
                        <a:t>Существительные с предлогами:</a:t>
                      </a:r>
                    </a:p>
                    <a:p>
                      <a:r>
                        <a:rPr lang="ru-RU" b="0" i="1" dirty="0" smtClean="0"/>
                        <a:t>в течени</a:t>
                      </a:r>
                      <a:r>
                        <a:rPr lang="ru-RU" b="0" i="1" dirty="0" smtClean="0">
                          <a:solidFill>
                            <a:srgbClr val="C00000"/>
                          </a:solidFill>
                        </a:rPr>
                        <a:t>и</a:t>
                      </a:r>
                      <a:r>
                        <a:rPr lang="ru-RU" b="0" i="1" dirty="0" smtClean="0"/>
                        <a:t> Волги,</a:t>
                      </a:r>
                    </a:p>
                    <a:p>
                      <a:r>
                        <a:rPr lang="ru-RU" b="0" i="1" dirty="0" smtClean="0"/>
                        <a:t>в продолжени</a:t>
                      </a:r>
                      <a:r>
                        <a:rPr lang="ru-RU" b="0" i="1" dirty="0" smtClean="0">
                          <a:solidFill>
                            <a:srgbClr val="C00000"/>
                          </a:solidFill>
                        </a:rPr>
                        <a:t>и</a:t>
                      </a:r>
                      <a:r>
                        <a:rPr lang="ru-RU" b="0" i="1" dirty="0" smtClean="0"/>
                        <a:t> фильма</a:t>
                      </a:r>
                      <a:endParaRPr lang="ru-RU" b="0" i="1" dirty="0"/>
                    </a:p>
                  </a:txBody>
                  <a:tcPr/>
                </a:tc>
              </a:tr>
              <a:tr h="3329326">
                <a:tc>
                  <a:txBody>
                    <a:bodyPr/>
                    <a:lstStyle/>
                    <a:p>
                      <a:r>
                        <a:rPr lang="ru-RU" b="1" dirty="0" smtClean="0"/>
                        <a:t>Производные предлоги:</a:t>
                      </a:r>
                    </a:p>
                    <a:p>
                      <a:pPr>
                        <a:buFont typeface="Arial" charset="0"/>
                        <a:buChar char="•"/>
                      </a:pPr>
                      <a:r>
                        <a:rPr lang="ru-RU" b="1" dirty="0" smtClean="0"/>
                        <a:t>  существительное:</a:t>
                      </a:r>
                    </a:p>
                    <a:p>
                      <a:pPr>
                        <a:buFont typeface="Arial" charset="0"/>
                        <a:buNone/>
                      </a:pPr>
                      <a:r>
                        <a:rPr lang="ru-RU" b="1" dirty="0" smtClean="0"/>
                        <a:t>    </a:t>
                      </a:r>
                      <a:r>
                        <a:rPr lang="ru-RU" b="1" i="1" dirty="0" smtClean="0"/>
                        <a:t>в течение </a:t>
                      </a:r>
                      <a:r>
                        <a:rPr lang="ru-RU" b="0" i="1" dirty="0" smtClean="0"/>
                        <a:t>года</a:t>
                      </a:r>
                    </a:p>
                    <a:p>
                      <a:pPr>
                        <a:buFont typeface="Arial" charset="0"/>
                        <a:buNone/>
                      </a:pPr>
                      <a:r>
                        <a:rPr lang="ru-RU" b="0" i="1" dirty="0" smtClean="0"/>
                        <a:t>    </a:t>
                      </a:r>
                      <a:r>
                        <a:rPr lang="ru-RU" b="1" i="1" dirty="0" smtClean="0"/>
                        <a:t>в продолжение </a:t>
                      </a:r>
                      <a:r>
                        <a:rPr lang="ru-RU" b="0" i="1" dirty="0" smtClean="0"/>
                        <a:t>дня</a:t>
                      </a:r>
                    </a:p>
                    <a:p>
                      <a:pPr>
                        <a:buFont typeface="Arial" charset="0"/>
                        <a:buNone/>
                      </a:pPr>
                      <a:r>
                        <a:rPr lang="ru-RU" b="0" i="1" dirty="0" smtClean="0"/>
                        <a:t>    книга </a:t>
                      </a:r>
                      <a:r>
                        <a:rPr lang="ru-RU" b="1" i="1" dirty="0" smtClean="0"/>
                        <a:t>вроде</a:t>
                      </a:r>
                      <a:r>
                        <a:rPr lang="ru-RU" b="0" i="1" dirty="0" smtClean="0"/>
                        <a:t> брошюры</a:t>
                      </a:r>
                    </a:p>
                    <a:p>
                      <a:pPr>
                        <a:buFont typeface="Arial" charset="0"/>
                        <a:buChar char="•"/>
                      </a:pPr>
                      <a:r>
                        <a:rPr lang="ru-RU" b="1" dirty="0" smtClean="0"/>
                        <a:t>   деепричастие:</a:t>
                      </a:r>
                    </a:p>
                    <a:p>
                      <a:pPr>
                        <a:buFont typeface="Arial" charset="0"/>
                        <a:buNone/>
                      </a:pPr>
                      <a:r>
                        <a:rPr lang="ru-RU" b="1" dirty="0" smtClean="0"/>
                        <a:t>     </a:t>
                      </a:r>
                      <a:r>
                        <a:rPr lang="ru-RU" b="0" i="1" dirty="0" smtClean="0"/>
                        <a:t>посевы ожили </a:t>
                      </a:r>
                      <a:r>
                        <a:rPr lang="ru-RU" b="1" i="1" dirty="0" smtClean="0"/>
                        <a:t>благодаря</a:t>
                      </a:r>
                      <a:r>
                        <a:rPr lang="ru-RU" b="0" i="1" dirty="0" smtClean="0"/>
                        <a:t> дождю</a:t>
                      </a:r>
                    </a:p>
                    <a:p>
                      <a:pPr>
                        <a:buFont typeface="Arial" charset="0"/>
                        <a:buChar char="•"/>
                      </a:pPr>
                      <a:r>
                        <a:rPr lang="ru-RU" b="1" i="0" dirty="0" smtClean="0"/>
                        <a:t>  </a:t>
                      </a:r>
                      <a:r>
                        <a:rPr lang="ru-RU" b="1" i="0" baseline="0" dirty="0" smtClean="0"/>
                        <a:t> </a:t>
                      </a:r>
                      <a:r>
                        <a:rPr lang="ru-RU" b="1" i="0" dirty="0" smtClean="0"/>
                        <a:t>наречие:</a:t>
                      </a:r>
                    </a:p>
                    <a:p>
                      <a:pPr>
                        <a:buFont typeface="Arial" charset="0"/>
                        <a:buNone/>
                      </a:pPr>
                      <a:r>
                        <a:rPr lang="ru-RU" b="1" i="0" dirty="0" smtClean="0"/>
                        <a:t>     </a:t>
                      </a:r>
                      <a:r>
                        <a:rPr lang="ru-RU" b="0" i="1" dirty="0" smtClean="0"/>
                        <a:t>ходить </a:t>
                      </a:r>
                      <a:r>
                        <a:rPr lang="ru-RU" b="1" i="1" dirty="0" smtClean="0"/>
                        <a:t>вокруг</a:t>
                      </a:r>
                      <a:r>
                        <a:rPr lang="ru-RU" b="0" i="1" dirty="0" smtClean="0"/>
                        <a:t> дома</a:t>
                      </a:r>
                    </a:p>
                    <a:p>
                      <a:pPr>
                        <a:buFont typeface="Arial" charset="0"/>
                        <a:buNone/>
                      </a:pPr>
                      <a:r>
                        <a:rPr lang="ru-RU" b="0" i="1" dirty="0" smtClean="0"/>
                        <a:t>     остановиться </a:t>
                      </a:r>
                      <a:r>
                        <a:rPr lang="ru-RU" b="1" i="1" dirty="0" smtClean="0"/>
                        <a:t>около </a:t>
                      </a:r>
                      <a:r>
                        <a:rPr lang="ru-RU" b="0" i="1" dirty="0" smtClean="0"/>
                        <a:t>леса</a:t>
                      </a:r>
                      <a:endParaRPr lang="ru-RU" b="1" i="0" dirty="0" smtClean="0"/>
                    </a:p>
                    <a:p>
                      <a:pPr>
                        <a:buFont typeface="Arial" charset="0"/>
                        <a:buNone/>
                      </a:pPr>
                      <a:endParaRPr lang="ru-RU" b="1" i="0" dirty="0" smtClean="0"/>
                    </a:p>
                    <a:p>
                      <a:pPr>
                        <a:buFont typeface="Arial" charset="0"/>
                        <a:buChar char="•"/>
                      </a:pPr>
                      <a:endParaRPr lang="ru-RU" b="1" dirty="0" smtClean="0"/>
                    </a:p>
                  </a:txBody>
                  <a:tcPr/>
                </a:tc>
                <a:tc>
                  <a:txBody>
                    <a:bodyPr/>
                    <a:lstStyle/>
                    <a:p>
                      <a:r>
                        <a:rPr lang="ru-RU" b="1" dirty="0" smtClean="0"/>
                        <a:t>Примеры  морфологических </a:t>
                      </a:r>
                    </a:p>
                    <a:p>
                      <a:r>
                        <a:rPr lang="ru-RU" b="1" dirty="0" smtClean="0"/>
                        <a:t>                  омонимов:</a:t>
                      </a:r>
                    </a:p>
                    <a:p>
                      <a:r>
                        <a:rPr lang="ru-RU" b="1" i="1" dirty="0" smtClean="0"/>
                        <a:t>в</a:t>
                      </a:r>
                      <a:r>
                        <a:rPr lang="ru-RU" b="1" i="1" baseline="0" dirty="0" smtClean="0"/>
                        <a:t> течении </a:t>
                      </a:r>
                      <a:r>
                        <a:rPr lang="ru-RU" b="0" i="1" baseline="0" dirty="0" smtClean="0"/>
                        <a:t>реки</a:t>
                      </a:r>
                    </a:p>
                    <a:p>
                      <a:r>
                        <a:rPr lang="ru-RU" b="1" i="1" baseline="0" dirty="0" smtClean="0"/>
                        <a:t>в продолжении </a:t>
                      </a:r>
                      <a:r>
                        <a:rPr lang="ru-RU" b="0" i="1" baseline="0" dirty="0" smtClean="0"/>
                        <a:t>книги</a:t>
                      </a:r>
                    </a:p>
                    <a:p>
                      <a:r>
                        <a:rPr lang="ru-RU" b="1" i="1" baseline="0" dirty="0" smtClean="0"/>
                        <a:t>в роде, </a:t>
                      </a:r>
                      <a:r>
                        <a:rPr lang="ru-RU" b="0" i="1" baseline="0" dirty="0" smtClean="0"/>
                        <a:t>числе и падеже</a:t>
                      </a:r>
                    </a:p>
                    <a:p>
                      <a:endParaRPr lang="ru-RU" b="1" i="1" dirty="0" smtClean="0"/>
                    </a:p>
                    <a:p>
                      <a:r>
                        <a:rPr lang="ru-RU" b="0" i="1" dirty="0" smtClean="0"/>
                        <a:t>ушли, </a:t>
                      </a:r>
                      <a:r>
                        <a:rPr lang="ru-RU" b="1" i="1" dirty="0" smtClean="0"/>
                        <a:t>благодаря </a:t>
                      </a:r>
                      <a:r>
                        <a:rPr lang="ru-RU" b="0" i="1" dirty="0" smtClean="0"/>
                        <a:t>за помощь</a:t>
                      </a:r>
                    </a:p>
                    <a:p>
                      <a:endParaRPr lang="ru-RU" b="0" i="1" dirty="0" smtClean="0"/>
                    </a:p>
                    <a:p>
                      <a:r>
                        <a:rPr lang="ru-RU" b="0" i="1" dirty="0" smtClean="0"/>
                        <a:t>ходить  </a:t>
                      </a:r>
                      <a:r>
                        <a:rPr lang="ru-RU" b="1" i="1" dirty="0" smtClean="0"/>
                        <a:t>вокруг </a:t>
                      </a:r>
                      <a:r>
                        <a:rPr lang="ru-RU" b="0" i="1" dirty="0" smtClean="0"/>
                        <a:t>да</a:t>
                      </a:r>
                      <a:r>
                        <a:rPr lang="ru-RU" b="0" i="1" baseline="0" dirty="0" smtClean="0"/>
                        <a:t> </a:t>
                      </a:r>
                      <a:r>
                        <a:rPr lang="ru-RU" b="1" i="1" baseline="0" dirty="0" smtClean="0"/>
                        <a:t>около</a:t>
                      </a:r>
                      <a:endParaRPr lang="ru-RU" b="0" i="1" dirty="0"/>
                    </a:p>
                  </a:txBody>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тренировочное упражнение:</a:t>
            </a:r>
            <a:endParaRPr lang="ru-RU" sz="3600" b="1" dirty="0">
              <a:solidFill>
                <a:srgbClr val="0070C0"/>
              </a:solidFill>
              <a:latin typeface="+mn-lt"/>
            </a:endParaRPr>
          </a:p>
        </p:txBody>
      </p:sp>
      <p:sp>
        <p:nvSpPr>
          <p:cNvPr id="3" name="Содержимое 2"/>
          <p:cNvSpPr>
            <a:spLocks noGrp="1"/>
          </p:cNvSpPr>
          <p:nvPr>
            <p:ph idx="1"/>
          </p:nvPr>
        </p:nvSpPr>
        <p:spPr>
          <a:xfrm>
            <a:off x="785786" y="928670"/>
            <a:ext cx="7643866" cy="3286147"/>
          </a:xfrm>
          <a:solidFill>
            <a:schemeClr val="tx2">
              <a:lumMod val="20000"/>
              <a:lumOff val="80000"/>
            </a:schemeClr>
          </a:solidFill>
        </p:spPr>
        <p:txBody>
          <a:bodyPr>
            <a:normAutofit/>
          </a:bodyPr>
          <a:lstStyle/>
          <a:p>
            <a:pPr>
              <a:buNone/>
            </a:pPr>
            <a:r>
              <a:rPr lang="ru-RU" sz="1800" dirty="0" smtClean="0"/>
              <a:t>               Перепишите, раскрывая скобки, и определите часть речи.</a:t>
            </a:r>
          </a:p>
          <a:p>
            <a:pPr>
              <a:buNone/>
            </a:pPr>
            <a:endParaRPr lang="ru-RU" sz="1800" dirty="0" smtClean="0"/>
          </a:p>
          <a:p>
            <a:pPr indent="20638" algn="just">
              <a:buNone/>
              <a:tabLst>
                <a:tab pos="7808913" algn="l"/>
              </a:tabLst>
            </a:pPr>
            <a:r>
              <a:rPr lang="ru-RU" sz="2000" dirty="0" smtClean="0"/>
              <a:t>      (На)встречу с выпускниками; (в)виду предстоящего отъезда; расположиться (в)виду города; поинтересоваться (на)счёт путёвки; перевести деньги (на)счёт предприятия; (в)виду недостатка времени; прибыть (в)место назначения;  разместить (в)место предисловия;  торопиться (на)встречу с писателем; выйти (на)встречу гостям.</a:t>
            </a:r>
          </a:p>
          <a:p>
            <a:pPr>
              <a:buNone/>
            </a:pPr>
            <a:r>
              <a:rPr lang="ru-RU" sz="1800" dirty="0" smtClean="0"/>
              <a:t>      </a:t>
            </a:r>
            <a:r>
              <a:rPr lang="ru-RU" sz="2000" dirty="0"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928670"/>
            <a:ext cx="8086724" cy="3940180"/>
          </a:xfrm>
        </p:spPr>
        <p:txBody>
          <a:bodyPr>
            <a:normAutofit/>
          </a:bodyPr>
          <a:lstStyle/>
          <a:p>
            <a:r>
              <a:rPr lang="ru-RU" sz="6000" b="1" dirty="0" smtClean="0">
                <a:solidFill>
                  <a:schemeClr val="accent2">
                    <a:lumMod val="50000"/>
                  </a:schemeClr>
                </a:solidFill>
                <a:latin typeface="+mn-lt"/>
              </a:rPr>
              <a:t>ПРАВОПИСАНИЕ</a:t>
            </a:r>
            <a:r>
              <a:rPr lang="ru-RU" sz="6000" b="1" dirty="0" smtClean="0">
                <a:latin typeface="+mn-lt"/>
              </a:rPr>
              <a:t/>
            </a:r>
            <a:br>
              <a:rPr lang="ru-RU" sz="6000" b="1" dirty="0" smtClean="0">
                <a:latin typeface="+mn-lt"/>
              </a:rPr>
            </a:br>
            <a:r>
              <a:rPr lang="ru-RU" sz="6000" b="1" dirty="0" smtClean="0">
                <a:solidFill>
                  <a:schemeClr val="accent2">
                    <a:lumMod val="50000"/>
                  </a:schemeClr>
                </a:solidFill>
                <a:latin typeface="+mn-lt"/>
              </a:rPr>
              <a:t>СУЩЕСТВИТЕЛЬНЫХ</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FF0000"/>
                </a:solidFill>
                <a:latin typeface="+mn-lt"/>
              </a:rPr>
              <a:t>Выполни  тестовое задание №4:</a:t>
            </a:r>
            <a:endParaRPr lang="ru-RU" sz="3600" b="1" dirty="0">
              <a:solidFill>
                <a:srgbClr val="FF0000"/>
              </a:solidFill>
              <a:latin typeface="+mn-lt"/>
            </a:endParaRPr>
          </a:p>
        </p:txBody>
      </p:sp>
      <p:sp>
        <p:nvSpPr>
          <p:cNvPr id="3" name="Содержимое 2"/>
          <p:cNvSpPr>
            <a:spLocks noGrp="1"/>
          </p:cNvSpPr>
          <p:nvPr>
            <p:ph idx="1"/>
          </p:nvPr>
        </p:nvSpPr>
        <p:spPr>
          <a:xfrm>
            <a:off x="1428728" y="785794"/>
            <a:ext cx="6572296" cy="5857916"/>
          </a:xfrm>
        </p:spPr>
        <p:txBody>
          <a:bodyPr>
            <a:noAutofit/>
          </a:bodyPr>
          <a:lstStyle/>
          <a:p>
            <a:pPr>
              <a:buNone/>
            </a:pPr>
            <a:r>
              <a:rPr lang="ru-RU" sz="1600" dirty="0" smtClean="0"/>
              <a:t>                                       </a:t>
            </a:r>
            <a:r>
              <a:rPr lang="ru-RU" sz="2000" b="1" i="1" dirty="0" smtClean="0"/>
              <a:t>Правописание  предлогов.</a:t>
            </a:r>
          </a:p>
          <a:p>
            <a:pPr>
              <a:buNone/>
            </a:pPr>
            <a:r>
              <a:rPr lang="ru-RU" sz="1800" dirty="0" smtClean="0"/>
              <a:t>Раскройте скобки:    1.  (В)виду болезни</a:t>
            </a:r>
          </a:p>
          <a:p>
            <a:pPr marL="1795463" indent="20638">
              <a:buNone/>
            </a:pPr>
            <a:r>
              <a:rPr lang="ru-RU" sz="1800" dirty="0" smtClean="0"/>
              <a:t>      2.  Иметь (в)виду</a:t>
            </a:r>
          </a:p>
          <a:p>
            <a:pPr marL="1795463" indent="20638">
              <a:buNone/>
            </a:pPr>
            <a:r>
              <a:rPr lang="ru-RU" sz="1800" dirty="0" smtClean="0"/>
              <a:t>      3.  Разговоры (на)счёт земли</a:t>
            </a:r>
          </a:p>
          <a:p>
            <a:pPr marL="1795463" indent="20638">
              <a:buNone/>
            </a:pPr>
            <a:r>
              <a:rPr lang="ru-RU" sz="1800" dirty="0" smtClean="0"/>
              <a:t>      4.  Положить деньги (на)счёт</a:t>
            </a:r>
          </a:p>
          <a:p>
            <a:pPr marL="1795463" indent="20638">
              <a:buNone/>
            </a:pPr>
            <a:r>
              <a:rPr lang="ru-RU" sz="1800" dirty="0" smtClean="0"/>
              <a:t>      5.  Сосуд (в)виде шара</a:t>
            </a:r>
          </a:p>
          <a:p>
            <a:pPr marL="1795463" indent="20638">
              <a:buNone/>
            </a:pPr>
            <a:r>
              <a:rPr lang="ru-RU" sz="1800" dirty="0" smtClean="0"/>
              <a:t>      6.  (В)</a:t>
            </a:r>
            <a:r>
              <a:rPr lang="ru-RU" sz="1800" dirty="0" err="1" smtClean="0"/>
              <a:t>течени</a:t>
            </a:r>
            <a:r>
              <a:rPr lang="ru-RU" sz="1800" dirty="0" smtClean="0"/>
              <a:t>…  шести лет</a:t>
            </a:r>
          </a:p>
          <a:p>
            <a:pPr marL="1795463" indent="20638">
              <a:buNone/>
            </a:pPr>
            <a:r>
              <a:rPr lang="ru-RU" sz="1800" dirty="0" smtClean="0"/>
              <a:t>      7.  (В)</a:t>
            </a:r>
            <a:r>
              <a:rPr lang="ru-RU" sz="1800" dirty="0" err="1" smtClean="0"/>
              <a:t>течени</a:t>
            </a:r>
            <a:r>
              <a:rPr lang="ru-RU" sz="1800" dirty="0" smtClean="0"/>
              <a:t>…  реки</a:t>
            </a:r>
          </a:p>
          <a:p>
            <a:pPr marL="1795463" indent="20638">
              <a:buNone/>
            </a:pPr>
            <a:r>
              <a:rPr lang="ru-RU" sz="1800" dirty="0" smtClean="0"/>
              <a:t>      8.  (В)</a:t>
            </a:r>
            <a:r>
              <a:rPr lang="ru-RU" sz="1800" dirty="0" err="1" smtClean="0"/>
              <a:t>продолжени</a:t>
            </a:r>
            <a:r>
              <a:rPr lang="ru-RU" sz="1800" dirty="0" smtClean="0"/>
              <a:t>…  месяца</a:t>
            </a:r>
          </a:p>
          <a:p>
            <a:pPr marL="1795463" indent="20638">
              <a:buNone/>
            </a:pPr>
            <a:r>
              <a:rPr lang="ru-RU" sz="1800" dirty="0" smtClean="0"/>
              <a:t>      9.  (В)</a:t>
            </a:r>
            <a:r>
              <a:rPr lang="ru-RU" sz="1800" dirty="0" err="1" smtClean="0"/>
              <a:t>продолжени</a:t>
            </a:r>
            <a:r>
              <a:rPr lang="ru-RU" sz="1800" dirty="0" smtClean="0"/>
              <a:t>…  повести  </a:t>
            </a:r>
          </a:p>
          <a:p>
            <a:pPr marL="1795463" indent="20638">
              <a:buNone/>
            </a:pPr>
            <a:r>
              <a:rPr lang="ru-RU" sz="1800" dirty="0" smtClean="0"/>
              <a:t>     10. (В)</a:t>
            </a:r>
            <a:r>
              <a:rPr lang="ru-RU" sz="1800" dirty="0" err="1" smtClean="0"/>
              <a:t>следстви</a:t>
            </a:r>
            <a:r>
              <a:rPr lang="ru-RU" sz="1800" dirty="0" smtClean="0"/>
              <a:t>…  холодов</a:t>
            </a:r>
          </a:p>
          <a:p>
            <a:pPr marL="1795463" indent="20638">
              <a:buNone/>
            </a:pPr>
            <a:r>
              <a:rPr lang="ru-RU" sz="1800" dirty="0" smtClean="0"/>
              <a:t>     11. (В)</a:t>
            </a:r>
            <a:r>
              <a:rPr lang="ru-RU" sz="1800" dirty="0" err="1" smtClean="0"/>
              <a:t>следстви</a:t>
            </a:r>
            <a:r>
              <a:rPr lang="ru-RU" sz="1800" dirty="0" smtClean="0"/>
              <a:t>…  по делу</a:t>
            </a:r>
          </a:p>
          <a:p>
            <a:pPr marL="1795463" indent="20638">
              <a:buNone/>
            </a:pPr>
            <a:r>
              <a:rPr lang="ru-RU" sz="1800" dirty="0" smtClean="0"/>
              <a:t>     12. (В)связи с собранием</a:t>
            </a:r>
          </a:p>
          <a:p>
            <a:pPr marL="1795463" indent="20638">
              <a:buNone/>
            </a:pPr>
            <a:r>
              <a:rPr lang="ru-RU" sz="1800" dirty="0" smtClean="0"/>
              <a:t>     13. Встретиться (в)</a:t>
            </a:r>
            <a:r>
              <a:rPr lang="ru-RU" sz="1800" dirty="0" err="1" smtClean="0"/>
              <a:t>последстви</a:t>
            </a:r>
            <a:r>
              <a:rPr lang="ru-RU" sz="1800" dirty="0" smtClean="0"/>
              <a:t>…</a:t>
            </a:r>
          </a:p>
          <a:p>
            <a:pPr marL="1795463" indent="20638">
              <a:buNone/>
            </a:pPr>
            <a:r>
              <a:rPr lang="ru-RU" sz="1800" dirty="0" smtClean="0"/>
              <a:t>     14. Медальон (в)виде сердечка</a:t>
            </a:r>
          </a:p>
          <a:p>
            <a:pPr marL="1795463" indent="20638">
              <a:buNone/>
            </a:pPr>
            <a:r>
              <a:rPr lang="ru-RU" sz="1800" dirty="0" smtClean="0"/>
              <a:t>     15. (В)</a:t>
            </a:r>
            <a:r>
              <a:rPr lang="ru-RU" sz="1800" dirty="0" err="1" smtClean="0"/>
              <a:t>заключени</a:t>
            </a:r>
            <a:r>
              <a:rPr lang="ru-RU" sz="1800" dirty="0" smtClean="0"/>
              <a:t>…  собрания</a:t>
            </a:r>
          </a:p>
          <a:p>
            <a:pPr marL="1795463" indent="20638">
              <a:buNone/>
            </a:pPr>
            <a:r>
              <a:rPr lang="ru-RU" sz="1800" dirty="0" smtClean="0"/>
              <a:t>     16. Пришёл (во)время</a:t>
            </a:r>
          </a:p>
          <a:p>
            <a:pPr>
              <a:buNone/>
            </a:pPr>
            <a:r>
              <a:rPr lang="ru-RU" sz="1600" dirty="0" smtClean="0"/>
              <a:t> </a:t>
            </a:r>
          </a:p>
          <a:p>
            <a:pPr>
              <a:buNone/>
            </a:pPr>
            <a:endParaRPr lang="ru-RU" sz="1600" dirty="0" smtClean="0"/>
          </a:p>
          <a:p>
            <a:pPr>
              <a:buNone/>
            </a:pPr>
            <a:endParaRPr lang="ru-RU" sz="1600" dirty="0" smtClean="0"/>
          </a:p>
          <a:p>
            <a:pPr>
              <a:buNone/>
            </a:pPr>
            <a:r>
              <a:rPr lang="ru-RU" sz="1100" dirty="0" smtClean="0"/>
              <a:t>            </a:t>
            </a:r>
            <a:endParaRPr lang="ru-RU" sz="1200" dirty="0" smtClean="0"/>
          </a:p>
          <a:p>
            <a:pPr>
              <a:buNone/>
            </a:pPr>
            <a:endParaRPr lang="ru-RU" sz="16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СОЮЗОВ</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ru-RU" sz="3600" b="1" dirty="0" smtClean="0">
                <a:solidFill>
                  <a:srgbClr val="FF0000"/>
                </a:solidFill>
                <a:latin typeface="+mn-lt"/>
              </a:rPr>
              <a:t>Запомни !</a:t>
            </a:r>
            <a:endParaRPr lang="ru-RU" sz="3600" b="1" dirty="0">
              <a:solidFill>
                <a:srgbClr val="FF0000"/>
              </a:solidFill>
              <a:latin typeface="+mn-lt"/>
            </a:endParaRPr>
          </a:p>
        </p:txBody>
      </p:sp>
      <p:graphicFrame>
        <p:nvGraphicFramePr>
          <p:cNvPr id="5" name="Содержимое 4"/>
          <p:cNvGraphicFramePr>
            <a:graphicFrameLocks noGrp="1"/>
          </p:cNvGraphicFramePr>
          <p:nvPr>
            <p:ph idx="1"/>
          </p:nvPr>
        </p:nvGraphicFramePr>
        <p:xfrm>
          <a:off x="714348" y="1285860"/>
          <a:ext cx="7858180" cy="4777730"/>
        </p:xfrm>
        <a:graphic>
          <a:graphicData uri="http://schemas.openxmlformats.org/drawingml/2006/table">
            <a:tbl>
              <a:tblPr firstRow="1" bandRow="1">
                <a:tableStyleId>{5C22544A-7EE6-4342-B048-85BDC9FD1C3A}</a:tableStyleId>
              </a:tblPr>
              <a:tblGrid>
                <a:gridCol w="2384998"/>
                <a:gridCol w="2481531"/>
                <a:gridCol w="2991651"/>
              </a:tblGrid>
              <a:tr h="571490">
                <a:tc>
                  <a:txBody>
                    <a:bodyPr/>
                    <a:lstStyle/>
                    <a:p>
                      <a:pPr algn="ctr"/>
                      <a:r>
                        <a:rPr lang="ru-RU" sz="2000" dirty="0" smtClean="0"/>
                        <a:t>В  одно  слово</a:t>
                      </a:r>
                      <a:endParaRPr lang="ru-RU" sz="2000" dirty="0"/>
                    </a:p>
                  </a:txBody>
                  <a:tcPr/>
                </a:tc>
                <a:tc>
                  <a:txBody>
                    <a:bodyPr/>
                    <a:lstStyle/>
                    <a:p>
                      <a:pPr algn="ctr"/>
                      <a:r>
                        <a:rPr lang="ru-RU" sz="2000" dirty="0" smtClean="0"/>
                        <a:t>В  два  слова</a:t>
                      </a:r>
                      <a:endParaRPr lang="ru-RU" sz="2000" dirty="0"/>
                    </a:p>
                  </a:txBody>
                  <a:tcPr/>
                </a:tc>
                <a:tc>
                  <a:txBody>
                    <a:bodyPr/>
                    <a:lstStyle/>
                    <a:p>
                      <a:pPr algn="ctr"/>
                      <a:r>
                        <a:rPr lang="ru-RU" sz="2000" dirty="0" smtClean="0"/>
                        <a:t>В  три (и более) слова</a:t>
                      </a:r>
                      <a:endParaRPr lang="ru-RU" sz="2000" dirty="0"/>
                    </a:p>
                  </a:txBody>
                  <a:tcPr/>
                </a:tc>
              </a:tr>
              <a:tr h="2357447">
                <a:tc>
                  <a:txBody>
                    <a:bodyPr/>
                    <a:lstStyle/>
                    <a:p>
                      <a:r>
                        <a:rPr lang="ru-RU" b="1" i="1" dirty="0" smtClean="0"/>
                        <a:t>  будто</a:t>
                      </a:r>
                    </a:p>
                    <a:p>
                      <a:r>
                        <a:rPr lang="ru-RU" b="1" i="1" dirty="0" smtClean="0"/>
                        <a:t>  ежели</a:t>
                      </a:r>
                    </a:p>
                    <a:p>
                      <a:r>
                        <a:rPr lang="ru-RU" b="1" i="1" dirty="0" smtClean="0"/>
                        <a:t>  дабы</a:t>
                      </a:r>
                    </a:p>
                    <a:p>
                      <a:r>
                        <a:rPr lang="ru-RU" b="1" i="1" dirty="0" smtClean="0"/>
                        <a:t>  кабы</a:t>
                      </a:r>
                    </a:p>
                    <a:p>
                      <a:r>
                        <a:rPr lang="ru-RU" b="1" i="1" dirty="0" smtClean="0"/>
                        <a:t>  коли</a:t>
                      </a:r>
                    </a:p>
                    <a:p>
                      <a:r>
                        <a:rPr lang="ru-RU" b="1" i="1" dirty="0" smtClean="0"/>
                        <a:t>  итак</a:t>
                      </a:r>
                    </a:p>
                    <a:p>
                      <a:r>
                        <a:rPr lang="ru-RU" b="1" i="1" dirty="0" smtClean="0"/>
                        <a:t>  зато</a:t>
                      </a:r>
                    </a:p>
                    <a:p>
                      <a:r>
                        <a:rPr lang="ru-RU" b="1" i="1" dirty="0" smtClean="0"/>
                        <a:t>  также</a:t>
                      </a:r>
                    </a:p>
                    <a:p>
                      <a:r>
                        <a:rPr lang="ru-RU" b="1" i="1" dirty="0" smtClean="0"/>
                        <a:t>  тоже</a:t>
                      </a:r>
                    </a:p>
                    <a:p>
                      <a:r>
                        <a:rPr lang="ru-RU" b="1" i="1" dirty="0" smtClean="0"/>
                        <a:t>  оттого</a:t>
                      </a:r>
                    </a:p>
                    <a:p>
                      <a:r>
                        <a:rPr lang="ru-RU" b="1" i="1" dirty="0" smtClean="0"/>
                        <a:t>  отчего</a:t>
                      </a:r>
                    </a:p>
                    <a:p>
                      <a:r>
                        <a:rPr lang="ru-RU" b="1" i="1" dirty="0" smtClean="0"/>
                        <a:t>  потому </a:t>
                      </a:r>
                    </a:p>
                    <a:p>
                      <a:r>
                        <a:rPr lang="ru-RU" b="1" i="1" dirty="0" smtClean="0"/>
                        <a:t>  притом</a:t>
                      </a:r>
                    </a:p>
                    <a:p>
                      <a:r>
                        <a:rPr lang="ru-RU" b="1" i="1" dirty="0" smtClean="0"/>
                        <a:t>  причём</a:t>
                      </a:r>
                    </a:p>
                    <a:p>
                      <a:r>
                        <a:rPr lang="ru-RU" b="1" i="1" dirty="0" smtClean="0"/>
                        <a:t>  чтобы</a:t>
                      </a:r>
                      <a:endParaRPr lang="ru-RU" b="1" i="1" dirty="0"/>
                    </a:p>
                  </a:txBody>
                  <a:tcPr/>
                </a:tc>
                <a:tc>
                  <a:txBody>
                    <a:bodyPr/>
                    <a:lstStyle/>
                    <a:p>
                      <a:r>
                        <a:rPr lang="ru-RU" b="1" i="1" dirty="0" smtClean="0"/>
                        <a:t>   как</a:t>
                      </a:r>
                      <a:r>
                        <a:rPr lang="ru-RU" b="1" i="1" baseline="0" dirty="0" smtClean="0"/>
                        <a:t>  будто</a:t>
                      </a:r>
                    </a:p>
                    <a:p>
                      <a:r>
                        <a:rPr lang="ru-RU" b="1" i="1" baseline="0" dirty="0" smtClean="0"/>
                        <a:t>   так  как</a:t>
                      </a:r>
                    </a:p>
                    <a:p>
                      <a:r>
                        <a:rPr lang="ru-RU" b="1" i="1" baseline="0" dirty="0" smtClean="0"/>
                        <a:t>   так  что</a:t>
                      </a:r>
                    </a:p>
                    <a:p>
                      <a:r>
                        <a:rPr lang="ru-RU" b="1" i="1" baseline="0" dirty="0" smtClean="0"/>
                        <a:t>   потому что</a:t>
                      </a:r>
                    </a:p>
                    <a:p>
                      <a:r>
                        <a:rPr lang="ru-RU" b="1" i="1" baseline="0" dirty="0" smtClean="0"/>
                        <a:t>   оттого  что</a:t>
                      </a:r>
                    </a:p>
                    <a:p>
                      <a:r>
                        <a:rPr lang="ru-RU" b="1" i="1" baseline="0" dirty="0" smtClean="0"/>
                        <a:t>   лишь  только</a:t>
                      </a:r>
                    </a:p>
                    <a:p>
                      <a:r>
                        <a:rPr lang="ru-RU" b="1" i="1" baseline="0" dirty="0" smtClean="0"/>
                        <a:t>   то  есть</a:t>
                      </a:r>
                    </a:p>
                    <a:p>
                      <a:r>
                        <a:rPr lang="ru-RU" b="1" i="1" baseline="0" dirty="0" smtClean="0"/>
                        <a:t>   то  бишь</a:t>
                      </a:r>
                    </a:p>
                    <a:p>
                      <a:r>
                        <a:rPr lang="ru-RU" b="1" i="1" baseline="0" dirty="0" smtClean="0"/>
                        <a:t>   пока не</a:t>
                      </a:r>
                    </a:p>
                    <a:p>
                      <a:r>
                        <a:rPr lang="ru-RU" b="1" i="1" baseline="0" dirty="0" smtClean="0"/>
                        <a:t>   прежде  чем</a:t>
                      </a:r>
                    </a:p>
                    <a:p>
                      <a:r>
                        <a:rPr lang="ru-RU" b="1" i="1" baseline="0" dirty="0" smtClean="0"/>
                        <a:t>   затем  чтобы</a:t>
                      </a:r>
                    </a:p>
                    <a:p>
                      <a:endParaRPr lang="ru-RU" b="1" i="1" dirty="0"/>
                    </a:p>
                  </a:txBody>
                  <a:tcPr/>
                </a:tc>
                <a:tc>
                  <a:txBody>
                    <a:bodyPr/>
                    <a:lstStyle/>
                    <a:p>
                      <a:r>
                        <a:rPr lang="ru-RU" b="1" i="1" dirty="0" smtClean="0"/>
                        <a:t>ввиду  того  что</a:t>
                      </a:r>
                    </a:p>
                    <a:p>
                      <a:r>
                        <a:rPr lang="ru-RU" b="1" i="1" dirty="0" smtClean="0"/>
                        <a:t>вследствие  того  что</a:t>
                      </a:r>
                    </a:p>
                    <a:p>
                      <a:r>
                        <a:rPr lang="ru-RU" b="1" i="1" dirty="0" smtClean="0"/>
                        <a:t>благодаря  тому  что</a:t>
                      </a:r>
                    </a:p>
                    <a:p>
                      <a:r>
                        <a:rPr lang="ru-RU" b="1" i="1" dirty="0" smtClean="0"/>
                        <a:t>из-за  того  что</a:t>
                      </a:r>
                    </a:p>
                    <a:p>
                      <a:r>
                        <a:rPr lang="ru-RU" b="1" i="1" dirty="0" smtClean="0"/>
                        <a:t>для  того  чтобы</a:t>
                      </a:r>
                    </a:p>
                    <a:p>
                      <a:r>
                        <a:rPr lang="ru-RU" b="1" i="1" dirty="0" smtClean="0"/>
                        <a:t>с  тем  чтобы</a:t>
                      </a:r>
                    </a:p>
                    <a:p>
                      <a:r>
                        <a:rPr lang="ru-RU" b="1" i="1" dirty="0" smtClean="0"/>
                        <a:t>подобно</a:t>
                      </a:r>
                      <a:r>
                        <a:rPr lang="ru-RU" b="1" i="1" baseline="0" dirty="0" smtClean="0"/>
                        <a:t>  тому  как</a:t>
                      </a:r>
                    </a:p>
                    <a:p>
                      <a:r>
                        <a:rPr lang="ru-RU" b="1" i="1" baseline="0" dirty="0" smtClean="0"/>
                        <a:t>после  того  как</a:t>
                      </a:r>
                    </a:p>
                    <a:p>
                      <a:r>
                        <a:rPr lang="ru-RU" b="1" i="1" baseline="0" dirty="0" smtClean="0"/>
                        <a:t>в  силу  того  что</a:t>
                      </a:r>
                    </a:p>
                    <a:p>
                      <a:r>
                        <a:rPr lang="ru-RU" b="1" i="1" baseline="0" dirty="0" smtClean="0"/>
                        <a:t>в  то время  как</a:t>
                      </a:r>
                    </a:p>
                    <a:p>
                      <a:r>
                        <a:rPr lang="ru-RU" b="1" i="1" baseline="0" dirty="0" smtClean="0"/>
                        <a:t>с тех  пор  как</a:t>
                      </a:r>
                    </a:p>
                    <a:p>
                      <a:r>
                        <a:rPr lang="ru-RU" b="1" i="1" baseline="0" dirty="0" smtClean="0"/>
                        <a:t>несмотря  на  то  что</a:t>
                      </a:r>
                    </a:p>
                    <a:p>
                      <a:r>
                        <a:rPr lang="ru-RU" b="1" i="1" baseline="0" dirty="0" smtClean="0"/>
                        <a:t>невзирая  на  то  что</a:t>
                      </a:r>
                    </a:p>
                    <a:p>
                      <a:r>
                        <a:rPr lang="ru-RU" b="1" i="1" baseline="0" dirty="0" smtClean="0"/>
                        <a:t>по  причине  того  что</a:t>
                      </a:r>
                    </a:p>
                    <a:p>
                      <a:r>
                        <a:rPr lang="ru-RU" b="1" i="1" baseline="0" dirty="0" smtClean="0"/>
                        <a:t>в  связи  с тем  что</a:t>
                      </a:r>
                      <a:endParaRPr lang="ru-RU" b="1" i="1" dirty="0"/>
                    </a:p>
                  </a:txBody>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Различай !</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457200" y="1000125"/>
          <a:ext cx="8329642" cy="5380662"/>
        </p:xfrm>
        <a:graphic>
          <a:graphicData uri="http://schemas.openxmlformats.org/drawingml/2006/table">
            <a:tbl>
              <a:tblPr firstRow="1" bandRow="1">
                <a:tableStyleId>{5C22544A-7EE6-4342-B048-85BDC9FD1C3A}</a:tableStyleId>
              </a:tblPr>
              <a:tblGrid>
                <a:gridCol w="4043362"/>
                <a:gridCol w="4286280"/>
              </a:tblGrid>
              <a:tr h="500049">
                <a:tc>
                  <a:txBody>
                    <a:bodyPr/>
                    <a:lstStyle/>
                    <a:p>
                      <a:pPr algn="ctr"/>
                      <a:r>
                        <a:rPr lang="ru-RU" sz="2000" dirty="0" smtClean="0"/>
                        <a:t>СОЮЗЫ</a:t>
                      </a:r>
                      <a:endParaRPr lang="ru-RU" sz="2000" dirty="0"/>
                    </a:p>
                  </a:txBody>
                  <a:tcPr/>
                </a:tc>
                <a:tc>
                  <a:txBody>
                    <a:bodyPr/>
                    <a:lstStyle/>
                    <a:p>
                      <a:pPr algn="ctr"/>
                      <a:r>
                        <a:rPr lang="ru-RU" sz="2000" dirty="0" smtClean="0"/>
                        <a:t>ДРУГИЕ  ЧАСТИ  РЕЧИ</a:t>
                      </a:r>
                      <a:endParaRPr lang="ru-RU" sz="2000" dirty="0"/>
                    </a:p>
                  </a:txBody>
                  <a:tcPr/>
                </a:tc>
              </a:tr>
              <a:tr h="857253">
                <a:tc>
                  <a:txBody>
                    <a:bodyPr/>
                    <a:lstStyle/>
                    <a:p>
                      <a:r>
                        <a:rPr lang="ru-RU" sz="2000" i="1" dirty="0" smtClean="0"/>
                        <a:t>Сомневаюсь, </a:t>
                      </a:r>
                      <a:r>
                        <a:rPr lang="ru-RU" sz="2000" b="1" i="1" dirty="0" smtClean="0">
                          <a:solidFill>
                            <a:srgbClr val="FF0000"/>
                          </a:solidFill>
                        </a:rPr>
                        <a:t>чтобы</a:t>
                      </a:r>
                      <a:r>
                        <a:rPr lang="ru-RU" sz="2000" i="1" dirty="0" smtClean="0">
                          <a:solidFill>
                            <a:srgbClr val="FF0000"/>
                          </a:solidFill>
                        </a:rPr>
                        <a:t> </a:t>
                      </a:r>
                      <a:r>
                        <a:rPr lang="ru-RU" sz="2000" i="1" dirty="0" smtClean="0">
                          <a:solidFill>
                            <a:schemeClr val="tx1"/>
                          </a:solidFill>
                        </a:rPr>
                        <a:t>он остался доволен.</a:t>
                      </a:r>
                      <a:endParaRPr lang="ru-RU" sz="2000" i="1" dirty="0"/>
                    </a:p>
                  </a:txBody>
                  <a:tcPr/>
                </a:tc>
                <a:tc>
                  <a:txBody>
                    <a:bodyPr/>
                    <a:lstStyle/>
                    <a:p>
                      <a:r>
                        <a:rPr lang="ru-RU" sz="2000" b="1" i="1" dirty="0" smtClean="0">
                          <a:solidFill>
                            <a:srgbClr val="FF0000"/>
                          </a:solidFill>
                        </a:rPr>
                        <a:t>Что бы </a:t>
                      </a:r>
                      <a:r>
                        <a:rPr lang="ru-RU" sz="2000" b="0" i="1" dirty="0" smtClean="0">
                          <a:solidFill>
                            <a:schemeClr val="tx1"/>
                          </a:solidFill>
                        </a:rPr>
                        <a:t>ещё такое придумать?</a:t>
                      </a:r>
                    </a:p>
                    <a:p>
                      <a:r>
                        <a:rPr lang="ru-RU" sz="2000" b="0" i="1" dirty="0" smtClean="0">
                          <a:solidFill>
                            <a:schemeClr val="tx1"/>
                          </a:solidFill>
                        </a:rPr>
                        <a:t>( что – местоимение,</a:t>
                      </a:r>
                    </a:p>
                    <a:p>
                      <a:r>
                        <a:rPr lang="ru-RU" sz="2000" b="0" i="1" dirty="0" smtClean="0">
                          <a:solidFill>
                            <a:schemeClr val="tx1"/>
                          </a:solidFill>
                        </a:rPr>
                        <a:t>     бы – частица)</a:t>
                      </a:r>
                      <a:endParaRPr lang="ru-RU" sz="2000" b="1" i="1" dirty="0">
                        <a:solidFill>
                          <a:srgbClr val="FF0000"/>
                        </a:solidFill>
                      </a:endParaRPr>
                    </a:p>
                  </a:txBody>
                  <a:tcPr/>
                </a:tc>
              </a:tr>
              <a:tr h="857253">
                <a:tc>
                  <a:txBody>
                    <a:bodyPr/>
                    <a:lstStyle/>
                    <a:p>
                      <a:r>
                        <a:rPr lang="ru-RU" sz="2000" i="1" dirty="0" smtClean="0"/>
                        <a:t>Дом, а  </a:t>
                      </a:r>
                      <a:r>
                        <a:rPr lang="ru-RU" sz="2000" b="1" i="1" dirty="0" smtClean="0">
                          <a:solidFill>
                            <a:srgbClr val="FF0000"/>
                          </a:solidFill>
                        </a:rPr>
                        <a:t>также  </a:t>
                      </a:r>
                      <a:r>
                        <a:rPr lang="ru-RU" sz="2000" b="0" i="1" dirty="0" smtClean="0">
                          <a:solidFill>
                            <a:schemeClr val="tx1"/>
                          </a:solidFill>
                        </a:rPr>
                        <a:t>веранда рекомендуются.</a:t>
                      </a:r>
                      <a:endParaRPr lang="ru-RU" sz="2000" i="1" dirty="0"/>
                    </a:p>
                  </a:txBody>
                  <a:tcPr/>
                </a:tc>
                <a:tc>
                  <a:txBody>
                    <a:bodyPr/>
                    <a:lstStyle/>
                    <a:p>
                      <a:r>
                        <a:rPr lang="ru-RU" sz="2000" i="1" dirty="0" smtClean="0"/>
                        <a:t>Сделай </a:t>
                      </a:r>
                      <a:r>
                        <a:rPr lang="ru-RU" sz="2000" b="1" i="1" dirty="0" smtClean="0">
                          <a:solidFill>
                            <a:srgbClr val="FF0000"/>
                          </a:solidFill>
                        </a:rPr>
                        <a:t>так же</a:t>
                      </a:r>
                      <a:r>
                        <a:rPr lang="ru-RU" sz="2000" b="0" i="1" dirty="0" smtClean="0">
                          <a:solidFill>
                            <a:schemeClr val="tx1"/>
                          </a:solidFill>
                        </a:rPr>
                        <a:t>, как я!</a:t>
                      </a:r>
                    </a:p>
                    <a:p>
                      <a:r>
                        <a:rPr lang="ru-RU" sz="2000" b="0" i="1" dirty="0" smtClean="0">
                          <a:solidFill>
                            <a:schemeClr val="tx1"/>
                          </a:solidFill>
                        </a:rPr>
                        <a:t>(так</a:t>
                      </a:r>
                      <a:r>
                        <a:rPr lang="ru-RU" sz="2000" b="0" i="1" baseline="0" dirty="0" smtClean="0">
                          <a:solidFill>
                            <a:schemeClr val="tx1"/>
                          </a:solidFill>
                        </a:rPr>
                        <a:t> – наречие,  же – частица).</a:t>
                      </a:r>
                      <a:endParaRPr lang="ru-RU" sz="2000" i="1" dirty="0"/>
                    </a:p>
                  </a:txBody>
                  <a:tcPr/>
                </a:tc>
              </a:tr>
              <a:tr h="857253">
                <a:tc>
                  <a:txBody>
                    <a:bodyPr/>
                    <a:lstStyle/>
                    <a:p>
                      <a:r>
                        <a:rPr lang="ru-RU" sz="2000" i="1" dirty="0" smtClean="0"/>
                        <a:t>Он </a:t>
                      </a:r>
                      <a:r>
                        <a:rPr lang="ru-RU" sz="2000" i="1" baseline="0" dirty="0" smtClean="0"/>
                        <a:t> </a:t>
                      </a:r>
                      <a:r>
                        <a:rPr lang="ru-RU" sz="2000" b="1" i="1" baseline="0" dirty="0" smtClean="0">
                          <a:solidFill>
                            <a:srgbClr val="FF0000"/>
                          </a:solidFill>
                        </a:rPr>
                        <a:t>тоже  </a:t>
                      </a:r>
                      <a:r>
                        <a:rPr lang="ru-RU" sz="2000" b="0" i="1" baseline="0" dirty="0" smtClean="0">
                          <a:solidFill>
                            <a:schemeClr val="tx1"/>
                          </a:solidFill>
                        </a:rPr>
                        <a:t>вернулся.</a:t>
                      </a:r>
                      <a:endParaRPr lang="ru-RU" sz="2000" i="1" dirty="0"/>
                    </a:p>
                  </a:txBody>
                  <a:tcPr/>
                </a:tc>
                <a:tc>
                  <a:txBody>
                    <a:bodyPr/>
                    <a:lstStyle/>
                    <a:p>
                      <a:r>
                        <a:rPr lang="ru-RU" sz="2000" i="1" dirty="0" smtClean="0"/>
                        <a:t>Они испытали </a:t>
                      </a:r>
                      <a:r>
                        <a:rPr lang="ru-RU" sz="2000" b="1" i="1" dirty="0" smtClean="0">
                          <a:solidFill>
                            <a:srgbClr val="FF0000"/>
                          </a:solidFill>
                        </a:rPr>
                        <a:t>то же </a:t>
                      </a:r>
                      <a:r>
                        <a:rPr lang="ru-RU" sz="2000" i="1" dirty="0" smtClean="0"/>
                        <a:t>потрясение, что и мы.</a:t>
                      </a:r>
                    </a:p>
                    <a:p>
                      <a:r>
                        <a:rPr lang="ru-RU" sz="2000" i="1" dirty="0" smtClean="0"/>
                        <a:t>(то – местоимение,  же – частица).</a:t>
                      </a:r>
                      <a:endParaRPr lang="ru-RU" sz="2000" i="1" dirty="0"/>
                    </a:p>
                  </a:txBody>
                  <a:tcPr/>
                </a:tc>
              </a:tr>
              <a:tr h="857253">
                <a:tc>
                  <a:txBody>
                    <a:bodyPr/>
                    <a:lstStyle/>
                    <a:p>
                      <a:r>
                        <a:rPr lang="ru-RU" sz="2000" i="1" dirty="0" smtClean="0"/>
                        <a:t>Квартира маленькая, </a:t>
                      </a:r>
                      <a:r>
                        <a:rPr lang="ru-RU" sz="2000" b="1" i="1" dirty="0" smtClean="0">
                          <a:solidFill>
                            <a:srgbClr val="FF0000"/>
                          </a:solidFill>
                        </a:rPr>
                        <a:t>зато </a:t>
                      </a:r>
                      <a:r>
                        <a:rPr lang="ru-RU" sz="2000" i="1" dirty="0" smtClean="0"/>
                        <a:t>очень уютное.</a:t>
                      </a:r>
                      <a:endParaRPr lang="ru-RU" sz="2000" i="1" dirty="0"/>
                    </a:p>
                  </a:txBody>
                  <a:tcPr/>
                </a:tc>
                <a:tc>
                  <a:txBody>
                    <a:bodyPr/>
                    <a:lstStyle/>
                    <a:p>
                      <a:r>
                        <a:rPr lang="ru-RU" sz="2000" i="1" dirty="0" smtClean="0"/>
                        <a:t>Не </a:t>
                      </a:r>
                      <a:r>
                        <a:rPr lang="ru-RU" sz="2000" b="1" i="1" dirty="0" smtClean="0">
                          <a:solidFill>
                            <a:srgbClr val="FF0000"/>
                          </a:solidFill>
                        </a:rPr>
                        <a:t>за то </a:t>
                      </a:r>
                      <a:r>
                        <a:rPr lang="ru-RU" sz="2000" i="1" dirty="0" smtClean="0"/>
                        <a:t>волка бьют, что сер, а </a:t>
                      </a:r>
                      <a:r>
                        <a:rPr lang="ru-RU" sz="2000" b="1" i="1" dirty="0" smtClean="0">
                          <a:solidFill>
                            <a:srgbClr val="FF0000"/>
                          </a:solidFill>
                        </a:rPr>
                        <a:t>за</a:t>
                      </a:r>
                      <a:r>
                        <a:rPr lang="ru-RU" sz="2000" i="1" dirty="0" smtClean="0"/>
                        <a:t> </a:t>
                      </a:r>
                      <a:r>
                        <a:rPr lang="ru-RU" sz="2000" i="1" dirty="0" smtClean="0">
                          <a:solidFill>
                            <a:srgbClr val="FF0000"/>
                          </a:solidFill>
                        </a:rPr>
                        <a:t>то</a:t>
                      </a:r>
                      <a:r>
                        <a:rPr lang="ru-RU" sz="2000" i="1" dirty="0" smtClean="0"/>
                        <a:t>,</a:t>
                      </a:r>
                      <a:r>
                        <a:rPr lang="ru-RU" sz="2000" i="1" baseline="0" dirty="0" smtClean="0"/>
                        <a:t> что овцу съел.</a:t>
                      </a:r>
                    </a:p>
                    <a:p>
                      <a:r>
                        <a:rPr lang="ru-RU" sz="2000" i="1" baseline="0" dirty="0" smtClean="0"/>
                        <a:t>(за – предлог,  то – местоимение).</a:t>
                      </a:r>
                      <a:endParaRPr lang="ru-RU" sz="2000" i="1" dirty="0"/>
                    </a:p>
                  </a:txBody>
                  <a:tcPr/>
                </a:tc>
              </a:tr>
              <a:tr h="857253">
                <a:tc>
                  <a:txBody>
                    <a:bodyPr/>
                    <a:lstStyle/>
                    <a:p>
                      <a:r>
                        <a:rPr lang="ru-RU" sz="2000" b="1" i="1" dirty="0" smtClean="0">
                          <a:solidFill>
                            <a:srgbClr val="FF0000"/>
                          </a:solidFill>
                        </a:rPr>
                        <a:t>Итак</a:t>
                      </a:r>
                      <a:r>
                        <a:rPr lang="ru-RU" sz="2000" i="1" dirty="0" smtClean="0"/>
                        <a:t>, вопрос решён.</a:t>
                      </a:r>
                    </a:p>
                    <a:p>
                      <a:endParaRPr lang="ru-RU" sz="2000" i="1" dirty="0" smtClean="0"/>
                    </a:p>
                    <a:p>
                      <a:r>
                        <a:rPr lang="ru-RU" sz="2000" i="1" dirty="0" smtClean="0"/>
                        <a:t>и т. д.</a:t>
                      </a:r>
                      <a:endParaRPr lang="ru-RU" sz="2000" i="1" dirty="0"/>
                    </a:p>
                  </a:txBody>
                  <a:tcPr/>
                </a:tc>
                <a:tc>
                  <a:txBody>
                    <a:bodyPr/>
                    <a:lstStyle/>
                    <a:p>
                      <a:r>
                        <a:rPr lang="ru-RU" sz="2000" i="1" dirty="0" smtClean="0"/>
                        <a:t>Я </a:t>
                      </a:r>
                      <a:r>
                        <a:rPr lang="ru-RU" sz="2000" b="1" i="1" dirty="0" smtClean="0">
                          <a:solidFill>
                            <a:srgbClr val="FF0000"/>
                          </a:solidFill>
                        </a:rPr>
                        <a:t>и так </a:t>
                      </a:r>
                      <a:r>
                        <a:rPr lang="ru-RU" sz="2000" i="1" dirty="0" smtClean="0"/>
                        <a:t>устала, а тут ещё гости…</a:t>
                      </a:r>
                    </a:p>
                    <a:p>
                      <a:r>
                        <a:rPr lang="ru-RU" sz="2000" i="1" dirty="0" smtClean="0"/>
                        <a:t>(и – союз,  так – наречие).</a:t>
                      </a:r>
                      <a:endParaRPr lang="ru-RU" sz="2000" i="1" dirty="0"/>
                    </a:p>
                  </a:txBody>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3600" b="1" dirty="0" smtClean="0">
                <a:solidFill>
                  <a:srgbClr val="FF0000"/>
                </a:solidFill>
                <a:latin typeface="+mn-lt"/>
              </a:rPr>
              <a:t>Запомни !</a:t>
            </a:r>
            <a:endParaRPr lang="ru-RU" sz="3600" b="1" dirty="0">
              <a:solidFill>
                <a:srgbClr val="FF0000"/>
              </a:solidFill>
              <a:latin typeface="+mn-lt"/>
            </a:endParaRPr>
          </a:p>
        </p:txBody>
      </p:sp>
      <p:sp>
        <p:nvSpPr>
          <p:cNvPr id="3" name="Содержимое 2"/>
          <p:cNvSpPr>
            <a:spLocks noGrp="1"/>
          </p:cNvSpPr>
          <p:nvPr>
            <p:ph idx="1"/>
          </p:nvPr>
        </p:nvSpPr>
        <p:spPr>
          <a:xfrm>
            <a:off x="571472" y="1071546"/>
            <a:ext cx="8286808" cy="5357850"/>
          </a:xfrm>
        </p:spPr>
        <p:txBody>
          <a:bodyPr>
            <a:normAutofit fontScale="92500" lnSpcReduction="10000"/>
          </a:bodyPr>
          <a:lstStyle/>
          <a:p>
            <a:pPr marL="0" indent="0">
              <a:buNone/>
            </a:pPr>
            <a:r>
              <a:rPr lang="ru-RU" sz="2000" dirty="0" smtClean="0"/>
              <a:t>                             Союзы </a:t>
            </a:r>
            <a:r>
              <a:rPr lang="ru-RU" sz="2000" b="1" i="1" dirty="0" smtClean="0"/>
              <a:t>тоже, также, чтобы </a:t>
            </a:r>
            <a:r>
              <a:rPr lang="ru-RU" sz="2000" dirty="0" smtClean="0"/>
              <a:t>пишутся слитно в    </a:t>
            </a:r>
          </a:p>
          <a:p>
            <a:pPr marL="174625" indent="0">
              <a:buNone/>
            </a:pPr>
            <a:r>
              <a:rPr lang="ru-RU" sz="2000" dirty="0" smtClean="0"/>
              <a:t>               отличие от созвучных им сочетаний:</a:t>
            </a:r>
          </a:p>
          <a:p>
            <a:pPr marL="0" indent="0">
              <a:buNone/>
            </a:pPr>
            <a:r>
              <a:rPr lang="ru-RU" sz="2000" dirty="0" smtClean="0"/>
              <a:t>        </a:t>
            </a:r>
            <a:r>
              <a:rPr lang="ru-RU" sz="2000" dirty="0" smtClean="0">
                <a:effectLst>
                  <a:outerShdw blurRad="38100" dist="38100" dir="2700000" algn="tl">
                    <a:srgbClr val="000000">
                      <a:alpha val="43137"/>
                    </a:srgbClr>
                  </a:outerShdw>
                </a:effectLst>
              </a:rPr>
              <a:t>то  же </a:t>
            </a:r>
            <a:r>
              <a:rPr lang="ru-RU" sz="2000" dirty="0" smtClean="0"/>
              <a:t>– местоимение с частицей;</a:t>
            </a:r>
          </a:p>
          <a:p>
            <a:pPr marL="0" indent="0">
              <a:buNone/>
            </a:pPr>
            <a:r>
              <a:rPr lang="ru-RU" sz="2000" dirty="0" smtClean="0"/>
              <a:t>        </a:t>
            </a:r>
            <a:r>
              <a:rPr lang="ru-RU" sz="2000" dirty="0" smtClean="0">
                <a:effectLst>
                  <a:outerShdw blurRad="38100" dist="38100" dir="2700000" algn="tl">
                    <a:srgbClr val="000000">
                      <a:alpha val="43137"/>
                    </a:srgbClr>
                  </a:outerShdw>
                </a:effectLst>
              </a:rPr>
              <a:t>что  бы </a:t>
            </a:r>
            <a:r>
              <a:rPr lang="ru-RU" sz="2000" dirty="0" smtClean="0"/>
              <a:t>– местоимение с частицей;</a:t>
            </a:r>
          </a:p>
          <a:p>
            <a:pPr marL="0" indent="0">
              <a:buNone/>
            </a:pPr>
            <a:r>
              <a:rPr lang="ru-RU" sz="2000" dirty="0" smtClean="0"/>
              <a:t>        </a:t>
            </a:r>
            <a:r>
              <a:rPr lang="ru-RU" sz="2000" dirty="0" smtClean="0">
                <a:effectLst>
                  <a:outerShdw blurRad="38100" dist="38100" dir="2700000" algn="tl">
                    <a:srgbClr val="000000">
                      <a:alpha val="43137"/>
                    </a:srgbClr>
                  </a:outerShdw>
                </a:effectLst>
              </a:rPr>
              <a:t>так  же </a:t>
            </a:r>
            <a:r>
              <a:rPr lang="ru-RU" sz="2000" dirty="0" smtClean="0"/>
              <a:t>– наречие с частицей.</a:t>
            </a:r>
          </a:p>
          <a:p>
            <a:pPr marL="0" indent="0">
              <a:buNone/>
            </a:pPr>
            <a:r>
              <a:rPr lang="ru-RU" sz="2000" dirty="0" smtClean="0"/>
              <a:t>                              В этих сочетаниях </a:t>
            </a:r>
            <a:r>
              <a:rPr lang="ru-RU" sz="2000" b="1" dirty="0" smtClean="0"/>
              <a:t>частицы </a:t>
            </a:r>
            <a:r>
              <a:rPr lang="ru-RU" sz="2000" b="1" dirty="0" smtClean="0">
                <a:solidFill>
                  <a:srgbClr val="FF0000"/>
                </a:solidFill>
              </a:rPr>
              <a:t>же</a:t>
            </a:r>
            <a:r>
              <a:rPr lang="ru-RU" sz="2000" b="1" dirty="0" smtClean="0"/>
              <a:t>,  </a:t>
            </a:r>
            <a:r>
              <a:rPr lang="ru-RU" sz="2000" b="1" dirty="0" smtClean="0">
                <a:solidFill>
                  <a:srgbClr val="FF0000"/>
                </a:solidFill>
              </a:rPr>
              <a:t>бы </a:t>
            </a:r>
            <a:r>
              <a:rPr lang="ru-RU" sz="2000" dirty="0" smtClean="0"/>
              <a:t>могут быть   </a:t>
            </a:r>
          </a:p>
          <a:p>
            <a:pPr marL="0" indent="0">
              <a:buNone/>
            </a:pPr>
            <a:r>
              <a:rPr lang="ru-RU" sz="2000" dirty="0" smtClean="0"/>
              <a:t>                   опущены или переставлены на другое место, а смысл  </a:t>
            </a:r>
          </a:p>
          <a:p>
            <a:pPr marL="0" indent="0">
              <a:buNone/>
            </a:pPr>
            <a:r>
              <a:rPr lang="ru-RU" sz="2000" dirty="0" smtClean="0"/>
              <a:t>                   при этом не изменится:</a:t>
            </a:r>
          </a:p>
          <a:p>
            <a:pPr marL="0" indent="0">
              <a:buNone/>
            </a:pPr>
            <a:r>
              <a:rPr lang="ru-RU" sz="2000" dirty="0" smtClean="0"/>
              <a:t>                                   </a:t>
            </a:r>
            <a:r>
              <a:rPr lang="ru-RU" sz="2000" b="1" i="1" dirty="0" smtClean="0">
                <a:effectLst>
                  <a:outerShdw blurRad="38100" dist="38100" dir="2700000" algn="tl">
                    <a:srgbClr val="000000">
                      <a:alpha val="43137"/>
                    </a:srgbClr>
                  </a:outerShdw>
                </a:effectLst>
              </a:rPr>
              <a:t>Что бы </a:t>
            </a:r>
            <a:r>
              <a:rPr lang="ru-RU" sz="2000" i="1" dirty="0" smtClean="0">
                <a:effectLst>
                  <a:outerShdw blurRad="38100" dist="38100" dir="2700000" algn="tl">
                    <a:srgbClr val="000000">
                      <a:alpha val="43137"/>
                    </a:srgbClr>
                  </a:outerShdw>
                </a:effectLst>
              </a:rPr>
              <a:t>вам такое рассказать?</a:t>
            </a:r>
          </a:p>
          <a:p>
            <a:pPr marL="0" indent="0">
              <a:buNone/>
            </a:pPr>
            <a:r>
              <a:rPr lang="ru-RU" sz="2000" i="1" dirty="0" smtClean="0">
                <a:effectLst>
                  <a:outerShdw blurRad="38100" dist="38100" dir="2700000" algn="tl">
                    <a:srgbClr val="000000">
                      <a:alpha val="43137"/>
                    </a:srgbClr>
                  </a:outerShdw>
                </a:effectLst>
              </a:rPr>
              <a:t>                                   Хочу, </a:t>
            </a:r>
            <a:r>
              <a:rPr lang="ru-RU" sz="2000" b="1" i="1" dirty="0" smtClean="0">
                <a:effectLst>
                  <a:outerShdw blurRad="38100" dist="38100" dir="2700000" algn="tl">
                    <a:srgbClr val="000000">
                      <a:alpha val="43137"/>
                    </a:srgbClr>
                  </a:outerShdw>
                </a:effectLst>
              </a:rPr>
              <a:t>чтобы</a:t>
            </a:r>
            <a:r>
              <a:rPr lang="ru-RU" sz="2000" i="1" dirty="0" smtClean="0">
                <a:effectLst>
                  <a:outerShdw blurRad="38100" dist="38100" dir="2700000" algn="tl">
                    <a:srgbClr val="000000">
                      <a:alpha val="43137"/>
                    </a:srgbClr>
                  </a:outerShdw>
                </a:effectLst>
              </a:rPr>
              <a:t> вы запомнили!</a:t>
            </a:r>
          </a:p>
          <a:p>
            <a:pPr marL="0" indent="0">
              <a:buNone/>
            </a:pPr>
            <a:r>
              <a:rPr lang="ru-RU" sz="2000" dirty="0" smtClean="0"/>
              <a:t>   Союзы </a:t>
            </a:r>
            <a:r>
              <a:rPr lang="ru-RU" sz="2000" b="1" i="1" dirty="0" smtClean="0"/>
              <a:t>тоже </a:t>
            </a:r>
            <a:r>
              <a:rPr lang="ru-RU" sz="2000" i="1" dirty="0" smtClean="0"/>
              <a:t>и</a:t>
            </a:r>
            <a:r>
              <a:rPr lang="ru-RU" sz="2000" b="1" i="1" dirty="0" smtClean="0"/>
              <a:t> также </a:t>
            </a:r>
            <a:r>
              <a:rPr lang="ru-RU" sz="2000" dirty="0" smtClean="0"/>
              <a:t>синонимичны (</a:t>
            </a:r>
            <a:r>
              <a:rPr lang="ru-RU" sz="2000" dirty="0" smtClean="0">
                <a:effectLst>
                  <a:outerShdw blurRad="38100" dist="38100" dir="2700000" algn="tl">
                    <a:srgbClr val="000000">
                      <a:alpha val="43137"/>
                    </a:srgbClr>
                  </a:outerShdw>
                </a:effectLst>
              </a:rPr>
              <a:t>оба имеют значение союза </a:t>
            </a:r>
            <a:r>
              <a:rPr lang="ru-RU" sz="2000" dirty="0" smtClean="0"/>
              <a:t> </a:t>
            </a:r>
            <a:r>
              <a:rPr lang="ru-RU" sz="2000" b="1" dirty="0" smtClean="0"/>
              <a:t>и</a:t>
            </a:r>
            <a:r>
              <a:rPr lang="ru-RU" sz="2000" dirty="0" smtClean="0"/>
              <a:t>).</a:t>
            </a:r>
          </a:p>
          <a:p>
            <a:pPr marL="0" indent="0">
              <a:buNone/>
            </a:pPr>
            <a:r>
              <a:rPr lang="ru-RU" sz="2000" dirty="0" smtClean="0"/>
              <a:t>                                          Вам </a:t>
            </a:r>
            <a:r>
              <a:rPr lang="ru-RU" sz="2000" dirty="0" smtClean="0">
                <a:effectLst>
                  <a:outerShdw blurRad="38100" dist="38100" dir="2700000" algn="tl">
                    <a:srgbClr val="000000">
                      <a:alpha val="43137"/>
                    </a:srgbClr>
                  </a:outerShdw>
                </a:effectLst>
              </a:rPr>
              <a:t>тоже</a:t>
            </a:r>
            <a:r>
              <a:rPr lang="ru-RU" sz="2000" dirty="0" smtClean="0"/>
              <a:t> нужно всё прослушать.</a:t>
            </a:r>
          </a:p>
          <a:p>
            <a:pPr marL="0" indent="0">
              <a:buNone/>
            </a:pPr>
            <a:r>
              <a:rPr lang="ru-RU" sz="2000" dirty="0" smtClean="0"/>
              <a:t>                                          Вам </a:t>
            </a:r>
            <a:r>
              <a:rPr lang="ru-RU" sz="2000" dirty="0" smtClean="0">
                <a:effectLst>
                  <a:outerShdw blurRad="38100" dist="38100" dir="2700000" algn="tl">
                    <a:srgbClr val="000000">
                      <a:alpha val="43137"/>
                    </a:srgbClr>
                  </a:outerShdw>
                </a:effectLst>
              </a:rPr>
              <a:t>также</a:t>
            </a:r>
            <a:r>
              <a:rPr lang="ru-RU" sz="2000" dirty="0" smtClean="0"/>
              <a:t> нужно всё прослушать.</a:t>
            </a:r>
          </a:p>
          <a:p>
            <a:pPr marL="0" indent="0">
              <a:buNone/>
            </a:pPr>
            <a:r>
              <a:rPr lang="ru-RU" sz="2000" dirty="0" smtClean="0"/>
              <a:t>                                         </a:t>
            </a:r>
            <a:r>
              <a:rPr lang="ru-RU" sz="2000" dirty="0" smtClean="0">
                <a:effectLst>
                  <a:outerShdw blurRad="38100" dist="38100" dir="2700000" algn="tl">
                    <a:srgbClr val="000000">
                      <a:alpha val="43137"/>
                    </a:srgbClr>
                  </a:outerShdw>
                </a:effectLst>
              </a:rPr>
              <a:t> И </a:t>
            </a:r>
            <a:r>
              <a:rPr lang="ru-RU" sz="2000" dirty="0" smtClean="0"/>
              <a:t>вам нужно всё прослушать.</a:t>
            </a:r>
          </a:p>
          <a:p>
            <a:pPr marL="0" indent="0">
              <a:buNone/>
            </a:pPr>
            <a:endParaRPr lang="ru-RU" sz="2000" dirty="0" smtClean="0"/>
          </a:p>
          <a:p>
            <a:pPr marL="0" indent="0">
              <a:buNone/>
            </a:pPr>
            <a:r>
              <a:rPr lang="ru-RU" sz="2000" dirty="0" smtClean="0"/>
              <a:t>      </a:t>
            </a:r>
            <a:endParaRPr lang="ru-RU"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тренировочное упражнение:</a:t>
            </a:r>
            <a:endParaRPr lang="ru-RU" sz="3600" b="1" dirty="0">
              <a:solidFill>
                <a:srgbClr val="0070C0"/>
              </a:solidFill>
              <a:latin typeface="+mn-lt"/>
            </a:endParaRPr>
          </a:p>
        </p:txBody>
      </p:sp>
      <p:sp>
        <p:nvSpPr>
          <p:cNvPr id="3" name="Содержимое 2"/>
          <p:cNvSpPr>
            <a:spLocks noGrp="1"/>
          </p:cNvSpPr>
          <p:nvPr>
            <p:ph idx="1"/>
          </p:nvPr>
        </p:nvSpPr>
        <p:spPr>
          <a:xfrm>
            <a:off x="785786" y="1071546"/>
            <a:ext cx="7715304" cy="4286280"/>
          </a:xfrm>
          <a:solidFill>
            <a:schemeClr val="tx2">
              <a:lumMod val="20000"/>
              <a:lumOff val="80000"/>
            </a:schemeClr>
          </a:solidFill>
        </p:spPr>
        <p:txBody>
          <a:bodyPr>
            <a:normAutofit fontScale="92500"/>
          </a:bodyPr>
          <a:lstStyle/>
          <a:p>
            <a:pPr>
              <a:buNone/>
            </a:pPr>
            <a:r>
              <a:rPr lang="ru-RU" sz="1800" dirty="0" smtClean="0"/>
              <a:t>      Перепишите, раскрывая скобки.</a:t>
            </a:r>
          </a:p>
          <a:p>
            <a:pPr>
              <a:buNone/>
            </a:pPr>
            <a:endParaRPr lang="ru-RU" sz="1800" dirty="0" smtClean="0"/>
          </a:p>
          <a:p>
            <a:pPr marL="174625" indent="-174625" algn="just">
              <a:buNone/>
            </a:pPr>
            <a:r>
              <a:rPr lang="ru-RU" sz="2000" dirty="0" smtClean="0"/>
              <a:t>      1. Сегодня происходило то(же), что и всегда. 2. Решайте эту задачу так(же), как и предыдущую. 3. Мне то(же) хотелось бы съездить в этот город. 4. Лектор так(же) рассказывал об истоках этой традиции. 5. Новые члены команды бегают так(же) быстро, как и их предшественники. 6. Ребята так(же) сделали к выставке гербарий и несколько плакатов. 7. Мой пёс то(же) любит шоколад. 8. Продолжай делать то(же), что и раньше. 9. Всё думаю, что(бы) такое тебе подарить. 10. Что(бы) не сбиться с дороги, возьмите с собой карту. 11. (От)того дома до этого ровно сто шагов. 12. (По)тому мостику идти небезопасно. 13.  Было довольно шумно, (по)тому всё приходилось повторять по два раза.</a:t>
            </a:r>
          </a:p>
          <a:p>
            <a:pPr algn="just">
              <a:buNone/>
            </a:pPr>
            <a:r>
              <a:rPr lang="ru-RU" sz="2000" dirty="0" smtClean="0"/>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FF0000"/>
                </a:solidFill>
                <a:latin typeface="+mn-lt"/>
              </a:rPr>
              <a:t>Выполни  тестовое задание №5:</a:t>
            </a:r>
            <a:endParaRPr lang="ru-RU" sz="3600" b="1" dirty="0">
              <a:solidFill>
                <a:srgbClr val="FF0000"/>
              </a:solidFill>
              <a:latin typeface="+mn-lt"/>
            </a:endParaRPr>
          </a:p>
        </p:txBody>
      </p:sp>
      <p:sp>
        <p:nvSpPr>
          <p:cNvPr id="3" name="Содержимое 2"/>
          <p:cNvSpPr>
            <a:spLocks noGrp="1"/>
          </p:cNvSpPr>
          <p:nvPr>
            <p:ph idx="1"/>
          </p:nvPr>
        </p:nvSpPr>
        <p:spPr>
          <a:xfrm>
            <a:off x="928662" y="785794"/>
            <a:ext cx="7429552" cy="5857916"/>
          </a:xfrm>
        </p:spPr>
        <p:txBody>
          <a:bodyPr>
            <a:noAutofit/>
          </a:bodyPr>
          <a:lstStyle/>
          <a:p>
            <a:pPr>
              <a:buNone/>
            </a:pPr>
            <a:r>
              <a:rPr lang="ru-RU" sz="1600" dirty="0" smtClean="0"/>
              <a:t>                                       </a:t>
            </a:r>
            <a:r>
              <a:rPr lang="ru-RU" sz="2000" b="1" i="1" dirty="0" smtClean="0"/>
              <a:t>Правописание  союзов.</a:t>
            </a:r>
          </a:p>
          <a:p>
            <a:pPr>
              <a:buNone/>
            </a:pPr>
            <a:r>
              <a:rPr lang="ru-RU" sz="1800" dirty="0" smtClean="0"/>
              <a:t>      Определи, в каких предложениях выделенные слова    </a:t>
            </a:r>
          </a:p>
          <a:p>
            <a:pPr>
              <a:buNone/>
            </a:pPr>
            <a:r>
              <a:rPr lang="ru-RU" sz="1800" dirty="0" smtClean="0"/>
              <a:t>                     пишутся </a:t>
            </a:r>
            <a:r>
              <a:rPr lang="ru-RU" sz="1800" i="1" dirty="0" smtClean="0">
                <a:effectLst>
                  <a:outerShdw blurRad="38100" dist="38100" dir="2700000" algn="tl">
                    <a:srgbClr val="000000">
                      <a:alpha val="43137"/>
                    </a:srgbClr>
                  </a:outerShdw>
                </a:effectLst>
              </a:rPr>
              <a:t>слитно</a:t>
            </a:r>
            <a:r>
              <a:rPr lang="ru-RU" sz="1800" dirty="0" smtClean="0"/>
              <a:t>, а в каких </a:t>
            </a:r>
            <a:r>
              <a:rPr lang="ru-RU" sz="1800" i="1" dirty="0" smtClean="0">
                <a:effectLst>
                  <a:outerShdw blurRad="38100" dist="38100" dir="2700000" algn="tl">
                    <a:srgbClr val="000000">
                      <a:alpha val="43137"/>
                    </a:srgbClr>
                  </a:outerShdw>
                </a:effectLst>
              </a:rPr>
              <a:t>раздельно</a:t>
            </a:r>
            <a:r>
              <a:rPr lang="ru-RU" sz="1800" dirty="0" smtClean="0"/>
              <a:t>.</a:t>
            </a:r>
          </a:p>
          <a:p>
            <a:pPr>
              <a:buNone/>
            </a:pPr>
            <a:endParaRPr lang="ru-RU" sz="1800" dirty="0" smtClean="0"/>
          </a:p>
          <a:p>
            <a:pPr>
              <a:buAutoNum type="arabicPeriod"/>
            </a:pPr>
            <a:r>
              <a:rPr lang="ru-RU" sz="2000" dirty="0" smtClean="0"/>
              <a:t>  Надо было узнать эту тайну, и (</a:t>
            </a:r>
            <a:r>
              <a:rPr lang="ru-RU" sz="2000" b="1" dirty="0" smtClean="0"/>
              <a:t>по)этому</a:t>
            </a:r>
            <a:r>
              <a:rPr lang="ru-RU" sz="2000" dirty="0" smtClean="0"/>
              <a:t> я согласился.</a:t>
            </a:r>
          </a:p>
          <a:p>
            <a:pPr marL="457200" indent="-457200">
              <a:buAutoNum type="arabicPeriod"/>
            </a:pPr>
            <a:r>
              <a:rPr lang="ru-RU" sz="2000" dirty="0" smtClean="0"/>
              <a:t>Будем жить так,  </a:t>
            </a:r>
            <a:r>
              <a:rPr lang="ru-RU" sz="2000" b="1" dirty="0" smtClean="0"/>
              <a:t>что(бы)</a:t>
            </a:r>
            <a:r>
              <a:rPr lang="ru-RU" sz="2000" dirty="0" smtClean="0"/>
              <a:t> все любили нас.</a:t>
            </a:r>
          </a:p>
          <a:p>
            <a:pPr marL="457200" indent="-457200">
              <a:buAutoNum type="arabicPeriod"/>
            </a:pPr>
            <a:r>
              <a:rPr lang="ru-RU" sz="2000" dirty="0" smtClean="0"/>
              <a:t>И </a:t>
            </a:r>
            <a:r>
              <a:rPr lang="ru-RU" sz="2000" b="1" dirty="0" smtClean="0"/>
              <a:t>что(бы) </a:t>
            </a:r>
            <a:r>
              <a:rPr lang="ru-RU" sz="2000" dirty="0" smtClean="0"/>
              <a:t>мы ни делали, всегда мы заодно.</a:t>
            </a:r>
          </a:p>
          <a:p>
            <a:pPr marL="457200" indent="-457200">
              <a:buAutoNum type="arabicPeriod"/>
            </a:pPr>
            <a:r>
              <a:rPr lang="ru-RU" sz="2000" dirty="0" smtClean="0"/>
              <a:t>Этим он спас мне жизнь, рискуя ею </a:t>
            </a:r>
            <a:r>
              <a:rPr lang="ru-RU" sz="2000" b="1" dirty="0" smtClean="0"/>
              <a:t>так(же)</a:t>
            </a:r>
            <a:r>
              <a:rPr lang="ru-RU" sz="2000" dirty="0" smtClean="0"/>
              <a:t>, как и я.</a:t>
            </a:r>
          </a:p>
          <a:p>
            <a:pPr marL="457200" indent="-457200">
              <a:buAutoNum type="arabicPeriod"/>
            </a:pPr>
            <a:r>
              <a:rPr lang="ru-RU" sz="2000" dirty="0" smtClean="0"/>
              <a:t>Я объяснил ему, </a:t>
            </a:r>
            <a:r>
              <a:rPr lang="ru-RU" sz="2000" b="1" dirty="0" smtClean="0"/>
              <a:t>(за)чем </a:t>
            </a:r>
            <a:r>
              <a:rPr lang="ru-RU" sz="2000" dirty="0" smtClean="0"/>
              <a:t>мне это нужно.</a:t>
            </a:r>
          </a:p>
          <a:p>
            <a:pPr marL="457200" indent="-457200">
              <a:buNone/>
            </a:pPr>
            <a:endParaRPr lang="ru-RU" sz="2000" dirty="0" smtClean="0"/>
          </a:p>
          <a:p>
            <a:pPr marL="457200" indent="-457200">
              <a:buNone/>
            </a:pPr>
            <a:r>
              <a:rPr lang="ru-RU" sz="1800" dirty="0" smtClean="0"/>
              <a:t>                  Запиши номера предложений в ответ:</a:t>
            </a:r>
          </a:p>
          <a:p>
            <a:pPr marL="457200" indent="-457200">
              <a:buNone/>
            </a:pPr>
            <a:r>
              <a:rPr lang="ru-RU" sz="1800" dirty="0" smtClean="0"/>
              <a:t>              СЛИТНО:  …?                               РАЗДЕЛЬНО:…?</a:t>
            </a:r>
          </a:p>
          <a:p>
            <a:pPr marL="457200" indent="-457200">
              <a:buNone/>
            </a:pPr>
            <a:endParaRPr lang="ru-RU" sz="2000" dirty="0" smtClean="0"/>
          </a:p>
          <a:p>
            <a:pPr>
              <a:buNone/>
            </a:pPr>
            <a:endParaRPr lang="ru-RU" sz="1600" dirty="0" smtClean="0"/>
          </a:p>
          <a:p>
            <a:pPr>
              <a:buNone/>
            </a:pPr>
            <a:endParaRPr lang="ru-RU" sz="1600" dirty="0" smtClean="0"/>
          </a:p>
          <a:p>
            <a:pPr>
              <a:buNone/>
            </a:pPr>
            <a:r>
              <a:rPr lang="ru-RU" sz="1100" dirty="0" smtClean="0"/>
              <a:t>            </a:t>
            </a:r>
            <a:endParaRPr lang="ru-RU" sz="1200" dirty="0" smtClean="0"/>
          </a:p>
          <a:p>
            <a:pPr>
              <a:buNone/>
            </a:pPr>
            <a:endParaRPr lang="ru-RU" sz="16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ru-RU" sz="6000" b="1" dirty="0" smtClean="0">
                <a:solidFill>
                  <a:schemeClr val="accent2">
                    <a:lumMod val="50000"/>
                  </a:schemeClr>
                </a:solidFill>
                <a:latin typeface="+mn-lt"/>
              </a:rPr>
              <a:t>ПРАВОПИСАНИЕ </a:t>
            </a:r>
            <a:br>
              <a:rPr lang="ru-RU" sz="6000" b="1" dirty="0" smtClean="0">
                <a:solidFill>
                  <a:schemeClr val="accent2">
                    <a:lumMod val="50000"/>
                  </a:schemeClr>
                </a:solidFill>
                <a:latin typeface="+mn-lt"/>
              </a:rPr>
            </a:br>
            <a:r>
              <a:rPr lang="ru-RU" sz="6000" b="1" dirty="0" smtClean="0">
                <a:solidFill>
                  <a:schemeClr val="accent2">
                    <a:lumMod val="50000"/>
                  </a:schemeClr>
                </a:solidFill>
                <a:latin typeface="+mn-lt"/>
              </a:rPr>
              <a:t>ЧАСТИЦ</a:t>
            </a:r>
            <a:endParaRPr lang="ru-RU" sz="6000" b="1" dirty="0">
              <a:solidFill>
                <a:schemeClr val="accent2">
                  <a:lumMod val="50000"/>
                </a:schemeClr>
              </a:solidFill>
              <a:latin typeface="+mn-l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Пишутся через дефис:</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500034" y="785794"/>
          <a:ext cx="8329642" cy="6036584"/>
        </p:xfrm>
        <a:graphic>
          <a:graphicData uri="http://schemas.openxmlformats.org/drawingml/2006/table">
            <a:tbl>
              <a:tblPr firstRow="1" bandRow="1">
                <a:tableStyleId>{5C22544A-7EE6-4342-B048-85BDC9FD1C3A}</a:tableStyleId>
              </a:tblPr>
              <a:tblGrid>
                <a:gridCol w="1785950"/>
                <a:gridCol w="6543692"/>
              </a:tblGrid>
              <a:tr h="410576">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947483">
                <a:tc>
                  <a:txBody>
                    <a:bodyPr/>
                    <a:lstStyle/>
                    <a:p>
                      <a:r>
                        <a:rPr lang="ru-RU" b="1" i="1" dirty="0" smtClean="0">
                          <a:solidFill>
                            <a:srgbClr val="FF0000"/>
                          </a:solidFill>
                        </a:rPr>
                        <a:t>     - то</a:t>
                      </a:r>
                      <a:endParaRPr lang="ru-RU" b="1" i="1" dirty="0">
                        <a:solidFill>
                          <a:srgbClr val="FF0000"/>
                        </a:solidFill>
                      </a:endParaRPr>
                    </a:p>
                  </a:txBody>
                  <a:tcPr/>
                </a:tc>
                <a:tc>
                  <a:txBody>
                    <a:bodyPr/>
                    <a:lstStyle/>
                    <a:p>
                      <a:r>
                        <a:rPr lang="ru-RU" b="0" i="1" dirty="0" smtClean="0"/>
                        <a:t>что-</a:t>
                      </a:r>
                      <a:r>
                        <a:rPr lang="ru-RU" b="1" i="1" dirty="0" smtClean="0"/>
                        <a:t>то,</a:t>
                      </a:r>
                      <a:r>
                        <a:rPr lang="ru-RU" b="1" i="1" baseline="0" dirty="0" smtClean="0"/>
                        <a:t>  </a:t>
                      </a:r>
                      <a:r>
                        <a:rPr lang="ru-RU" b="0" i="1" baseline="0" dirty="0" smtClean="0"/>
                        <a:t>какой-</a:t>
                      </a:r>
                      <a:r>
                        <a:rPr lang="ru-RU" b="1" i="1" baseline="0" dirty="0" smtClean="0"/>
                        <a:t>то,  </a:t>
                      </a:r>
                      <a:r>
                        <a:rPr lang="ru-RU" b="0" i="1" baseline="0" dirty="0" smtClean="0"/>
                        <a:t>где-</a:t>
                      </a:r>
                      <a:r>
                        <a:rPr lang="ru-RU" b="1" i="1" baseline="0" dirty="0" smtClean="0"/>
                        <a:t>то,  </a:t>
                      </a:r>
                      <a:r>
                        <a:rPr lang="ru-RU" b="0" i="1" baseline="0" dirty="0" smtClean="0"/>
                        <a:t>как-</a:t>
                      </a:r>
                      <a:r>
                        <a:rPr lang="ru-RU" b="1" i="1" baseline="0" dirty="0" smtClean="0"/>
                        <a:t>то    </a:t>
                      </a:r>
                    </a:p>
                    <a:p>
                      <a:r>
                        <a:rPr lang="ru-RU" b="0" i="0" baseline="0" dirty="0" smtClean="0"/>
                        <a:t>(</a:t>
                      </a:r>
                      <a:r>
                        <a:rPr lang="ru-RU" b="1" i="0" baseline="0" dirty="0" smtClean="0"/>
                        <a:t>НО:  </a:t>
                      </a:r>
                      <a:r>
                        <a:rPr lang="ru-RU" b="0" i="1" baseline="0" dirty="0" smtClean="0"/>
                        <a:t>К  ядовитым относятся самые разные змеи,</a:t>
                      </a:r>
                      <a:r>
                        <a:rPr lang="ru-RU" b="0" i="0" baseline="0" dirty="0" smtClean="0"/>
                        <a:t> </a:t>
                      </a:r>
                      <a:r>
                        <a:rPr lang="ru-RU" b="1" i="1" baseline="0" dirty="0" smtClean="0">
                          <a:solidFill>
                            <a:srgbClr val="FF0000"/>
                          </a:solidFill>
                        </a:rPr>
                        <a:t>как то </a:t>
                      </a:r>
                    </a:p>
                    <a:p>
                      <a:r>
                        <a:rPr lang="ru-RU" b="0" i="0" baseline="0" dirty="0" smtClean="0">
                          <a:solidFill>
                            <a:schemeClr val="tx1"/>
                          </a:solidFill>
                        </a:rPr>
                        <a:t>(= </a:t>
                      </a:r>
                      <a:r>
                        <a:rPr lang="ru-RU" b="0" i="1" baseline="0" dirty="0" smtClean="0">
                          <a:solidFill>
                            <a:schemeClr val="tx1"/>
                          </a:solidFill>
                        </a:rPr>
                        <a:t>а именно</a:t>
                      </a:r>
                      <a:r>
                        <a:rPr lang="ru-RU" b="0" i="0" baseline="0" dirty="0" smtClean="0">
                          <a:solidFill>
                            <a:schemeClr val="tx1"/>
                          </a:solidFill>
                        </a:rPr>
                        <a:t>): </a:t>
                      </a:r>
                      <a:r>
                        <a:rPr lang="ru-RU" b="0" i="1" baseline="0" dirty="0" smtClean="0">
                          <a:solidFill>
                            <a:schemeClr val="tx1"/>
                          </a:solidFill>
                        </a:rPr>
                        <a:t>гадюка, кобра, гюрза, эфа, щитомордник.)</a:t>
                      </a:r>
                      <a:endParaRPr lang="ru-RU" b="0" i="1" dirty="0"/>
                    </a:p>
                  </a:txBody>
                  <a:tcPr/>
                </a:tc>
              </a:tr>
              <a:tr h="418482">
                <a:tc>
                  <a:txBody>
                    <a:bodyPr/>
                    <a:lstStyle/>
                    <a:p>
                      <a:r>
                        <a:rPr lang="ru-RU" b="1" i="1" dirty="0" smtClean="0">
                          <a:solidFill>
                            <a:srgbClr val="FF0000"/>
                          </a:solidFill>
                        </a:rPr>
                        <a:t>     - либо</a:t>
                      </a:r>
                      <a:endParaRPr lang="ru-RU" b="1" i="1" dirty="0">
                        <a:solidFill>
                          <a:srgbClr val="FF0000"/>
                        </a:solidFill>
                      </a:endParaRPr>
                    </a:p>
                  </a:txBody>
                  <a:tcPr/>
                </a:tc>
                <a:tc>
                  <a:txBody>
                    <a:bodyPr/>
                    <a:lstStyle/>
                    <a:p>
                      <a:r>
                        <a:rPr lang="ru-RU" i="1" dirty="0" smtClean="0"/>
                        <a:t>кто-</a:t>
                      </a:r>
                      <a:r>
                        <a:rPr lang="ru-RU" b="1" i="1" dirty="0" smtClean="0"/>
                        <a:t>либо,  </a:t>
                      </a:r>
                      <a:r>
                        <a:rPr lang="ru-RU" b="0" i="1" dirty="0" smtClean="0"/>
                        <a:t>чей-</a:t>
                      </a:r>
                      <a:r>
                        <a:rPr lang="ru-RU" b="1" i="1" dirty="0" smtClean="0"/>
                        <a:t>либо,  </a:t>
                      </a:r>
                      <a:r>
                        <a:rPr lang="ru-RU" b="0" i="1" dirty="0" smtClean="0"/>
                        <a:t>где-</a:t>
                      </a:r>
                      <a:r>
                        <a:rPr lang="ru-RU" b="1" i="1" dirty="0" smtClean="0"/>
                        <a:t>либо,</a:t>
                      </a:r>
                      <a:r>
                        <a:rPr lang="ru-RU" b="1" i="1" baseline="0" dirty="0" smtClean="0"/>
                        <a:t>  </a:t>
                      </a:r>
                      <a:r>
                        <a:rPr lang="ru-RU" b="0" i="1" baseline="0" dirty="0" smtClean="0"/>
                        <a:t>когда-</a:t>
                      </a:r>
                      <a:r>
                        <a:rPr lang="ru-RU" b="1" i="1" baseline="0" dirty="0" smtClean="0"/>
                        <a:t>либо</a:t>
                      </a:r>
                      <a:endParaRPr lang="ru-RU" i="1" dirty="0"/>
                    </a:p>
                  </a:txBody>
                  <a:tcPr/>
                </a:tc>
              </a:tr>
              <a:tr h="378993">
                <a:tc>
                  <a:txBody>
                    <a:bodyPr/>
                    <a:lstStyle/>
                    <a:p>
                      <a:r>
                        <a:rPr lang="ru-RU" b="1" i="1" dirty="0" smtClean="0">
                          <a:solidFill>
                            <a:srgbClr val="FF0000"/>
                          </a:solidFill>
                        </a:rPr>
                        <a:t>     - </a:t>
                      </a:r>
                      <a:r>
                        <a:rPr lang="ru-RU" b="1" i="1" dirty="0" err="1" smtClean="0">
                          <a:solidFill>
                            <a:srgbClr val="FF0000"/>
                          </a:solidFill>
                        </a:rPr>
                        <a:t>нибудь</a:t>
                      </a:r>
                      <a:endParaRPr lang="ru-RU" b="1" i="1" dirty="0">
                        <a:solidFill>
                          <a:srgbClr val="FF0000"/>
                        </a:solidFill>
                      </a:endParaRPr>
                    </a:p>
                  </a:txBody>
                  <a:tcPr/>
                </a:tc>
                <a:tc>
                  <a:txBody>
                    <a:bodyPr/>
                    <a:lstStyle/>
                    <a:p>
                      <a:r>
                        <a:rPr lang="ru-RU" i="1" dirty="0" smtClean="0"/>
                        <a:t>что-</a:t>
                      </a:r>
                      <a:r>
                        <a:rPr lang="ru-RU" b="1" i="1" dirty="0" smtClean="0"/>
                        <a:t>нибудь,  </a:t>
                      </a:r>
                      <a:r>
                        <a:rPr lang="ru-RU" b="0" i="1" dirty="0" smtClean="0"/>
                        <a:t>как-</a:t>
                      </a:r>
                      <a:r>
                        <a:rPr lang="ru-RU" b="1" i="1" dirty="0" smtClean="0"/>
                        <a:t>нибудь</a:t>
                      </a:r>
                      <a:endParaRPr lang="ru-RU" i="1" dirty="0"/>
                    </a:p>
                  </a:txBody>
                  <a:tcPr/>
                </a:tc>
              </a:tr>
              <a:tr h="663238">
                <a:tc>
                  <a:txBody>
                    <a:bodyPr/>
                    <a:lstStyle/>
                    <a:p>
                      <a:r>
                        <a:rPr lang="ru-RU" b="1" i="1" dirty="0" smtClean="0">
                          <a:solidFill>
                            <a:srgbClr val="FF0000"/>
                          </a:solidFill>
                        </a:rPr>
                        <a:t>     </a:t>
                      </a:r>
                      <a:r>
                        <a:rPr lang="ru-RU" b="1" i="1" baseline="0" dirty="0" smtClean="0">
                          <a:solidFill>
                            <a:srgbClr val="FF0000"/>
                          </a:solidFill>
                        </a:rPr>
                        <a:t>  </a:t>
                      </a:r>
                      <a:r>
                        <a:rPr lang="ru-RU" b="1" i="1" dirty="0" smtClean="0">
                          <a:solidFill>
                            <a:srgbClr val="FF0000"/>
                          </a:solidFill>
                        </a:rPr>
                        <a:t>кое-</a:t>
                      </a:r>
                      <a:endParaRPr lang="ru-RU" b="1" i="1" dirty="0">
                        <a:solidFill>
                          <a:srgbClr val="FF0000"/>
                        </a:solidFill>
                      </a:endParaRPr>
                    </a:p>
                  </a:txBody>
                  <a:tcPr/>
                </a:tc>
                <a:tc>
                  <a:txBody>
                    <a:bodyPr/>
                    <a:lstStyle/>
                    <a:p>
                      <a:r>
                        <a:rPr lang="ru-RU" b="1" i="1" dirty="0" smtClean="0"/>
                        <a:t>кое-</a:t>
                      </a:r>
                      <a:r>
                        <a:rPr lang="ru-RU" b="0" i="1" dirty="0" smtClean="0"/>
                        <a:t>где,  </a:t>
                      </a:r>
                      <a:r>
                        <a:rPr lang="ru-RU" b="1" i="1" dirty="0" smtClean="0"/>
                        <a:t>кое-</a:t>
                      </a:r>
                      <a:r>
                        <a:rPr lang="ru-RU" b="0" i="1" dirty="0" smtClean="0"/>
                        <a:t>куда,  </a:t>
                      </a:r>
                      <a:r>
                        <a:rPr lang="ru-RU" b="1" i="1" dirty="0" smtClean="0"/>
                        <a:t>кое-</a:t>
                      </a:r>
                      <a:r>
                        <a:rPr lang="ru-RU" b="0" i="1" dirty="0" smtClean="0"/>
                        <a:t>как,  </a:t>
                      </a:r>
                      <a:r>
                        <a:rPr lang="ru-RU" b="1" i="1" dirty="0" smtClean="0"/>
                        <a:t>кое-</a:t>
                      </a:r>
                      <a:r>
                        <a:rPr lang="ru-RU" b="0" i="1" dirty="0" smtClean="0"/>
                        <a:t>кто</a:t>
                      </a:r>
                    </a:p>
                    <a:p>
                      <a:r>
                        <a:rPr lang="ru-RU" b="0" i="0" dirty="0" smtClean="0"/>
                        <a:t>(</a:t>
                      </a:r>
                      <a:r>
                        <a:rPr lang="ru-RU" b="1" i="0" dirty="0" smtClean="0"/>
                        <a:t>НО:  </a:t>
                      </a:r>
                      <a:r>
                        <a:rPr lang="ru-RU" b="1" i="1" dirty="0" smtClean="0"/>
                        <a:t>кое  </a:t>
                      </a:r>
                      <a:r>
                        <a:rPr lang="ru-RU" b="0" i="1" dirty="0" smtClean="0"/>
                        <a:t>с  кем )</a:t>
                      </a:r>
                      <a:endParaRPr lang="ru-RU" b="1" i="0" dirty="0"/>
                    </a:p>
                  </a:txBody>
                  <a:tcPr/>
                </a:tc>
              </a:tr>
              <a:tr h="438221">
                <a:tc>
                  <a:txBody>
                    <a:bodyPr/>
                    <a:lstStyle/>
                    <a:p>
                      <a:r>
                        <a:rPr lang="ru-RU" b="1" i="1" dirty="0" smtClean="0">
                          <a:solidFill>
                            <a:srgbClr val="FF0000"/>
                          </a:solidFill>
                        </a:rPr>
                        <a:t>     - </a:t>
                      </a:r>
                      <a:r>
                        <a:rPr lang="ru-RU" b="1" i="1" dirty="0" err="1" smtClean="0">
                          <a:solidFill>
                            <a:srgbClr val="FF0000"/>
                          </a:solidFill>
                        </a:rPr>
                        <a:t>ка</a:t>
                      </a:r>
                      <a:endParaRPr lang="ru-RU" b="1" i="1" dirty="0">
                        <a:solidFill>
                          <a:srgbClr val="FF0000"/>
                        </a:solidFill>
                      </a:endParaRPr>
                    </a:p>
                  </a:txBody>
                  <a:tcPr/>
                </a:tc>
                <a:tc>
                  <a:txBody>
                    <a:bodyPr/>
                    <a:lstStyle/>
                    <a:p>
                      <a:r>
                        <a:rPr lang="ru-RU" i="1" dirty="0" smtClean="0"/>
                        <a:t>ну-</a:t>
                      </a:r>
                      <a:r>
                        <a:rPr lang="ru-RU" b="1" i="1" dirty="0" smtClean="0"/>
                        <a:t>ка,  </a:t>
                      </a:r>
                      <a:r>
                        <a:rPr lang="ru-RU" b="0" i="1" dirty="0" smtClean="0"/>
                        <a:t>скажи-</a:t>
                      </a:r>
                      <a:r>
                        <a:rPr lang="ru-RU" b="1" i="1" dirty="0" smtClean="0"/>
                        <a:t>ка,  </a:t>
                      </a:r>
                      <a:r>
                        <a:rPr lang="ru-RU" b="0" i="1" dirty="0" err="1" smtClean="0"/>
                        <a:t>напишу-</a:t>
                      </a:r>
                      <a:r>
                        <a:rPr lang="ru-RU" b="1" i="1" dirty="0" err="1" smtClean="0"/>
                        <a:t>ка</a:t>
                      </a:r>
                      <a:endParaRPr lang="ru-RU" i="1" dirty="0"/>
                    </a:p>
                  </a:txBody>
                  <a:tcPr/>
                </a:tc>
              </a:tr>
              <a:tr h="663238">
                <a:tc>
                  <a:txBody>
                    <a:bodyPr/>
                    <a:lstStyle/>
                    <a:p>
                      <a:r>
                        <a:rPr lang="ru-RU" b="1" i="1" dirty="0" smtClean="0">
                          <a:solidFill>
                            <a:srgbClr val="FF0000"/>
                          </a:solidFill>
                        </a:rPr>
                        <a:t>     - де</a:t>
                      </a:r>
                      <a:endParaRPr lang="ru-RU" b="1" i="1" dirty="0">
                        <a:solidFill>
                          <a:srgbClr val="FF0000"/>
                        </a:solidFill>
                      </a:endParaRPr>
                    </a:p>
                  </a:txBody>
                  <a:tcPr/>
                </a:tc>
                <a:tc>
                  <a:txBody>
                    <a:bodyPr/>
                    <a:lstStyle/>
                    <a:p>
                      <a:r>
                        <a:rPr lang="ru-RU" b="1" dirty="0" smtClean="0"/>
                        <a:t>употребляется при передаче чужой речи в значении </a:t>
                      </a:r>
                    </a:p>
                    <a:p>
                      <a:r>
                        <a:rPr lang="ru-RU" b="0" i="1" dirty="0" smtClean="0"/>
                        <a:t>мол, дескать</a:t>
                      </a:r>
                      <a:endParaRPr lang="ru-RU" b="1" dirty="0"/>
                    </a:p>
                  </a:txBody>
                  <a:tcPr/>
                </a:tc>
              </a:tr>
              <a:tr h="378993">
                <a:tc>
                  <a:txBody>
                    <a:bodyPr/>
                    <a:lstStyle/>
                    <a:p>
                      <a:r>
                        <a:rPr lang="ru-RU" b="1" i="1" dirty="0" smtClean="0">
                          <a:solidFill>
                            <a:srgbClr val="FF0000"/>
                          </a:solidFill>
                        </a:rPr>
                        <a:t>     - с</a:t>
                      </a:r>
                      <a:endParaRPr lang="ru-RU" b="1" i="1" dirty="0">
                        <a:solidFill>
                          <a:srgbClr val="FF0000"/>
                        </a:solidFill>
                      </a:endParaRPr>
                    </a:p>
                  </a:txBody>
                  <a:tcPr/>
                </a:tc>
                <a:tc>
                  <a:txBody>
                    <a:bodyPr/>
                    <a:lstStyle/>
                    <a:p>
                      <a:r>
                        <a:rPr lang="ru-RU" i="1" dirty="0" smtClean="0"/>
                        <a:t>нуте-</a:t>
                      </a:r>
                      <a:r>
                        <a:rPr lang="ru-RU" b="1" i="1" dirty="0" smtClean="0"/>
                        <a:t>с,  </a:t>
                      </a:r>
                      <a:r>
                        <a:rPr lang="ru-RU" b="0" i="1" dirty="0" smtClean="0"/>
                        <a:t>извольте-</a:t>
                      </a:r>
                      <a:r>
                        <a:rPr lang="ru-RU" b="1" i="1" dirty="0" smtClean="0"/>
                        <a:t>с,  </a:t>
                      </a:r>
                      <a:r>
                        <a:rPr lang="ru-RU" b="0" i="1" dirty="0" smtClean="0"/>
                        <a:t>да-</a:t>
                      </a:r>
                      <a:r>
                        <a:rPr lang="ru-RU" b="1" i="1" dirty="0" smtClean="0"/>
                        <a:t>с</a:t>
                      </a:r>
                      <a:endParaRPr lang="ru-RU" i="1" dirty="0"/>
                    </a:p>
                  </a:txBody>
                  <a:tcPr/>
                </a:tc>
              </a:tr>
              <a:tr h="1231728">
                <a:tc>
                  <a:txBody>
                    <a:bodyPr/>
                    <a:lstStyle/>
                    <a:p>
                      <a:r>
                        <a:rPr lang="ru-RU" b="1" i="1" dirty="0" smtClean="0">
                          <a:solidFill>
                            <a:srgbClr val="FF0000"/>
                          </a:solidFill>
                        </a:rPr>
                        <a:t>     - таки</a:t>
                      </a:r>
                      <a:endParaRPr lang="ru-RU" b="1" i="1" dirty="0">
                        <a:solidFill>
                          <a:srgbClr val="FF0000"/>
                        </a:solidFill>
                      </a:endParaRPr>
                    </a:p>
                  </a:txBody>
                  <a:tcPr/>
                </a:tc>
                <a:tc>
                  <a:txBody>
                    <a:bodyPr/>
                    <a:lstStyle/>
                    <a:p>
                      <a:r>
                        <a:rPr lang="ru-RU" b="1" dirty="0" smtClean="0"/>
                        <a:t>после местоимения:</a:t>
                      </a:r>
                      <a:r>
                        <a:rPr lang="ru-RU" b="1" baseline="0" dirty="0" smtClean="0"/>
                        <a:t>   </a:t>
                      </a:r>
                      <a:r>
                        <a:rPr lang="ru-RU" b="0" i="1" baseline="0" dirty="0" smtClean="0"/>
                        <a:t>всё-</a:t>
                      </a:r>
                      <a:r>
                        <a:rPr lang="ru-RU" b="1" i="1" baseline="0" dirty="0" smtClean="0"/>
                        <a:t>таки</a:t>
                      </a:r>
                    </a:p>
                    <a:p>
                      <a:r>
                        <a:rPr lang="ru-RU" b="1" i="0" baseline="0" dirty="0" smtClean="0"/>
                        <a:t>после глаголов:   </a:t>
                      </a:r>
                      <a:r>
                        <a:rPr lang="ru-RU" b="0" i="1" baseline="0" dirty="0" smtClean="0"/>
                        <a:t>уснул-</a:t>
                      </a:r>
                      <a:r>
                        <a:rPr lang="ru-RU" b="1" i="1" baseline="0" dirty="0" smtClean="0"/>
                        <a:t>таки</a:t>
                      </a:r>
                    </a:p>
                    <a:p>
                      <a:r>
                        <a:rPr lang="ru-RU" b="1" i="0" baseline="0" dirty="0" smtClean="0"/>
                        <a:t>после наречий:   </a:t>
                      </a:r>
                      <a:r>
                        <a:rPr lang="ru-RU" b="0" i="1" baseline="0" dirty="0" smtClean="0"/>
                        <a:t>опять-</a:t>
                      </a:r>
                      <a:r>
                        <a:rPr lang="ru-RU" b="1" i="1" baseline="0" dirty="0" smtClean="0"/>
                        <a:t>таки</a:t>
                      </a:r>
                    </a:p>
                    <a:p>
                      <a:r>
                        <a:rPr lang="ru-RU" b="1" i="0" baseline="0" dirty="0" smtClean="0"/>
                        <a:t>после частиц:   </a:t>
                      </a:r>
                      <a:r>
                        <a:rPr lang="ru-RU" b="0" i="1" baseline="0" dirty="0" smtClean="0"/>
                        <a:t>прямо-</a:t>
                      </a:r>
                      <a:r>
                        <a:rPr lang="ru-RU" b="1" i="1" baseline="0" dirty="0" smtClean="0"/>
                        <a:t>таки</a:t>
                      </a:r>
                    </a:p>
                    <a:p>
                      <a:r>
                        <a:rPr lang="ru-RU" b="1" i="1" baseline="0" dirty="0" smtClean="0"/>
                        <a:t>        </a:t>
                      </a:r>
                      <a:r>
                        <a:rPr lang="ru-RU" b="0" i="0" baseline="0" dirty="0" smtClean="0"/>
                        <a:t>В остальных случаях – </a:t>
                      </a:r>
                      <a:r>
                        <a:rPr lang="ru-RU" b="1" i="0" baseline="0" dirty="0" smtClean="0"/>
                        <a:t>раздельно:</a:t>
                      </a:r>
                    </a:p>
                    <a:p>
                      <a:r>
                        <a:rPr lang="ru-RU" b="0" i="1" baseline="0" dirty="0" smtClean="0"/>
                        <a:t>напросился </a:t>
                      </a:r>
                      <a:r>
                        <a:rPr lang="ru-RU" b="1" i="1" baseline="0" dirty="0" smtClean="0">
                          <a:solidFill>
                            <a:srgbClr val="FF0000"/>
                          </a:solidFill>
                        </a:rPr>
                        <a:t>таки </a:t>
                      </a:r>
                      <a:r>
                        <a:rPr lang="ru-RU" b="0" i="1" baseline="0" dirty="0" smtClean="0">
                          <a:solidFill>
                            <a:schemeClr val="tx1"/>
                          </a:solidFill>
                        </a:rPr>
                        <a:t>в компанию,  я </a:t>
                      </a:r>
                      <a:r>
                        <a:rPr lang="ru-RU" b="1" i="1" baseline="0" dirty="0" smtClean="0">
                          <a:solidFill>
                            <a:srgbClr val="FF0000"/>
                          </a:solidFill>
                        </a:rPr>
                        <a:t>таки</a:t>
                      </a:r>
                      <a:r>
                        <a:rPr lang="ru-RU" b="0" i="1" baseline="0" dirty="0" smtClean="0">
                          <a:solidFill>
                            <a:schemeClr val="tx1"/>
                          </a:solidFill>
                        </a:rPr>
                        <a:t> успел на поезд</a:t>
                      </a:r>
                      <a:endParaRPr lang="ru-RU" b="0" i="1" dirty="0"/>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ru-RU" sz="3600" b="1" dirty="0" smtClean="0">
                <a:solidFill>
                  <a:srgbClr val="FF0000"/>
                </a:solidFill>
                <a:latin typeface="+mn-lt"/>
              </a:rPr>
              <a:t>Пишутся  раздельно:</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500034" y="886657"/>
          <a:ext cx="8329642" cy="5399864"/>
        </p:xfrm>
        <a:graphic>
          <a:graphicData uri="http://schemas.openxmlformats.org/drawingml/2006/table">
            <a:tbl>
              <a:tblPr firstRow="1" bandRow="1">
                <a:tableStyleId>{5C22544A-7EE6-4342-B048-85BDC9FD1C3A}</a:tableStyleId>
              </a:tblPr>
              <a:tblGrid>
                <a:gridCol w="2643206"/>
                <a:gridCol w="5686436"/>
              </a:tblGrid>
              <a:tr h="415989">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952191">
                <a:tc>
                  <a:txBody>
                    <a:bodyPr/>
                    <a:lstStyle/>
                    <a:p>
                      <a:r>
                        <a:rPr lang="ru-RU" sz="2000" b="1" i="1" dirty="0" smtClean="0">
                          <a:solidFill>
                            <a:srgbClr val="FF0000"/>
                          </a:solidFill>
                        </a:rPr>
                        <a:t>          бы</a:t>
                      </a:r>
                      <a:r>
                        <a:rPr lang="ru-RU" sz="2000" b="1" i="1" baseline="0" dirty="0" smtClean="0">
                          <a:solidFill>
                            <a:srgbClr val="FF0000"/>
                          </a:solidFill>
                        </a:rPr>
                        <a:t> (б)</a:t>
                      </a:r>
                      <a:endParaRPr lang="ru-RU" sz="2000" b="1" i="1" dirty="0">
                        <a:solidFill>
                          <a:srgbClr val="FF0000"/>
                        </a:solidFill>
                      </a:endParaRPr>
                    </a:p>
                  </a:txBody>
                  <a:tcPr/>
                </a:tc>
                <a:tc>
                  <a:txBody>
                    <a:bodyPr/>
                    <a:lstStyle/>
                    <a:p>
                      <a:r>
                        <a:rPr lang="ru-RU" b="0" i="1" dirty="0" smtClean="0"/>
                        <a:t>Поспать </a:t>
                      </a:r>
                      <a:r>
                        <a:rPr lang="ru-RU" b="1" i="1" dirty="0" smtClean="0">
                          <a:solidFill>
                            <a:srgbClr val="FF0000"/>
                          </a:solidFill>
                        </a:rPr>
                        <a:t>бы</a:t>
                      </a:r>
                      <a:r>
                        <a:rPr lang="ru-RU" b="0" i="1" baseline="0" dirty="0" smtClean="0">
                          <a:solidFill>
                            <a:schemeClr val="tx1"/>
                          </a:solidFill>
                        </a:rPr>
                        <a:t>!</a:t>
                      </a:r>
                      <a:endParaRPr lang="ru-RU" b="1" i="1" baseline="0" dirty="0" smtClean="0">
                        <a:solidFill>
                          <a:schemeClr val="tx1"/>
                        </a:solidFill>
                      </a:endParaRPr>
                    </a:p>
                    <a:p>
                      <a:r>
                        <a:rPr lang="ru-RU" b="0" i="1" baseline="0" dirty="0" smtClean="0">
                          <a:solidFill>
                            <a:schemeClr val="tx1"/>
                          </a:solidFill>
                        </a:rPr>
                        <a:t>Куда  </a:t>
                      </a:r>
                      <a:r>
                        <a:rPr lang="ru-RU" b="1" i="1" baseline="0" dirty="0" smtClean="0">
                          <a:solidFill>
                            <a:srgbClr val="FF0000"/>
                          </a:solidFill>
                        </a:rPr>
                        <a:t>б  </a:t>
                      </a:r>
                      <a:r>
                        <a:rPr lang="ru-RU" b="0" i="1" baseline="0" dirty="0" smtClean="0">
                          <a:solidFill>
                            <a:schemeClr val="tx1"/>
                          </a:solidFill>
                        </a:rPr>
                        <a:t>меня не занесла судьба,</a:t>
                      </a:r>
                    </a:p>
                    <a:p>
                      <a:r>
                        <a:rPr lang="ru-RU" b="0" i="1" baseline="0" dirty="0" smtClean="0">
                          <a:solidFill>
                            <a:schemeClr val="tx1"/>
                          </a:solidFill>
                        </a:rPr>
                        <a:t>Я буду помнить родину мою!</a:t>
                      </a:r>
                      <a:endParaRPr lang="ru-RU" b="0" i="1" dirty="0"/>
                    </a:p>
                  </a:txBody>
                  <a:tcPr/>
                </a:tc>
              </a:tr>
              <a:tr h="467052">
                <a:tc>
                  <a:txBody>
                    <a:bodyPr/>
                    <a:lstStyle/>
                    <a:p>
                      <a:r>
                        <a:rPr lang="ru-RU" sz="2000" b="1" i="1" dirty="0" smtClean="0">
                          <a:solidFill>
                            <a:srgbClr val="FF0000"/>
                          </a:solidFill>
                        </a:rPr>
                        <a:t>          же (ж)</a:t>
                      </a:r>
                      <a:endParaRPr lang="ru-RU" sz="2000" b="1" i="1" dirty="0">
                        <a:solidFill>
                          <a:srgbClr val="FF0000"/>
                        </a:solidFill>
                      </a:endParaRPr>
                    </a:p>
                  </a:txBody>
                  <a:tcPr/>
                </a:tc>
                <a:tc>
                  <a:txBody>
                    <a:bodyPr/>
                    <a:lstStyle/>
                    <a:p>
                      <a:r>
                        <a:rPr lang="ru-RU" i="1" dirty="0" smtClean="0"/>
                        <a:t>Когда  </a:t>
                      </a:r>
                      <a:r>
                        <a:rPr lang="ru-RU" b="1" i="1" dirty="0" smtClean="0">
                          <a:solidFill>
                            <a:srgbClr val="FF0000"/>
                          </a:solidFill>
                        </a:rPr>
                        <a:t>же  </a:t>
                      </a:r>
                      <a:r>
                        <a:rPr lang="ru-RU" b="0" i="1" dirty="0" smtClean="0">
                          <a:solidFill>
                            <a:schemeClr val="tx1"/>
                          </a:solidFill>
                        </a:rPr>
                        <a:t>вы приедете?  Что  </a:t>
                      </a:r>
                      <a:r>
                        <a:rPr lang="ru-RU" b="1" i="1" dirty="0" smtClean="0">
                          <a:solidFill>
                            <a:srgbClr val="FF0000"/>
                          </a:solidFill>
                        </a:rPr>
                        <a:t>ж  </a:t>
                      </a:r>
                      <a:r>
                        <a:rPr lang="ru-RU" b="0" i="1" dirty="0" smtClean="0">
                          <a:solidFill>
                            <a:schemeClr val="tx1"/>
                          </a:solidFill>
                        </a:rPr>
                        <a:t>ты делаешь?</a:t>
                      </a:r>
                    </a:p>
                  </a:txBody>
                  <a:tcPr/>
                </a:tc>
              </a:tr>
              <a:tr h="666534">
                <a:tc>
                  <a:txBody>
                    <a:bodyPr/>
                    <a:lstStyle/>
                    <a:p>
                      <a:r>
                        <a:rPr lang="ru-RU" sz="2000" b="1" i="1" dirty="0" smtClean="0">
                          <a:solidFill>
                            <a:srgbClr val="FF0000"/>
                          </a:solidFill>
                        </a:rPr>
                        <a:t>          ли (ль)</a:t>
                      </a:r>
                      <a:endParaRPr lang="ru-RU" sz="2000" b="1" i="1" dirty="0">
                        <a:solidFill>
                          <a:srgbClr val="FF0000"/>
                        </a:solidFill>
                      </a:endParaRPr>
                    </a:p>
                  </a:txBody>
                  <a:tcPr/>
                </a:tc>
                <a:tc>
                  <a:txBody>
                    <a:bodyPr/>
                    <a:lstStyle/>
                    <a:p>
                      <a:r>
                        <a:rPr lang="ru-RU" i="1" dirty="0" smtClean="0"/>
                        <a:t>Рано  </a:t>
                      </a:r>
                      <a:r>
                        <a:rPr lang="ru-RU" b="1" i="1" dirty="0" smtClean="0">
                          <a:solidFill>
                            <a:srgbClr val="FF0000"/>
                          </a:solidFill>
                        </a:rPr>
                        <a:t>ли</a:t>
                      </a:r>
                      <a:r>
                        <a:rPr lang="ru-RU" b="0" i="1" dirty="0" smtClean="0">
                          <a:solidFill>
                            <a:schemeClr val="tx1"/>
                          </a:solidFill>
                        </a:rPr>
                        <a:t>, поздно </a:t>
                      </a:r>
                      <a:r>
                        <a:rPr lang="ru-RU" b="1" i="1" dirty="0" smtClean="0">
                          <a:solidFill>
                            <a:srgbClr val="FF0000"/>
                          </a:solidFill>
                        </a:rPr>
                        <a:t>ли</a:t>
                      </a:r>
                      <a:r>
                        <a:rPr lang="ru-RU" b="0" i="1" dirty="0" smtClean="0">
                          <a:solidFill>
                            <a:schemeClr val="tx1"/>
                          </a:solidFill>
                        </a:rPr>
                        <a:t>, но приду.</a:t>
                      </a:r>
                    </a:p>
                    <a:p>
                      <a:r>
                        <a:rPr lang="ru-RU" b="0" i="1" dirty="0" smtClean="0">
                          <a:solidFill>
                            <a:schemeClr val="tx1"/>
                          </a:solidFill>
                        </a:rPr>
                        <a:t>Увижу  </a:t>
                      </a:r>
                      <a:r>
                        <a:rPr lang="ru-RU" b="1" i="1" dirty="0" smtClean="0">
                          <a:solidFill>
                            <a:srgbClr val="FF0000"/>
                          </a:solidFill>
                        </a:rPr>
                        <a:t>ль  </a:t>
                      </a:r>
                      <a:r>
                        <a:rPr lang="ru-RU" b="0" i="1" dirty="0" smtClean="0">
                          <a:solidFill>
                            <a:schemeClr val="tx1"/>
                          </a:solidFill>
                        </a:rPr>
                        <a:t>снова Вас, Мария?</a:t>
                      </a:r>
                      <a:endParaRPr lang="ru-RU" i="1" dirty="0"/>
                    </a:p>
                  </a:txBody>
                  <a:tcPr/>
                </a:tc>
              </a:tr>
              <a:tr h="437179">
                <a:tc>
                  <a:txBody>
                    <a:bodyPr/>
                    <a:lstStyle/>
                    <a:p>
                      <a:r>
                        <a:rPr lang="ru-RU" sz="2000" b="1" i="1" dirty="0" smtClean="0">
                          <a:solidFill>
                            <a:srgbClr val="FF0000"/>
                          </a:solidFill>
                        </a:rPr>
                        <a:t>          ведь</a:t>
                      </a:r>
                      <a:endParaRPr lang="ru-RU" sz="2000" b="1" i="1" dirty="0">
                        <a:solidFill>
                          <a:srgbClr val="FF0000"/>
                        </a:solidFill>
                      </a:endParaRPr>
                    </a:p>
                  </a:txBody>
                  <a:tcPr/>
                </a:tc>
                <a:tc>
                  <a:txBody>
                    <a:bodyPr/>
                    <a:lstStyle/>
                    <a:p>
                      <a:r>
                        <a:rPr lang="ru-RU" b="1" i="1" dirty="0" smtClean="0">
                          <a:solidFill>
                            <a:srgbClr val="FF0000"/>
                          </a:solidFill>
                        </a:rPr>
                        <a:t>Ведь  </a:t>
                      </a:r>
                      <a:r>
                        <a:rPr lang="ru-RU" b="0" i="1" dirty="0" smtClean="0">
                          <a:solidFill>
                            <a:schemeClr val="tx1"/>
                          </a:solidFill>
                        </a:rPr>
                        <a:t>это</a:t>
                      </a:r>
                      <a:r>
                        <a:rPr lang="ru-RU" b="0" i="1" baseline="0" dirty="0" smtClean="0">
                          <a:solidFill>
                            <a:schemeClr val="tx1"/>
                          </a:solidFill>
                        </a:rPr>
                        <a:t> правда?</a:t>
                      </a:r>
                      <a:endParaRPr lang="ru-RU" b="1" i="0" dirty="0"/>
                    </a:p>
                  </a:txBody>
                  <a:tcPr/>
                </a:tc>
              </a:tr>
              <a:tr h="443999">
                <a:tc>
                  <a:txBody>
                    <a:bodyPr/>
                    <a:lstStyle/>
                    <a:p>
                      <a:r>
                        <a:rPr lang="ru-RU" sz="2000" b="1" i="1" dirty="0" smtClean="0">
                          <a:solidFill>
                            <a:srgbClr val="FF0000"/>
                          </a:solidFill>
                        </a:rPr>
                        <a:t>          вот</a:t>
                      </a:r>
                      <a:endParaRPr lang="ru-RU" sz="2000" b="1" i="1" dirty="0">
                        <a:solidFill>
                          <a:srgbClr val="FF0000"/>
                        </a:solidFill>
                      </a:endParaRPr>
                    </a:p>
                  </a:txBody>
                  <a:tcPr/>
                </a:tc>
                <a:tc>
                  <a:txBody>
                    <a:bodyPr/>
                    <a:lstStyle/>
                    <a:p>
                      <a:r>
                        <a:rPr lang="ru-RU" b="1" i="1" dirty="0" smtClean="0">
                          <a:solidFill>
                            <a:srgbClr val="FF0000"/>
                          </a:solidFill>
                        </a:rPr>
                        <a:t>Вот  </a:t>
                      </a:r>
                      <a:r>
                        <a:rPr lang="ru-RU" b="0" i="1" dirty="0" smtClean="0">
                          <a:solidFill>
                            <a:schemeClr val="tx1"/>
                          </a:solidFill>
                        </a:rPr>
                        <a:t>что я вам скажу.</a:t>
                      </a:r>
                      <a:endParaRPr lang="ru-RU" i="1" dirty="0"/>
                    </a:p>
                  </a:txBody>
                  <a:tcPr/>
                </a:tc>
              </a:tr>
              <a:tr h="496940">
                <a:tc>
                  <a:txBody>
                    <a:bodyPr/>
                    <a:lstStyle/>
                    <a:p>
                      <a:r>
                        <a:rPr lang="ru-RU" sz="2000" b="1" i="1" dirty="0" smtClean="0">
                          <a:solidFill>
                            <a:srgbClr val="FF0000"/>
                          </a:solidFill>
                        </a:rPr>
                        <a:t>          даже</a:t>
                      </a:r>
                      <a:endParaRPr lang="ru-RU" sz="2000" b="1" i="1" dirty="0">
                        <a:solidFill>
                          <a:srgbClr val="FF0000"/>
                        </a:solidFill>
                      </a:endParaRPr>
                    </a:p>
                  </a:txBody>
                  <a:tcPr/>
                </a:tc>
                <a:tc>
                  <a:txBody>
                    <a:bodyPr/>
                    <a:lstStyle/>
                    <a:p>
                      <a:r>
                        <a:rPr lang="ru-RU" b="1" i="1" dirty="0" smtClean="0">
                          <a:solidFill>
                            <a:srgbClr val="FF0000"/>
                          </a:solidFill>
                        </a:rPr>
                        <a:t>Даже  </a:t>
                      </a:r>
                      <a:r>
                        <a:rPr lang="ru-RU" b="0" i="1" dirty="0" smtClean="0">
                          <a:solidFill>
                            <a:schemeClr val="tx1"/>
                          </a:solidFill>
                        </a:rPr>
                        <a:t>Орловские придут!</a:t>
                      </a:r>
                      <a:endParaRPr lang="ru-RU" b="1" dirty="0"/>
                    </a:p>
                  </a:txBody>
                  <a:tcPr/>
                </a:tc>
              </a:tr>
              <a:tr h="506660">
                <a:tc>
                  <a:txBody>
                    <a:bodyPr/>
                    <a:lstStyle/>
                    <a:p>
                      <a:r>
                        <a:rPr lang="ru-RU" sz="2000" b="1" i="1" dirty="0" smtClean="0">
                          <a:solidFill>
                            <a:srgbClr val="FF0000"/>
                          </a:solidFill>
                        </a:rPr>
                        <a:t>          неужели</a:t>
                      </a:r>
                      <a:endParaRPr lang="ru-RU" sz="2000" b="1" i="1" dirty="0">
                        <a:solidFill>
                          <a:srgbClr val="FF0000"/>
                        </a:solidFill>
                      </a:endParaRPr>
                    </a:p>
                  </a:txBody>
                  <a:tcPr/>
                </a:tc>
                <a:tc>
                  <a:txBody>
                    <a:bodyPr/>
                    <a:lstStyle/>
                    <a:p>
                      <a:r>
                        <a:rPr lang="ru-RU" b="1" i="1" dirty="0" smtClean="0">
                          <a:solidFill>
                            <a:srgbClr val="FF0000"/>
                          </a:solidFill>
                        </a:rPr>
                        <a:t>Неужели  </a:t>
                      </a:r>
                      <a:r>
                        <a:rPr lang="ru-RU" b="0" i="1" dirty="0" smtClean="0">
                          <a:solidFill>
                            <a:schemeClr val="tx1"/>
                          </a:solidFill>
                        </a:rPr>
                        <a:t>он согласился?</a:t>
                      </a:r>
                      <a:endParaRPr lang="ru-RU" i="1" dirty="0"/>
                    </a:p>
                  </a:txBody>
                  <a:tcPr/>
                </a:tc>
              </a:tr>
              <a:tr h="459343">
                <a:tc>
                  <a:txBody>
                    <a:bodyPr/>
                    <a:lstStyle/>
                    <a:p>
                      <a:r>
                        <a:rPr lang="ru-RU" sz="2000" b="1" i="1" dirty="0" smtClean="0">
                          <a:solidFill>
                            <a:srgbClr val="FF0000"/>
                          </a:solidFill>
                        </a:rPr>
                        <a:t>          дескать</a:t>
                      </a:r>
                      <a:endParaRPr lang="ru-RU" sz="2000" b="1" i="1" dirty="0">
                        <a:solidFill>
                          <a:srgbClr val="FF0000"/>
                        </a:solidFill>
                      </a:endParaRPr>
                    </a:p>
                  </a:txBody>
                  <a:tcPr/>
                </a:tc>
                <a:tc>
                  <a:txBody>
                    <a:bodyPr/>
                    <a:lstStyle/>
                    <a:p>
                      <a:r>
                        <a:rPr lang="ru-RU" b="0" i="1" dirty="0" smtClean="0"/>
                        <a:t>Ты,  </a:t>
                      </a:r>
                      <a:r>
                        <a:rPr lang="ru-RU" b="1" i="1" dirty="0" smtClean="0">
                          <a:solidFill>
                            <a:srgbClr val="FF0000"/>
                          </a:solidFill>
                        </a:rPr>
                        <a:t>дескать</a:t>
                      </a:r>
                      <a:r>
                        <a:rPr lang="ru-RU" b="0" i="1" dirty="0" smtClean="0">
                          <a:solidFill>
                            <a:schemeClr val="tx1"/>
                          </a:solidFill>
                        </a:rPr>
                        <a:t>,  виноват</a:t>
                      </a:r>
                      <a:r>
                        <a:rPr lang="ru-RU" b="0" i="1" baseline="0" dirty="0" smtClean="0">
                          <a:solidFill>
                            <a:schemeClr val="tx1"/>
                          </a:solidFill>
                        </a:rPr>
                        <a:t> сам.</a:t>
                      </a:r>
                      <a:endParaRPr lang="ru-RU" b="0" i="1" dirty="0"/>
                    </a:p>
                  </a:txBody>
                  <a:tcPr/>
                </a:tc>
              </a:tr>
              <a:tr h="553977">
                <a:tc>
                  <a:txBody>
                    <a:bodyPr/>
                    <a:lstStyle/>
                    <a:p>
                      <a:r>
                        <a:rPr lang="ru-RU" sz="2000" b="1" i="1" dirty="0" smtClean="0">
                          <a:solidFill>
                            <a:srgbClr val="FF0000"/>
                          </a:solidFill>
                        </a:rPr>
                        <a:t>           мол</a:t>
                      </a:r>
                      <a:endParaRPr lang="ru-RU" sz="2000" b="1" i="1" dirty="0">
                        <a:solidFill>
                          <a:srgbClr val="FF0000"/>
                        </a:solidFill>
                      </a:endParaRPr>
                    </a:p>
                  </a:txBody>
                  <a:tcPr/>
                </a:tc>
                <a:tc>
                  <a:txBody>
                    <a:bodyPr/>
                    <a:lstStyle/>
                    <a:p>
                      <a:r>
                        <a:rPr lang="ru-RU" b="0" i="1" dirty="0" smtClean="0"/>
                        <a:t>Он,  </a:t>
                      </a:r>
                      <a:r>
                        <a:rPr lang="ru-RU" b="1" i="1" dirty="0" smtClean="0">
                          <a:solidFill>
                            <a:srgbClr val="FF0000"/>
                          </a:solidFill>
                        </a:rPr>
                        <a:t>мол</a:t>
                      </a:r>
                      <a:r>
                        <a:rPr lang="ru-RU" b="0" i="1" dirty="0" smtClean="0">
                          <a:solidFill>
                            <a:schemeClr val="tx1"/>
                          </a:solidFill>
                        </a:rPr>
                        <a:t>, не виноват, а виноваты другие.</a:t>
                      </a:r>
                      <a:endParaRPr lang="ru-RU" b="0" i="1"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ru-RU" sz="4000" b="1" dirty="0" smtClean="0">
                <a:solidFill>
                  <a:srgbClr val="FF0000"/>
                </a:solidFill>
                <a:latin typeface="+mn-lt"/>
              </a:rPr>
              <a:t>Пишутся  слитно:</a:t>
            </a:r>
            <a:endParaRPr lang="ru-RU" sz="40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142844" y="785795"/>
          <a:ext cx="8858312" cy="6072206"/>
        </p:xfrm>
        <a:graphic>
          <a:graphicData uri="http://schemas.openxmlformats.org/drawingml/2006/table">
            <a:tbl>
              <a:tblPr firstRow="1" bandRow="1">
                <a:tableStyleId>{5C22544A-7EE6-4342-B048-85BDC9FD1C3A}</a:tableStyleId>
              </a:tblPr>
              <a:tblGrid>
                <a:gridCol w="6000792"/>
                <a:gridCol w="2857520"/>
              </a:tblGrid>
              <a:tr h="426353">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942563">
                <a:tc>
                  <a:txBody>
                    <a:bodyPr/>
                    <a:lstStyle/>
                    <a:p>
                      <a:r>
                        <a:rPr lang="ru-RU" dirty="0" smtClean="0"/>
                        <a:t>Сложные существительные, образованные </a:t>
                      </a:r>
                      <a:r>
                        <a:rPr lang="ru-RU" b="1" dirty="0" smtClean="0"/>
                        <a:t>сложением</a:t>
                      </a:r>
                      <a:r>
                        <a:rPr lang="ru-RU" dirty="0" smtClean="0"/>
                        <a:t> </a:t>
                      </a:r>
                      <a:r>
                        <a:rPr lang="ru-RU" b="1" dirty="0" smtClean="0"/>
                        <a:t>основ</a:t>
                      </a:r>
                      <a:r>
                        <a:rPr lang="ru-RU" dirty="0" smtClean="0"/>
                        <a:t> слов без соединительных гласных</a:t>
                      </a:r>
                      <a:r>
                        <a:rPr lang="ru-RU" baseline="0" dirty="0" smtClean="0"/>
                        <a:t> и </a:t>
                      </a:r>
                      <a:r>
                        <a:rPr lang="ru-RU" b="1" baseline="0" dirty="0" smtClean="0"/>
                        <a:t>слиянием слов.</a:t>
                      </a:r>
                      <a:endParaRPr lang="ru-RU" b="1" dirty="0"/>
                    </a:p>
                  </a:txBody>
                  <a:tcPr/>
                </a:tc>
                <a:tc>
                  <a:txBody>
                    <a:bodyPr/>
                    <a:lstStyle/>
                    <a:p>
                      <a:r>
                        <a:rPr lang="ru-RU" b="1" dirty="0" smtClean="0"/>
                        <a:t>стен</a:t>
                      </a:r>
                      <a:r>
                        <a:rPr lang="ru-RU" dirty="0" smtClean="0"/>
                        <a:t>газета,</a:t>
                      </a:r>
                      <a:r>
                        <a:rPr lang="ru-RU" baseline="0" dirty="0" smtClean="0"/>
                        <a:t> </a:t>
                      </a:r>
                    </a:p>
                    <a:p>
                      <a:r>
                        <a:rPr lang="ru-RU" b="1" dirty="0" smtClean="0"/>
                        <a:t>драм</a:t>
                      </a:r>
                      <a:r>
                        <a:rPr lang="ru-RU" dirty="0" smtClean="0"/>
                        <a:t>кружок,</a:t>
                      </a:r>
                    </a:p>
                    <a:p>
                      <a:r>
                        <a:rPr lang="ru-RU" b="1" dirty="0" smtClean="0"/>
                        <a:t>время</a:t>
                      </a:r>
                      <a:r>
                        <a:rPr lang="ru-RU" dirty="0" smtClean="0"/>
                        <a:t>провождение</a:t>
                      </a:r>
                    </a:p>
                  </a:txBody>
                  <a:tcPr/>
                </a:tc>
              </a:tr>
              <a:tr h="922214">
                <a:tc>
                  <a:txBody>
                    <a:bodyPr/>
                    <a:lstStyle/>
                    <a:p>
                      <a:r>
                        <a:rPr lang="ru-RU" dirty="0" smtClean="0"/>
                        <a:t>Сложные существительные</a:t>
                      </a:r>
                      <a:r>
                        <a:rPr lang="ru-RU" baseline="0" dirty="0" smtClean="0"/>
                        <a:t> </a:t>
                      </a:r>
                      <a:r>
                        <a:rPr lang="ru-RU" dirty="0" smtClean="0"/>
                        <a:t>с соединительными гласными </a:t>
                      </a:r>
                      <a:r>
                        <a:rPr lang="ru-RU" b="1" dirty="0" smtClean="0"/>
                        <a:t>О</a:t>
                      </a:r>
                      <a:r>
                        <a:rPr lang="ru-RU" dirty="0" smtClean="0"/>
                        <a:t> и </a:t>
                      </a:r>
                      <a:r>
                        <a:rPr lang="ru-RU" b="1" dirty="0" smtClean="0"/>
                        <a:t>Е</a:t>
                      </a:r>
                      <a:r>
                        <a:rPr lang="ru-RU" dirty="0" smtClean="0"/>
                        <a:t> , </a:t>
                      </a:r>
                      <a:r>
                        <a:rPr lang="ru-RU" b="0" dirty="0" smtClean="0"/>
                        <a:t>соединяющие часть основы </a:t>
                      </a:r>
                      <a:r>
                        <a:rPr lang="ru-RU" b="1" dirty="0" smtClean="0"/>
                        <a:t>с целым словом</a:t>
                      </a:r>
                      <a:r>
                        <a:rPr lang="ru-RU" b="1" baseline="0" dirty="0" smtClean="0"/>
                        <a:t> </a:t>
                      </a:r>
                      <a:r>
                        <a:rPr lang="ru-RU" b="0" baseline="0" dirty="0" smtClean="0"/>
                        <a:t>или </a:t>
                      </a:r>
                      <a:r>
                        <a:rPr lang="ru-RU" b="1" baseline="0" dirty="0" smtClean="0"/>
                        <a:t>основ слов.</a:t>
                      </a:r>
                      <a:endParaRPr lang="ru-RU" b="1" dirty="0"/>
                    </a:p>
                  </a:txBody>
                  <a:tcPr/>
                </a:tc>
                <a:tc>
                  <a:txBody>
                    <a:bodyPr/>
                    <a:lstStyle/>
                    <a:p>
                      <a:r>
                        <a:rPr lang="ru-RU" dirty="0" smtClean="0"/>
                        <a:t>нов</a:t>
                      </a:r>
                      <a:r>
                        <a:rPr lang="ru-RU" b="1" dirty="0" smtClean="0"/>
                        <a:t>о</a:t>
                      </a:r>
                      <a:r>
                        <a:rPr lang="ru-RU" dirty="0" smtClean="0"/>
                        <a:t>стройка,</a:t>
                      </a:r>
                    </a:p>
                    <a:p>
                      <a:r>
                        <a:rPr lang="ru-RU" dirty="0" smtClean="0"/>
                        <a:t>овощ</a:t>
                      </a:r>
                      <a:r>
                        <a:rPr lang="ru-RU" b="1" dirty="0" smtClean="0"/>
                        <a:t>е</a:t>
                      </a:r>
                      <a:r>
                        <a:rPr lang="ru-RU" dirty="0" smtClean="0"/>
                        <a:t>хранилище,</a:t>
                      </a:r>
                    </a:p>
                    <a:p>
                      <a:r>
                        <a:rPr lang="ru-RU" dirty="0" smtClean="0"/>
                        <a:t>пар</a:t>
                      </a:r>
                      <a:r>
                        <a:rPr lang="ru-RU" b="1" dirty="0" smtClean="0"/>
                        <a:t>о</a:t>
                      </a:r>
                      <a:r>
                        <a:rPr lang="ru-RU" dirty="0" smtClean="0"/>
                        <a:t>ход,  птиц</a:t>
                      </a:r>
                      <a:r>
                        <a:rPr lang="ru-RU" b="1" dirty="0" smtClean="0"/>
                        <a:t>е</a:t>
                      </a:r>
                      <a:r>
                        <a:rPr lang="ru-RU" dirty="0" smtClean="0"/>
                        <a:t>лов</a:t>
                      </a:r>
                    </a:p>
                  </a:txBody>
                  <a:tcPr/>
                </a:tc>
              </a:tr>
              <a:tr h="645550">
                <a:tc>
                  <a:txBody>
                    <a:bodyPr/>
                    <a:lstStyle/>
                    <a:p>
                      <a:r>
                        <a:rPr lang="ru-RU" dirty="0" smtClean="0"/>
                        <a:t>Сложные существительные, образованные </a:t>
                      </a:r>
                      <a:r>
                        <a:rPr lang="ru-RU" b="1" dirty="0" smtClean="0"/>
                        <a:t>сложением основ</a:t>
                      </a:r>
                      <a:r>
                        <a:rPr lang="ru-RU" baseline="0" dirty="0" smtClean="0"/>
                        <a:t> </a:t>
                      </a:r>
                      <a:r>
                        <a:rPr lang="ru-RU" b="1" baseline="0" dirty="0" smtClean="0"/>
                        <a:t>с</a:t>
                      </a:r>
                      <a:r>
                        <a:rPr lang="ru-RU" baseline="0" dirty="0" smtClean="0"/>
                        <a:t> одновременным </a:t>
                      </a:r>
                      <a:r>
                        <a:rPr lang="ru-RU" b="1" baseline="0" dirty="0" smtClean="0"/>
                        <a:t>присоединением суффикса.</a:t>
                      </a:r>
                      <a:endParaRPr lang="ru-RU" b="1" dirty="0"/>
                    </a:p>
                  </a:txBody>
                  <a:tcPr/>
                </a:tc>
                <a:tc>
                  <a:txBody>
                    <a:bodyPr/>
                    <a:lstStyle/>
                    <a:p>
                      <a:r>
                        <a:rPr lang="ru-RU" b="1" dirty="0" smtClean="0"/>
                        <a:t>водо</a:t>
                      </a:r>
                      <a:r>
                        <a:rPr lang="ru-RU" dirty="0" smtClean="0"/>
                        <a:t>провод</a:t>
                      </a:r>
                      <a:r>
                        <a:rPr lang="ru-RU" b="1" dirty="0" smtClean="0"/>
                        <a:t>чик,</a:t>
                      </a:r>
                    </a:p>
                    <a:p>
                      <a:r>
                        <a:rPr lang="ru-RU" b="1" dirty="0" smtClean="0"/>
                        <a:t>лето</a:t>
                      </a:r>
                      <a:r>
                        <a:rPr lang="ru-RU" dirty="0" smtClean="0"/>
                        <a:t>пис</a:t>
                      </a:r>
                      <a:r>
                        <a:rPr lang="ru-RU" b="1" dirty="0" smtClean="0"/>
                        <a:t>ец</a:t>
                      </a:r>
                      <a:endParaRPr lang="ru-RU" b="1" dirty="0"/>
                    </a:p>
                  </a:txBody>
                  <a:tcPr/>
                </a:tc>
              </a:tr>
              <a:tr h="3135526">
                <a:tc>
                  <a:txBody>
                    <a:bodyPr/>
                    <a:lstStyle/>
                    <a:p>
                      <a:pPr algn="l"/>
                      <a:r>
                        <a:rPr lang="ru-RU" dirty="0" smtClean="0"/>
                        <a:t>Сложные </a:t>
                      </a:r>
                      <a:r>
                        <a:rPr lang="ru-RU" dirty="0" err="1" smtClean="0"/>
                        <a:t>сущ-е</a:t>
                      </a:r>
                      <a:r>
                        <a:rPr lang="ru-RU" dirty="0" smtClean="0"/>
                        <a:t> без соединительной гласной, если 1-я часть – это иноязычный элемент (</a:t>
                      </a:r>
                      <a:r>
                        <a:rPr lang="ru-RU" b="1" dirty="0" smtClean="0"/>
                        <a:t>авиа-, авто-, </a:t>
                      </a:r>
                      <a:r>
                        <a:rPr lang="ru-RU" b="1" dirty="0" err="1" smtClean="0"/>
                        <a:t>агро</a:t>
                      </a:r>
                      <a:r>
                        <a:rPr lang="ru-RU" b="1" dirty="0" smtClean="0"/>
                        <a:t>-, анти-, архи-, </a:t>
                      </a:r>
                      <a:r>
                        <a:rPr lang="ru-RU" b="1" dirty="0" err="1" smtClean="0"/>
                        <a:t>аэро</a:t>
                      </a:r>
                      <a:r>
                        <a:rPr lang="ru-RU" b="1" dirty="0" smtClean="0"/>
                        <a:t>-, </a:t>
                      </a:r>
                      <a:r>
                        <a:rPr lang="ru-RU" b="1" dirty="0" err="1" smtClean="0"/>
                        <a:t>библио</a:t>
                      </a:r>
                      <a:r>
                        <a:rPr lang="ru-RU" b="1" dirty="0" smtClean="0"/>
                        <a:t>-, </a:t>
                      </a:r>
                      <a:r>
                        <a:rPr lang="ru-RU" b="1" dirty="0" err="1" smtClean="0"/>
                        <a:t>био</a:t>
                      </a:r>
                      <a:r>
                        <a:rPr lang="ru-RU" b="1" dirty="0" smtClean="0"/>
                        <a:t>-, борт-,</a:t>
                      </a:r>
                      <a:r>
                        <a:rPr lang="ru-RU" b="1" baseline="0" dirty="0" smtClean="0"/>
                        <a:t> вело-, видео-, гелио-, </a:t>
                      </a:r>
                      <a:r>
                        <a:rPr lang="ru-RU" b="1" baseline="0" dirty="0" err="1" smtClean="0"/>
                        <a:t>гео</a:t>
                      </a:r>
                      <a:r>
                        <a:rPr lang="ru-RU" b="1" baseline="0" dirty="0" smtClean="0"/>
                        <a:t>-, </a:t>
                      </a:r>
                      <a:r>
                        <a:rPr lang="ru-RU" b="1" baseline="0" dirty="0" err="1" smtClean="0"/>
                        <a:t>гидро</a:t>
                      </a:r>
                      <a:r>
                        <a:rPr lang="ru-RU" b="1" baseline="0" dirty="0" smtClean="0"/>
                        <a:t>-, </a:t>
                      </a:r>
                      <a:r>
                        <a:rPr lang="ru-RU" b="1" baseline="0" dirty="0" err="1" smtClean="0"/>
                        <a:t>гипер</a:t>
                      </a:r>
                      <a:r>
                        <a:rPr lang="ru-RU" b="1" baseline="0" dirty="0" smtClean="0"/>
                        <a:t>-, </a:t>
                      </a:r>
                      <a:r>
                        <a:rPr lang="ru-RU" b="1" baseline="0" dirty="0" err="1" smtClean="0"/>
                        <a:t>зоо</a:t>
                      </a:r>
                      <a:r>
                        <a:rPr lang="ru-RU" b="1" baseline="0" dirty="0" smtClean="0"/>
                        <a:t>-, изо-. </a:t>
                      </a:r>
                      <a:r>
                        <a:rPr lang="ru-RU" b="1" baseline="0" dirty="0" err="1" smtClean="0"/>
                        <a:t>интер</a:t>
                      </a:r>
                      <a:r>
                        <a:rPr lang="ru-RU" b="1" baseline="0" dirty="0" smtClean="0"/>
                        <a:t>-, инфра-, </a:t>
                      </a:r>
                      <a:r>
                        <a:rPr lang="ru-RU" b="1" baseline="0" dirty="0" err="1" smtClean="0"/>
                        <a:t>квази</a:t>
                      </a:r>
                      <a:r>
                        <a:rPr lang="ru-RU" b="1" baseline="0" dirty="0" smtClean="0"/>
                        <a:t>-, кино-, контр-, </a:t>
                      </a:r>
                      <a:r>
                        <a:rPr lang="ru-RU" b="1" baseline="0" dirty="0" err="1" smtClean="0"/>
                        <a:t>лже</a:t>
                      </a:r>
                      <a:r>
                        <a:rPr lang="ru-RU" b="1" baseline="0" dirty="0" smtClean="0"/>
                        <a:t>-, макро-, </a:t>
                      </a:r>
                      <a:r>
                        <a:rPr lang="ru-RU" b="1" baseline="0" dirty="0" err="1" smtClean="0"/>
                        <a:t>метео</a:t>
                      </a:r>
                      <a:r>
                        <a:rPr lang="ru-RU" b="1" baseline="0" dirty="0" smtClean="0"/>
                        <a:t>-, микро-, моно-, </a:t>
                      </a:r>
                      <a:r>
                        <a:rPr lang="ru-RU" b="1" baseline="0" dirty="0" err="1" smtClean="0"/>
                        <a:t>мото</a:t>
                      </a:r>
                      <a:r>
                        <a:rPr lang="ru-RU" b="1" baseline="0" dirty="0" smtClean="0"/>
                        <a:t>-,  </a:t>
                      </a:r>
                      <a:r>
                        <a:rPr lang="ru-RU" b="1" baseline="0" dirty="0" err="1" smtClean="0"/>
                        <a:t>нео</a:t>
                      </a:r>
                      <a:r>
                        <a:rPr lang="ru-RU" b="1" baseline="0" dirty="0" smtClean="0"/>
                        <a:t>-, мульти-, </a:t>
                      </a:r>
                      <a:r>
                        <a:rPr lang="ru-RU" b="1" baseline="0" dirty="0" err="1" smtClean="0"/>
                        <a:t>палео</a:t>
                      </a:r>
                      <a:r>
                        <a:rPr lang="ru-RU" b="1" baseline="0" dirty="0" smtClean="0"/>
                        <a:t>-, пан-, поли-, пост-, псевдо-, </a:t>
                      </a:r>
                      <a:r>
                        <a:rPr lang="ru-RU" b="1" baseline="0" dirty="0" err="1" smtClean="0"/>
                        <a:t>психо</a:t>
                      </a:r>
                      <a:r>
                        <a:rPr lang="ru-RU" b="1" baseline="0" dirty="0" smtClean="0"/>
                        <a:t>-, радио-, стерео-,  </a:t>
                      </a:r>
                      <a:r>
                        <a:rPr lang="ru-RU" b="1" baseline="0" dirty="0" err="1" smtClean="0"/>
                        <a:t>суб</a:t>
                      </a:r>
                      <a:r>
                        <a:rPr lang="ru-RU" b="1" baseline="0" dirty="0" smtClean="0"/>
                        <a:t>-, </a:t>
                      </a:r>
                      <a:r>
                        <a:rPr lang="ru-RU" b="1" baseline="0" dirty="0" err="1" smtClean="0"/>
                        <a:t>супер</a:t>
                      </a:r>
                      <a:r>
                        <a:rPr lang="ru-RU" b="1" baseline="0" dirty="0" smtClean="0"/>
                        <a:t>-, теле-, </a:t>
                      </a:r>
                      <a:r>
                        <a:rPr lang="ru-RU" b="1" baseline="0" dirty="0" err="1" smtClean="0"/>
                        <a:t>тормо</a:t>
                      </a:r>
                      <a:r>
                        <a:rPr lang="ru-RU" b="1" baseline="0" dirty="0" smtClean="0"/>
                        <a:t>-, транс-, ультра-, фоно-, фото-, </a:t>
                      </a:r>
                      <a:r>
                        <a:rPr lang="ru-RU" b="1" baseline="0" dirty="0" err="1" smtClean="0"/>
                        <a:t>элетро</a:t>
                      </a:r>
                      <a:r>
                        <a:rPr lang="ru-RU" b="1" baseline="0" dirty="0" smtClean="0"/>
                        <a:t>-, экстра-</a:t>
                      </a:r>
                      <a:r>
                        <a:rPr lang="ru-RU" baseline="0" dirty="0" smtClean="0"/>
                        <a:t>).</a:t>
                      </a:r>
                    </a:p>
                    <a:p>
                      <a:pPr algn="l"/>
                      <a:endParaRPr lang="ru-RU" dirty="0"/>
                    </a:p>
                  </a:txBody>
                  <a:tcPr/>
                </a:tc>
                <a:tc>
                  <a:txBody>
                    <a:bodyPr/>
                    <a:lstStyle/>
                    <a:p>
                      <a:r>
                        <a:rPr lang="ru-RU" b="1" dirty="0" smtClean="0"/>
                        <a:t>авиа</a:t>
                      </a:r>
                      <a:r>
                        <a:rPr lang="ru-RU" b="0" dirty="0" smtClean="0"/>
                        <a:t>почта</a:t>
                      </a:r>
                      <a:r>
                        <a:rPr lang="ru-RU" dirty="0" smtClean="0"/>
                        <a:t>, </a:t>
                      </a:r>
                      <a:r>
                        <a:rPr lang="ru-RU" b="1" dirty="0" smtClean="0"/>
                        <a:t>био</a:t>
                      </a:r>
                      <a:r>
                        <a:rPr lang="ru-RU" dirty="0" smtClean="0"/>
                        <a:t>токи,</a:t>
                      </a:r>
                    </a:p>
                    <a:p>
                      <a:r>
                        <a:rPr lang="ru-RU" b="1" dirty="0" smtClean="0"/>
                        <a:t>стерео</a:t>
                      </a:r>
                      <a:r>
                        <a:rPr lang="ru-RU" dirty="0" smtClean="0"/>
                        <a:t>звук, </a:t>
                      </a:r>
                      <a:r>
                        <a:rPr lang="ru-RU" b="1" dirty="0" smtClean="0"/>
                        <a:t>фоно</a:t>
                      </a:r>
                      <a:r>
                        <a:rPr lang="ru-RU" dirty="0" smtClean="0"/>
                        <a:t>грамма, </a:t>
                      </a:r>
                    </a:p>
                    <a:p>
                      <a:r>
                        <a:rPr lang="ru-RU" b="1" dirty="0" smtClean="0"/>
                        <a:t>микро</a:t>
                      </a:r>
                      <a:r>
                        <a:rPr lang="ru-RU" dirty="0" smtClean="0"/>
                        <a:t>схема, </a:t>
                      </a:r>
                      <a:r>
                        <a:rPr lang="ru-RU" b="1" dirty="0" smtClean="0"/>
                        <a:t>кино</a:t>
                      </a:r>
                      <a:r>
                        <a:rPr lang="ru-RU" dirty="0" smtClean="0"/>
                        <a:t>зал</a:t>
                      </a:r>
                    </a:p>
                    <a:p>
                      <a:r>
                        <a:rPr lang="ru-RU" dirty="0" err="1" smtClean="0"/>
                        <a:t>Искл</a:t>
                      </a:r>
                      <a:r>
                        <a:rPr lang="ru-RU" dirty="0" smtClean="0"/>
                        <a:t>.: </a:t>
                      </a:r>
                      <a:r>
                        <a:rPr lang="ru-RU" b="1" dirty="0" smtClean="0"/>
                        <a:t>контр</a:t>
                      </a:r>
                      <a:r>
                        <a:rPr lang="ru-RU" b="1" baseline="0" dirty="0" smtClean="0"/>
                        <a:t>-адмирал ,</a:t>
                      </a:r>
                    </a:p>
                    <a:p>
                      <a:r>
                        <a:rPr lang="ru-RU" b="1" baseline="0" dirty="0" smtClean="0"/>
                        <a:t>экстра-мода,</a:t>
                      </a:r>
                    </a:p>
                    <a:p>
                      <a:r>
                        <a:rPr lang="ru-RU" b="1" baseline="0" dirty="0" smtClean="0"/>
                        <a:t>экстра-класс</a:t>
                      </a:r>
                    </a:p>
                    <a:p>
                      <a:r>
                        <a:rPr lang="ru-RU" b="1" dirty="0" smtClean="0"/>
                        <a:t>Пан-  </a:t>
                      </a:r>
                      <a:r>
                        <a:rPr lang="ru-RU" b="0" dirty="0" smtClean="0"/>
                        <a:t>перед собственным именем.</a:t>
                      </a:r>
                    </a:p>
                    <a:p>
                      <a:r>
                        <a:rPr lang="ru-RU" b="1" dirty="0" smtClean="0"/>
                        <a:t>пан- </a:t>
                      </a:r>
                      <a:r>
                        <a:rPr lang="ru-RU" b="0" dirty="0" smtClean="0"/>
                        <a:t>Япония,  но  </a:t>
                      </a:r>
                    </a:p>
                    <a:p>
                      <a:r>
                        <a:rPr lang="ru-RU" b="1" dirty="0" smtClean="0"/>
                        <a:t>панъ</a:t>
                      </a:r>
                      <a:r>
                        <a:rPr lang="ru-RU" b="0" dirty="0" smtClean="0"/>
                        <a:t>европейский</a:t>
                      </a:r>
                      <a:endParaRPr lang="ru-RU" b="1" dirty="0"/>
                    </a:p>
                  </a:txBody>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600" b="1" dirty="0" smtClean="0">
                <a:solidFill>
                  <a:srgbClr val="FF0000"/>
                </a:solidFill>
                <a:latin typeface="+mn-lt"/>
              </a:rPr>
              <a:t>    ПИШИ  ПРАВИЛЬНО !</a:t>
            </a:r>
            <a:endParaRPr lang="ru-RU" sz="3600" b="1" dirty="0">
              <a:solidFill>
                <a:srgbClr val="FF0000"/>
              </a:solidFill>
              <a:latin typeface="+mn-lt"/>
            </a:endParaRPr>
          </a:p>
        </p:txBody>
      </p:sp>
      <p:sp>
        <p:nvSpPr>
          <p:cNvPr id="5" name="Вертикальный свиток 4"/>
          <p:cNvSpPr/>
          <p:nvPr/>
        </p:nvSpPr>
        <p:spPr>
          <a:xfrm>
            <a:off x="2428860" y="1000108"/>
            <a:ext cx="4214842" cy="5429288"/>
          </a:xfrm>
          <a:prstGeom prst="verticalScroll">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ru-RU" sz="2400" b="1" dirty="0" smtClean="0">
                <a:solidFill>
                  <a:srgbClr val="002060"/>
                </a:solidFill>
              </a:rPr>
              <a:t>всё  ж  таки</a:t>
            </a:r>
            <a:endParaRPr lang="ru-RU" sz="2000" b="1" dirty="0" smtClean="0">
              <a:solidFill>
                <a:srgbClr val="002060"/>
              </a:solidFill>
            </a:endParaRPr>
          </a:p>
          <a:p>
            <a:pPr algn="ctr">
              <a:lnSpc>
                <a:spcPct val="150000"/>
              </a:lnSpc>
            </a:pPr>
            <a:r>
              <a:rPr lang="ru-RU" sz="2400" b="1" dirty="0" smtClean="0">
                <a:solidFill>
                  <a:srgbClr val="002060"/>
                </a:solidFill>
              </a:rPr>
              <a:t>всё  так  же</a:t>
            </a:r>
          </a:p>
          <a:p>
            <a:pPr algn="ctr">
              <a:lnSpc>
                <a:spcPct val="150000"/>
              </a:lnSpc>
            </a:pPr>
            <a:r>
              <a:rPr lang="ru-RU" sz="2400" b="1" dirty="0" smtClean="0">
                <a:solidFill>
                  <a:srgbClr val="002060"/>
                </a:solidFill>
              </a:rPr>
              <a:t>точно  так  же</a:t>
            </a:r>
          </a:p>
          <a:p>
            <a:pPr algn="ctr">
              <a:lnSpc>
                <a:spcPct val="150000"/>
              </a:lnSpc>
            </a:pPr>
            <a:r>
              <a:rPr lang="ru-RU" sz="2400" b="1" dirty="0" smtClean="0">
                <a:solidFill>
                  <a:srgbClr val="002060"/>
                </a:solidFill>
              </a:rPr>
              <a:t>то  же  самое</a:t>
            </a:r>
          </a:p>
          <a:p>
            <a:pPr algn="ctr">
              <a:lnSpc>
                <a:spcPct val="150000"/>
              </a:lnSpc>
            </a:pPr>
            <a:r>
              <a:rPr lang="ru-RU" sz="2400" b="1" dirty="0" smtClean="0">
                <a:solidFill>
                  <a:srgbClr val="002060"/>
                </a:solidFill>
              </a:rPr>
              <a:t>тот  же</a:t>
            </a:r>
          </a:p>
          <a:p>
            <a:pPr algn="ctr">
              <a:lnSpc>
                <a:spcPct val="150000"/>
              </a:lnSpc>
            </a:pPr>
            <a:r>
              <a:rPr lang="ru-RU" sz="2400" b="1" dirty="0" smtClean="0">
                <a:solidFill>
                  <a:srgbClr val="002060"/>
                </a:solidFill>
              </a:rPr>
              <a:t>тотчас  же</a:t>
            </a:r>
          </a:p>
          <a:p>
            <a:pPr algn="ctr">
              <a:lnSpc>
                <a:spcPct val="150000"/>
              </a:lnSpc>
            </a:pPr>
            <a:r>
              <a:rPr lang="ru-RU" sz="2400" b="1" dirty="0" smtClean="0">
                <a:solidFill>
                  <a:srgbClr val="002060"/>
                </a:solidFill>
              </a:rPr>
              <a:t>к  тому  же</a:t>
            </a:r>
          </a:p>
          <a:p>
            <a:pPr algn="ctr">
              <a:lnSpc>
                <a:spcPct val="150000"/>
              </a:lnSpc>
            </a:pPr>
            <a:r>
              <a:rPr lang="ru-RU" sz="2400" b="1" dirty="0" smtClean="0">
                <a:solidFill>
                  <a:srgbClr val="002060"/>
                </a:solidFill>
              </a:rPr>
              <a:t>то-то  же </a:t>
            </a:r>
          </a:p>
          <a:p>
            <a:pPr algn="ctr">
              <a:lnSpc>
                <a:spcPct val="150000"/>
              </a:lnSpc>
            </a:pPr>
            <a:r>
              <a:rPr lang="ru-RU" sz="2400" b="1" dirty="0" smtClean="0">
                <a:solidFill>
                  <a:srgbClr val="002060"/>
                </a:solidFill>
              </a:rPr>
              <a:t>как  будто  бы</a:t>
            </a:r>
            <a:endParaRPr lang="ru-RU" sz="2400" b="1" dirty="0">
              <a:solidFill>
                <a:srgbClr val="00206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latin typeface="+mn-lt"/>
              </a:rPr>
              <a:t>Правописание частиц  НЕ и НИ:</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2" y="1214422"/>
          <a:ext cx="8715436" cy="4643470"/>
        </p:xfrm>
        <a:graphic>
          <a:graphicData uri="http://schemas.openxmlformats.org/drawingml/2006/table">
            <a:tbl>
              <a:tblPr firstRow="1" bandRow="1">
                <a:tableStyleId>{5C22544A-7EE6-4342-B048-85BDC9FD1C3A}</a:tableStyleId>
              </a:tblPr>
              <a:tblGrid>
                <a:gridCol w="4357718"/>
                <a:gridCol w="4357718"/>
              </a:tblGrid>
              <a:tr h="634357">
                <a:tc>
                  <a:txBody>
                    <a:bodyPr/>
                    <a:lstStyle/>
                    <a:p>
                      <a:pPr algn="ctr"/>
                      <a:r>
                        <a:rPr lang="ru-RU" sz="2800" dirty="0" smtClean="0"/>
                        <a:t>НЕ</a:t>
                      </a:r>
                      <a:endParaRPr lang="ru-RU" sz="2800" dirty="0"/>
                    </a:p>
                  </a:txBody>
                  <a:tcPr/>
                </a:tc>
                <a:tc>
                  <a:txBody>
                    <a:bodyPr/>
                    <a:lstStyle/>
                    <a:p>
                      <a:pPr algn="ctr"/>
                      <a:r>
                        <a:rPr lang="ru-RU" sz="2800" dirty="0" smtClean="0"/>
                        <a:t>НИ</a:t>
                      </a:r>
                      <a:endParaRPr lang="ru-RU" sz="3200" dirty="0"/>
                    </a:p>
                  </a:txBody>
                  <a:tcPr/>
                </a:tc>
              </a:tr>
              <a:tr h="1776191">
                <a:tc>
                  <a:txBody>
                    <a:bodyPr/>
                    <a:lstStyle/>
                    <a:p>
                      <a:pPr marL="342900" indent="-342900">
                        <a:buAutoNum type="arabicPeriod"/>
                      </a:pPr>
                      <a:r>
                        <a:rPr lang="ru-RU" b="1" dirty="0" smtClean="0">
                          <a:solidFill>
                            <a:schemeClr val="tx1"/>
                          </a:solidFill>
                        </a:rPr>
                        <a:t>Придаёт отрицательное </a:t>
                      </a:r>
                    </a:p>
                    <a:p>
                      <a:pPr marL="342900" indent="-342900">
                        <a:buNone/>
                      </a:pPr>
                      <a:r>
                        <a:rPr lang="ru-RU" b="1" dirty="0" smtClean="0">
                          <a:solidFill>
                            <a:schemeClr val="tx1"/>
                          </a:solidFill>
                        </a:rPr>
                        <a:t>       значение</a:t>
                      </a:r>
                      <a:r>
                        <a:rPr lang="ru-RU" b="1" baseline="0" dirty="0" smtClean="0">
                          <a:solidFill>
                            <a:schemeClr val="tx1"/>
                          </a:solidFill>
                        </a:rPr>
                        <a:t> всему предложению или отдельному слову:</a:t>
                      </a:r>
                    </a:p>
                    <a:p>
                      <a:pPr marL="342900" indent="-342900">
                        <a:buNone/>
                      </a:pPr>
                      <a:r>
                        <a:rPr lang="ru-RU" b="0" i="1" baseline="0" dirty="0" smtClean="0">
                          <a:solidFill>
                            <a:schemeClr val="tx1"/>
                          </a:solidFill>
                        </a:rPr>
                        <a:t>Что-то ваш друг </a:t>
                      </a:r>
                      <a:r>
                        <a:rPr lang="ru-RU" b="1" i="1" baseline="0" dirty="0" smtClean="0">
                          <a:solidFill>
                            <a:srgbClr val="FF0000"/>
                          </a:solidFill>
                        </a:rPr>
                        <a:t>не </a:t>
                      </a:r>
                      <a:r>
                        <a:rPr lang="ru-RU" b="0" i="1" baseline="0" dirty="0" smtClean="0">
                          <a:solidFill>
                            <a:schemeClr val="tx1"/>
                          </a:solidFill>
                        </a:rPr>
                        <a:t>торопится.</a:t>
                      </a:r>
                    </a:p>
                    <a:p>
                      <a:pPr marL="342900" indent="-342900">
                        <a:buNone/>
                      </a:pPr>
                      <a:r>
                        <a:rPr lang="ru-RU" b="0" i="1" baseline="0" dirty="0" smtClean="0">
                          <a:solidFill>
                            <a:schemeClr val="tx1"/>
                          </a:solidFill>
                        </a:rPr>
                        <a:t>Он живёт </a:t>
                      </a:r>
                      <a:r>
                        <a:rPr lang="ru-RU" b="1" i="1" baseline="0" dirty="0" smtClean="0">
                          <a:solidFill>
                            <a:srgbClr val="FF0000"/>
                          </a:solidFill>
                        </a:rPr>
                        <a:t>не </a:t>
                      </a:r>
                      <a:r>
                        <a:rPr lang="ru-RU" b="0" i="1" baseline="0" dirty="0" smtClean="0">
                          <a:solidFill>
                            <a:schemeClr val="tx1"/>
                          </a:solidFill>
                        </a:rPr>
                        <a:t>один.</a:t>
                      </a:r>
                      <a:endParaRPr lang="ru-RU" b="0" i="1" dirty="0"/>
                    </a:p>
                  </a:txBody>
                  <a:tcPr/>
                </a:tc>
                <a:tc>
                  <a:txBody>
                    <a:bodyPr/>
                    <a:lstStyle/>
                    <a:p>
                      <a:pPr marL="342900" indent="-342900">
                        <a:buAutoNum type="arabicPeriod"/>
                      </a:pPr>
                      <a:r>
                        <a:rPr lang="ru-RU" b="1" baseline="0" dirty="0" smtClean="0"/>
                        <a:t>Усиливает отрицание, выраженное частицей </a:t>
                      </a:r>
                      <a:r>
                        <a:rPr lang="ru-RU" b="1" baseline="0" dirty="0" smtClean="0">
                          <a:solidFill>
                            <a:srgbClr val="FF0000"/>
                          </a:solidFill>
                        </a:rPr>
                        <a:t>НЕ </a:t>
                      </a:r>
                      <a:r>
                        <a:rPr lang="ru-RU" b="1" baseline="0" dirty="0" smtClean="0"/>
                        <a:t>или словом </a:t>
                      </a:r>
                      <a:r>
                        <a:rPr lang="ru-RU" b="1" baseline="0" dirty="0" smtClean="0">
                          <a:solidFill>
                            <a:srgbClr val="FF0000"/>
                          </a:solidFill>
                        </a:rPr>
                        <a:t>НЕТ</a:t>
                      </a:r>
                      <a:r>
                        <a:rPr lang="ru-RU" b="1" baseline="0" dirty="0" smtClean="0"/>
                        <a:t>:</a:t>
                      </a:r>
                    </a:p>
                    <a:p>
                      <a:pPr marL="342900" indent="-342900">
                        <a:buNone/>
                      </a:pPr>
                      <a:r>
                        <a:rPr lang="ru-RU" b="0" i="1" baseline="0" dirty="0" smtClean="0">
                          <a:solidFill>
                            <a:schemeClr val="tx1"/>
                          </a:solidFill>
                        </a:rPr>
                        <a:t>Лариса </a:t>
                      </a:r>
                      <a:r>
                        <a:rPr lang="ru-RU" b="1" i="1" baseline="0" dirty="0" smtClean="0">
                          <a:solidFill>
                            <a:srgbClr val="FF0000"/>
                          </a:solidFill>
                        </a:rPr>
                        <a:t>не</a:t>
                      </a:r>
                      <a:r>
                        <a:rPr lang="ru-RU" b="0" i="1" baseline="0" dirty="0" smtClean="0">
                          <a:solidFill>
                            <a:schemeClr val="tx1"/>
                          </a:solidFill>
                        </a:rPr>
                        <a:t> произнесла </a:t>
                      </a:r>
                      <a:r>
                        <a:rPr lang="ru-RU" b="1" i="1" baseline="0" dirty="0" smtClean="0">
                          <a:solidFill>
                            <a:srgbClr val="FF0000"/>
                          </a:solidFill>
                        </a:rPr>
                        <a:t>ни </a:t>
                      </a:r>
                      <a:r>
                        <a:rPr lang="ru-RU" b="0" i="1" baseline="0" dirty="0" smtClean="0">
                          <a:solidFill>
                            <a:schemeClr val="tx1"/>
                          </a:solidFill>
                        </a:rPr>
                        <a:t>слова.</a:t>
                      </a:r>
                    </a:p>
                    <a:p>
                      <a:pPr marL="0" indent="0">
                        <a:buNone/>
                      </a:pPr>
                      <a:r>
                        <a:rPr lang="ru-RU" b="0" i="1" baseline="0" dirty="0" smtClean="0">
                          <a:solidFill>
                            <a:schemeClr val="tx1"/>
                          </a:solidFill>
                        </a:rPr>
                        <a:t>В деревне теперь </a:t>
                      </a:r>
                      <a:r>
                        <a:rPr lang="ru-RU" b="1" i="1" baseline="0" dirty="0" smtClean="0">
                          <a:solidFill>
                            <a:srgbClr val="FF0000"/>
                          </a:solidFill>
                        </a:rPr>
                        <a:t>нет </a:t>
                      </a:r>
                      <a:r>
                        <a:rPr lang="ru-RU" b="0" i="1" baseline="0" dirty="0" smtClean="0">
                          <a:solidFill>
                            <a:schemeClr val="tx1"/>
                          </a:solidFill>
                        </a:rPr>
                        <a:t> </a:t>
                      </a:r>
                      <a:r>
                        <a:rPr lang="ru-RU" b="1" i="1" baseline="0" dirty="0" smtClean="0">
                          <a:solidFill>
                            <a:srgbClr val="FF0000"/>
                          </a:solidFill>
                        </a:rPr>
                        <a:t>ни</a:t>
                      </a:r>
                      <a:r>
                        <a:rPr lang="ru-RU" b="0" i="1" baseline="0" dirty="0" smtClean="0">
                          <a:solidFill>
                            <a:schemeClr val="tx1"/>
                          </a:solidFill>
                        </a:rPr>
                        <a:t> души: все в поле.</a:t>
                      </a:r>
                      <a:endParaRPr lang="ru-RU" b="0" i="1" dirty="0">
                        <a:solidFill>
                          <a:schemeClr val="tx1"/>
                        </a:solidFill>
                      </a:endParaRPr>
                    </a:p>
                  </a:txBody>
                  <a:tcPr/>
                </a:tc>
              </a:tr>
              <a:tr h="2232922">
                <a:tc>
                  <a:txBody>
                    <a:bodyPr/>
                    <a:lstStyle/>
                    <a:p>
                      <a:r>
                        <a:rPr lang="ru-RU" b="1" dirty="0" smtClean="0"/>
                        <a:t>2.   Употребляется при двойном  </a:t>
                      </a:r>
                    </a:p>
                    <a:p>
                      <a:r>
                        <a:rPr lang="ru-RU" b="1" dirty="0" smtClean="0"/>
                        <a:t>       отрицании (</a:t>
                      </a:r>
                      <a:r>
                        <a:rPr lang="ru-RU" b="0" dirty="0" smtClean="0"/>
                        <a:t>при этом возникает </a:t>
                      </a:r>
                      <a:r>
                        <a:rPr lang="ru-RU" b="1" dirty="0" smtClean="0"/>
                        <a:t>не   </a:t>
                      </a:r>
                    </a:p>
                    <a:p>
                      <a:r>
                        <a:rPr lang="ru-RU" b="1" dirty="0" smtClean="0"/>
                        <a:t>       отрицательное, а утвердительное  </a:t>
                      </a:r>
                    </a:p>
                    <a:p>
                      <a:r>
                        <a:rPr lang="ru-RU" b="1" dirty="0" smtClean="0"/>
                        <a:t>       </a:t>
                      </a:r>
                      <a:r>
                        <a:rPr lang="ru-RU" b="0" dirty="0" smtClean="0"/>
                        <a:t>значение</a:t>
                      </a:r>
                      <a:r>
                        <a:rPr lang="ru-RU" b="1" dirty="0" smtClean="0"/>
                        <a:t>):</a:t>
                      </a:r>
                    </a:p>
                    <a:p>
                      <a:r>
                        <a:rPr lang="ru-RU" b="0" i="1" dirty="0" smtClean="0"/>
                        <a:t>Я</a:t>
                      </a:r>
                      <a:r>
                        <a:rPr lang="ru-RU" b="0" i="1" baseline="0" dirty="0" smtClean="0"/>
                        <a:t> </a:t>
                      </a:r>
                      <a:r>
                        <a:rPr lang="ru-RU" b="1" i="1" baseline="0" dirty="0" smtClean="0">
                          <a:solidFill>
                            <a:srgbClr val="FF0000"/>
                          </a:solidFill>
                        </a:rPr>
                        <a:t>не</a:t>
                      </a:r>
                      <a:r>
                        <a:rPr lang="ru-RU" b="0" i="1" baseline="0" dirty="0" smtClean="0"/>
                        <a:t> мог </a:t>
                      </a:r>
                      <a:r>
                        <a:rPr lang="ru-RU" b="1" i="1" baseline="0" dirty="0" smtClean="0">
                          <a:solidFill>
                            <a:srgbClr val="FF0000"/>
                          </a:solidFill>
                        </a:rPr>
                        <a:t>не</a:t>
                      </a:r>
                      <a:r>
                        <a:rPr lang="ru-RU" b="0" i="1" baseline="0" dirty="0" smtClean="0"/>
                        <a:t> засмеяться (= Я засмеялся!)</a:t>
                      </a:r>
                    </a:p>
                    <a:p>
                      <a:r>
                        <a:rPr lang="ru-RU" b="1" i="1" baseline="0" dirty="0" smtClean="0">
                          <a:solidFill>
                            <a:srgbClr val="FF0000"/>
                          </a:solidFill>
                        </a:rPr>
                        <a:t>Нельзя</a:t>
                      </a:r>
                      <a:r>
                        <a:rPr lang="ru-RU" b="0" i="1" baseline="0" dirty="0" smtClean="0"/>
                        <a:t> было </a:t>
                      </a:r>
                      <a:r>
                        <a:rPr lang="ru-RU" b="1" i="1" baseline="0" dirty="0" smtClean="0">
                          <a:solidFill>
                            <a:srgbClr val="FF0000"/>
                          </a:solidFill>
                        </a:rPr>
                        <a:t>не</a:t>
                      </a:r>
                      <a:r>
                        <a:rPr lang="ru-RU" b="0" i="1" baseline="0" dirty="0" smtClean="0"/>
                        <a:t> верить тому, что он говорил (= Надо верить!)</a:t>
                      </a:r>
                      <a:endParaRPr lang="ru-RU" b="0" i="1" dirty="0"/>
                    </a:p>
                  </a:txBody>
                  <a:tcPr/>
                </a:tc>
                <a:tc>
                  <a:txBody>
                    <a:bodyPr/>
                    <a:lstStyle/>
                    <a:p>
                      <a:pPr marL="342900" indent="-342900">
                        <a:buAutoNum type="arabicPeriod" startAt="2"/>
                      </a:pPr>
                      <a:r>
                        <a:rPr lang="ru-RU" b="1" dirty="0" smtClean="0">
                          <a:solidFill>
                            <a:schemeClr val="tx1"/>
                          </a:solidFill>
                        </a:rPr>
                        <a:t>Выражает</a:t>
                      </a:r>
                      <a:r>
                        <a:rPr lang="ru-RU" b="1" baseline="0" dirty="0" smtClean="0">
                          <a:solidFill>
                            <a:schemeClr val="tx1"/>
                          </a:solidFill>
                        </a:rPr>
                        <a:t> количественное </a:t>
                      </a:r>
                    </a:p>
                    <a:p>
                      <a:pPr marL="342900" indent="-342900">
                        <a:buNone/>
                      </a:pPr>
                      <a:r>
                        <a:rPr lang="ru-RU" b="1" baseline="0" dirty="0" smtClean="0">
                          <a:solidFill>
                            <a:schemeClr val="tx1"/>
                          </a:solidFill>
                        </a:rPr>
                        <a:t>       отрицание:</a:t>
                      </a:r>
                    </a:p>
                    <a:p>
                      <a:pPr marL="342900" indent="-342900">
                        <a:buNone/>
                      </a:pPr>
                      <a:r>
                        <a:rPr lang="ru-RU" b="0" i="1" baseline="0" dirty="0" smtClean="0">
                          <a:solidFill>
                            <a:schemeClr val="tx1"/>
                          </a:solidFill>
                        </a:rPr>
                        <a:t>С утра во рту </a:t>
                      </a:r>
                      <a:r>
                        <a:rPr lang="ru-RU" b="1" i="1" baseline="0" dirty="0" smtClean="0">
                          <a:solidFill>
                            <a:srgbClr val="FF0000"/>
                          </a:solidFill>
                        </a:rPr>
                        <a:t>ни</a:t>
                      </a:r>
                      <a:r>
                        <a:rPr lang="ru-RU" b="0" i="1" baseline="0" dirty="0" smtClean="0">
                          <a:solidFill>
                            <a:schemeClr val="tx1"/>
                          </a:solidFill>
                        </a:rPr>
                        <a:t> росинки.</a:t>
                      </a:r>
                      <a:endParaRPr lang="ru-RU" b="0" i="1"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3600" b="1" dirty="0" smtClean="0">
                <a:solidFill>
                  <a:srgbClr val="FF0000"/>
                </a:solidFill>
                <a:latin typeface="+mn-lt"/>
              </a:rPr>
              <a:t>Правописание частиц  НЕ и НИ:</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2" y="1000108"/>
          <a:ext cx="8786874" cy="5682822"/>
        </p:xfrm>
        <a:graphic>
          <a:graphicData uri="http://schemas.openxmlformats.org/drawingml/2006/table">
            <a:tbl>
              <a:tblPr firstRow="1" bandRow="1">
                <a:tableStyleId>{5C22544A-7EE6-4342-B048-85BDC9FD1C3A}</a:tableStyleId>
              </a:tblPr>
              <a:tblGrid>
                <a:gridCol w="4393437"/>
                <a:gridCol w="4393437"/>
              </a:tblGrid>
              <a:tr h="572384">
                <a:tc>
                  <a:txBody>
                    <a:bodyPr/>
                    <a:lstStyle/>
                    <a:p>
                      <a:pPr algn="ctr"/>
                      <a:r>
                        <a:rPr lang="ru-RU" sz="2800" dirty="0" smtClean="0"/>
                        <a:t>НЕ</a:t>
                      </a:r>
                      <a:endParaRPr lang="ru-RU" sz="2800" dirty="0"/>
                    </a:p>
                  </a:txBody>
                  <a:tcPr/>
                </a:tc>
                <a:tc>
                  <a:txBody>
                    <a:bodyPr/>
                    <a:lstStyle/>
                    <a:p>
                      <a:pPr algn="ctr"/>
                      <a:r>
                        <a:rPr lang="ru-RU" sz="2800" dirty="0" smtClean="0"/>
                        <a:t>НИ</a:t>
                      </a:r>
                      <a:endParaRPr lang="ru-RU" sz="3200" dirty="0"/>
                    </a:p>
                  </a:txBody>
                  <a:tcPr/>
                </a:tc>
              </a:tr>
              <a:tr h="2062671">
                <a:tc>
                  <a:txBody>
                    <a:bodyPr/>
                    <a:lstStyle/>
                    <a:p>
                      <a:pPr marL="342900" indent="-342900">
                        <a:buAutoNum type="arabicPeriod" startAt="3"/>
                      </a:pPr>
                      <a:r>
                        <a:rPr lang="ru-RU" b="1" i="0" baseline="0" dirty="0" smtClean="0">
                          <a:solidFill>
                            <a:schemeClr val="tx1"/>
                          </a:solidFill>
                        </a:rPr>
                        <a:t>Употребляется в восклицательных  предложениях  (часто со словом  </a:t>
                      </a:r>
                      <a:r>
                        <a:rPr lang="ru-RU" b="1" i="1" baseline="0" dirty="0" smtClean="0">
                          <a:solidFill>
                            <a:srgbClr val="FF0000"/>
                          </a:solidFill>
                        </a:rPr>
                        <a:t>только</a:t>
                      </a:r>
                      <a:r>
                        <a:rPr lang="ru-RU" b="1" i="0" baseline="0" dirty="0" smtClean="0">
                          <a:solidFill>
                            <a:schemeClr val="tx1"/>
                          </a:solidFill>
                        </a:rPr>
                        <a:t>) с утвердительным значением:</a:t>
                      </a:r>
                    </a:p>
                    <a:p>
                      <a:pPr marL="342900" indent="-342900">
                        <a:buNone/>
                      </a:pPr>
                      <a:r>
                        <a:rPr lang="ru-RU" b="0" i="1" baseline="0" dirty="0" smtClean="0">
                          <a:solidFill>
                            <a:schemeClr val="tx1"/>
                          </a:solidFill>
                        </a:rPr>
                        <a:t>Куда я </a:t>
                      </a:r>
                      <a:r>
                        <a:rPr lang="ru-RU" b="1" i="1" baseline="0" dirty="0" smtClean="0">
                          <a:solidFill>
                            <a:srgbClr val="FF0000"/>
                          </a:solidFill>
                        </a:rPr>
                        <a:t>только  не  </a:t>
                      </a:r>
                      <a:r>
                        <a:rPr lang="ru-RU" b="0" i="1" baseline="0" dirty="0" smtClean="0">
                          <a:solidFill>
                            <a:schemeClr val="tx1"/>
                          </a:solidFill>
                        </a:rPr>
                        <a:t>ездил!</a:t>
                      </a:r>
                    </a:p>
                    <a:p>
                      <a:pPr marL="0" indent="0">
                        <a:buNone/>
                      </a:pPr>
                      <a:r>
                        <a:rPr lang="ru-RU" b="0" i="1" baseline="0" dirty="0" smtClean="0">
                          <a:solidFill>
                            <a:schemeClr val="tx1"/>
                          </a:solidFill>
                        </a:rPr>
                        <a:t>Какие </a:t>
                      </a:r>
                      <a:r>
                        <a:rPr lang="ru-RU" b="1" i="1" baseline="0" dirty="0" smtClean="0">
                          <a:solidFill>
                            <a:srgbClr val="FF0000"/>
                          </a:solidFill>
                        </a:rPr>
                        <a:t>только</a:t>
                      </a:r>
                      <a:r>
                        <a:rPr lang="ru-RU" b="0" i="1" baseline="0" dirty="0" smtClean="0">
                          <a:solidFill>
                            <a:schemeClr val="tx1"/>
                          </a:solidFill>
                        </a:rPr>
                        <a:t> мысли </a:t>
                      </a:r>
                      <a:r>
                        <a:rPr lang="ru-RU" b="1" i="1" baseline="0" dirty="0" smtClean="0">
                          <a:solidFill>
                            <a:srgbClr val="FF0000"/>
                          </a:solidFill>
                        </a:rPr>
                        <a:t>не </a:t>
                      </a:r>
                      <a:r>
                        <a:rPr lang="ru-RU" b="0" i="1" baseline="0" dirty="0" smtClean="0">
                          <a:solidFill>
                            <a:schemeClr val="tx1"/>
                          </a:solidFill>
                        </a:rPr>
                        <a:t>приходили мне в голову!</a:t>
                      </a:r>
                    </a:p>
                    <a:p>
                      <a:pPr marL="342900" indent="-342900">
                        <a:buNone/>
                      </a:pPr>
                      <a:endParaRPr lang="ru-RU" b="0" i="1" dirty="0"/>
                    </a:p>
                  </a:txBody>
                  <a:tcPr/>
                </a:tc>
                <a:tc>
                  <a:txBody>
                    <a:bodyPr/>
                    <a:lstStyle/>
                    <a:p>
                      <a:pPr marL="342900" indent="-342900">
                        <a:buAutoNum type="arabicPeriod" startAt="3"/>
                      </a:pPr>
                      <a:r>
                        <a:rPr lang="ru-RU" b="1" baseline="0" dirty="0" smtClean="0"/>
                        <a:t>Употребляется в придаточных предложениях со словами </a:t>
                      </a:r>
                    </a:p>
                    <a:p>
                      <a:pPr marL="342900" indent="-342900">
                        <a:buNone/>
                      </a:pPr>
                      <a:r>
                        <a:rPr lang="ru-RU" b="1" i="1" baseline="0" dirty="0" smtClean="0">
                          <a:solidFill>
                            <a:schemeClr val="tx1"/>
                          </a:solidFill>
                        </a:rPr>
                        <a:t>       </a:t>
                      </a:r>
                      <a:r>
                        <a:rPr lang="ru-RU" b="1" i="1" baseline="0" dirty="0" smtClean="0">
                          <a:solidFill>
                            <a:srgbClr val="FF0000"/>
                          </a:solidFill>
                        </a:rPr>
                        <a:t>кто, куда, где, как  </a:t>
                      </a:r>
                      <a:r>
                        <a:rPr lang="ru-RU" b="0" i="1" baseline="0" dirty="0" smtClean="0">
                          <a:solidFill>
                            <a:schemeClr val="tx1"/>
                          </a:solidFill>
                        </a:rPr>
                        <a:t>и др. </a:t>
                      </a:r>
                      <a:r>
                        <a:rPr lang="ru-RU" b="1" i="0" baseline="0" dirty="0" smtClean="0">
                          <a:solidFill>
                            <a:schemeClr val="tx1"/>
                          </a:solidFill>
                        </a:rPr>
                        <a:t>(при этом имеет усилительное значение):</a:t>
                      </a:r>
                    </a:p>
                    <a:p>
                      <a:pPr marL="342900" indent="-342900">
                        <a:buNone/>
                      </a:pPr>
                      <a:r>
                        <a:rPr lang="ru-RU" b="1" i="1" baseline="0" dirty="0" smtClean="0">
                          <a:solidFill>
                            <a:srgbClr val="FF0000"/>
                          </a:solidFill>
                        </a:rPr>
                        <a:t>Кто  ни  </a:t>
                      </a:r>
                      <a:r>
                        <a:rPr lang="ru-RU" b="0" i="1" baseline="0" dirty="0" smtClean="0">
                          <a:solidFill>
                            <a:schemeClr val="tx1"/>
                          </a:solidFill>
                        </a:rPr>
                        <a:t>увидит, удивится.</a:t>
                      </a:r>
                    </a:p>
                    <a:p>
                      <a:pPr marL="0" indent="0">
                        <a:buNone/>
                      </a:pPr>
                      <a:r>
                        <a:rPr lang="ru-RU" b="0" i="1" baseline="0" dirty="0" smtClean="0">
                          <a:solidFill>
                            <a:schemeClr val="tx1"/>
                          </a:solidFill>
                        </a:rPr>
                        <a:t>Не мог он ямба от хорея, </a:t>
                      </a:r>
                      <a:r>
                        <a:rPr lang="ru-RU" b="1" i="1" baseline="0" dirty="0" smtClean="0">
                          <a:solidFill>
                            <a:srgbClr val="FF0000"/>
                          </a:solidFill>
                        </a:rPr>
                        <a:t>как</a:t>
                      </a:r>
                      <a:r>
                        <a:rPr lang="ru-RU" b="0" i="1" baseline="0" dirty="0" smtClean="0">
                          <a:solidFill>
                            <a:schemeClr val="tx1"/>
                          </a:solidFill>
                        </a:rPr>
                        <a:t> мы </a:t>
                      </a:r>
                      <a:r>
                        <a:rPr lang="ru-RU" b="1" i="1" baseline="0" dirty="0" smtClean="0">
                          <a:solidFill>
                            <a:srgbClr val="FF0000"/>
                          </a:solidFill>
                        </a:rPr>
                        <a:t>ни </a:t>
                      </a:r>
                      <a:r>
                        <a:rPr lang="ru-RU" b="0" i="1" baseline="0" dirty="0" smtClean="0">
                          <a:solidFill>
                            <a:schemeClr val="tx1"/>
                          </a:solidFill>
                        </a:rPr>
                        <a:t>бились, отличить.</a:t>
                      </a:r>
                      <a:endParaRPr lang="ru-RU" b="1" i="1" dirty="0">
                        <a:solidFill>
                          <a:srgbClr val="FF0000"/>
                        </a:solidFill>
                      </a:endParaRPr>
                    </a:p>
                  </a:txBody>
                  <a:tcPr/>
                </a:tc>
              </a:tr>
              <a:tr h="1361398">
                <a:tc>
                  <a:txBody>
                    <a:bodyPr/>
                    <a:lstStyle/>
                    <a:p>
                      <a:pPr marL="342900" indent="-342900">
                        <a:buAutoNum type="arabicPeriod" startAt="4"/>
                      </a:pPr>
                      <a:r>
                        <a:rPr lang="ru-RU" b="1" baseline="0" dirty="0" smtClean="0"/>
                        <a:t>В значении  «много, несколько»:</a:t>
                      </a:r>
                    </a:p>
                    <a:p>
                      <a:pPr marL="0" indent="0">
                        <a:buNone/>
                      </a:pPr>
                      <a:r>
                        <a:rPr lang="ru-RU" b="0" i="1" baseline="0" dirty="0" smtClean="0"/>
                        <a:t>Он был там  </a:t>
                      </a:r>
                      <a:r>
                        <a:rPr lang="ru-RU" b="1" i="1" baseline="0" dirty="0" smtClean="0">
                          <a:solidFill>
                            <a:srgbClr val="FF0000"/>
                          </a:solidFill>
                        </a:rPr>
                        <a:t>не</a:t>
                      </a:r>
                      <a:r>
                        <a:rPr lang="ru-RU" b="0" i="1" baseline="0" dirty="0" smtClean="0"/>
                        <a:t>  один (а было много, несколько человек).</a:t>
                      </a:r>
                      <a:r>
                        <a:rPr lang="ru-RU" b="1" dirty="0" smtClean="0"/>
                        <a:t>  </a:t>
                      </a:r>
                    </a:p>
                    <a:p>
                      <a:pPr marL="0" indent="0">
                        <a:buNone/>
                      </a:pPr>
                      <a:r>
                        <a:rPr lang="ru-RU" b="0" i="1" dirty="0" smtClean="0"/>
                        <a:t>Я</a:t>
                      </a:r>
                      <a:r>
                        <a:rPr lang="ru-RU" b="1" i="1" dirty="0" smtClean="0">
                          <a:solidFill>
                            <a:srgbClr val="FF0000"/>
                          </a:solidFill>
                        </a:rPr>
                        <a:t>  не  </a:t>
                      </a:r>
                      <a:r>
                        <a:rPr lang="ru-RU" b="0" i="1" dirty="0" smtClean="0"/>
                        <a:t>раз говорила тебе об этом</a:t>
                      </a:r>
                      <a:r>
                        <a:rPr lang="ru-RU" b="0" i="1" baseline="0" dirty="0" smtClean="0"/>
                        <a:t> ( т. е. много раз).</a:t>
                      </a:r>
                      <a:endParaRPr lang="ru-RU" b="0" i="1" dirty="0"/>
                    </a:p>
                  </a:txBody>
                  <a:tcPr/>
                </a:tc>
                <a:tc>
                  <a:txBody>
                    <a:bodyPr/>
                    <a:lstStyle/>
                    <a:p>
                      <a:pPr marL="342900" indent="-342900">
                        <a:buAutoNum type="arabicPeriod" startAt="4"/>
                      </a:pPr>
                      <a:r>
                        <a:rPr lang="ru-RU" b="1" i="0" baseline="0" dirty="0" smtClean="0">
                          <a:solidFill>
                            <a:schemeClr val="tx1"/>
                          </a:solidFill>
                        </a:rPr>
                        <a:t>В значении «никто», «никогда»:</a:t>
                      </a:r>
                    </a:p>
                    <a:p>
                      <a:pPr marL="0" indent="0">
                        <a:buNone/>
                      </a:pPr>
                      <a:r>
                        <a:rPr lang="ru-RU" b="1" i="1" baseline="0" dirty="0" smtClean="0">
                          <a:solidFill>
                            <a:srgbClr val="FF0000"/>
                          </a:solidFill>
                        </a:rPr>
                        <a:t>Ни  </a:t>
                      </a:r>
                      <a:r>
                        <a:rPr lang="ru-RU" b="0" i="1" baseline="0" dirty="0" smtClean="0">
                          <a:solidFill>
                            <a:schemeClr val="tx1"/>
                          </a:solidFill>
                        </a:rPr>
                        <a:t>один не сознался в совершённом поступке  </a:t>
                      </a:r>
                      <a:r>
                        <a:rPr lang="ru-RU" b="0" i="0" baseline="0" dirty="0" smtClean="0">
                          <a:solidFill>
                            <a:schemeClr val="tx1"/>
                          </a:solidFill>
                        </a:rPr>
                        <a:t>(т. е.  никто).</a:t>
                      </a:r>
                    </a:p>
                    <a:p>
                      <a:pPr marL="0" indent="0">
                        <a:buNone/>
                      </a:pPr>
                      <a:r>
                        <a:rPr lang="ru-RU" b="0" i="1" baseline="0" dirty="0" smtClean="0">
                          <a:solidFill>
                            <a:schemeClr val="tx1"/>
                          </a:solidFill>
                        </a:rPr>
                        <a:t>Я  </a:t>
                      </a:r>
                      <a:r>
                        <a:rPr lang="ru-RU" b="1" i="1" baseline="0" dirty="0" smtClean="0">
                          <a:solidFill>
                            <a:srgbClr val="FF0000"/>
                          </a:solidFill>
                        </a:rPr>
                        <a:t>ни  </a:t>
                      </a:r>
                      <a:r>
                        <a:rPr lang="ru-RU" b="0" i="1" baseline="0" dirty="0" smtClean="0">
                          <a:solidFill>
                            <a:schemeClr val="tx1"/>
                          </a:solidFill>
                        </a:rPr>
                        <a:t>разу не говорила тебе об этом </a:t>
                      </a:r>
                    </a:p>
                    <a:p>
                      <a:pPr marL="0" indent="0">
                        <a:buNone/>
                      </a:pPr>
                      <a:r>
                        <a:rPr lang="ru-RU" b="0" i="0" baseline="0" dirty="0" smtClean="0">
                          <a:solidFill>
                            <a:schemeClr val="tx1"/>
                          </a:solidFill>
                        </a:rPr>
                        <a:t>(т. е.  никогда).</a:t>
                      </a:r>
                      <a:endParaRPr lang="ru-RU" b="0" i="0" dirty="0">
                        <a:solidFill>
                          <a:srgbClr val="FF0000"/>
                        </a:solidFill>
                      </a:endParaRPr>
                    </a:p>
                  </a:txBody>
                  <a:tcPr/>
                </a:tc>
              </a:tr>
              <a:tr h="1361398">
                <a:tc gridSpan="2">
                  <a:txBody>
                    <a:bodyPr/>
                    <a:lstStyle/>
                    <a:p>
                      <a:pPr marL="0" indent="0" algn="ctr">
                        <a:buNone/>
                      </a:pPr>
                      <a:endParaRPr lang="ru-RU" sz="1200" b="1" i="1" dirty="0" smtClean="0">
                        <a:solidFill>
                          <a:srgbClr val="FF0000"/>
                        </a:solidFill>
                        <a:effectLst>
                          <a:outerShdw blurRad="38100" dist="38100" dir="2700000" algn="tl">
                            <a:srgbClr val="000000">
                              <a:alpha val="43137"/>
                            </a:srgbClr>
                          </a:outerShdw>
                        </a:effectLst>
                      </a:endParaRPr>
                    </a:p>
                    <a:p>
                      <a:pPr marL="0" indent="0" algn="ctr">
                        <a:buNone/>
                      </a:pPr>
                      <a:r>
                        <a:rPr lang="ru-RU" sz="2400" b="1" i="1" dirty="0" smtClean="0">
                          <a:solidFill>
                            <a:srgbClr val="FF0000"/>
                          </a:solidFill>
                          <a:effectLst>
                            <a:outerShdw blurRad="38100" dist="38100" dir="2700000" algn="tl">
                              <a:srgbClr val="000000">
                                <a:alpha val="43137"/>
                              </a:srgbClr>
                            </a:outerShdw>
                          </a:effectLst>
                        </a:rPr>
                        <a:t>Слитное </a:t>
                      </a:r>
                      <a:r>
                        <a:rPr lang="ru-RU" sz="2400" b="0" i="1" dirty="0" smtClean="0">
                          <a:solidFill>
                            <a:srgbClr val="FF0000"/>
                          </a:solidFill>
                          <a:effectLst>
                            <a:outerShdw blurRad="38100" dist="38100" dir="2700000" algn="tl">
                              <a:srgbClr val="000000">
                                <a:alpha val="43137"/>
                              </a:srgbClr>
                            </a:outerShdw>
                          </a:effectLst>
                        </a:rPr>
                        <a:t>и</a:t>
                      </a:r>
                      <a:r>
                        <a:rPr lang="ru-RU" sz="2400" b="1" i="1" dirty="0" smtClean="0">
                          <a:solidFill>
                            <a:srgbClr val="FF0000"/>
                          </a:solidFill>
                          <a:effectLst>
                            <a:outerShdw blurRad="38100" dist="38100" dir="2700000" algn="tl">
                              <a:srgbClr val="000000">
                                <a:alpha val="43137"/>
                              </a:srgbClr>
                            </a:outerShdw>
                          </a:effectLst>
                        </a:rPr>
                        <a:t> раздельное </a:t>
                      </a:r>
                      <a:r>
                        <a:rPr lang="ru-RU" sz="2400" b="0" i="1" dirty="0" smtClean="0">
                          <a:solidFill>
                            <a:srgbClr val="FF0000"/>
                          </a:solidFill>
                          <a:effectLst>
                            <a:outerShdw blurRad="38100" dist="38100" dir="2700000" algn="tl">
                              <a:srgbClr val="000000">
                                <a:alpha val="43137"/>
                              </a:srgbClr>
                            </a:outerShdw>
                          </a:effectLst>
                        </a:rPr>
                        <a:t>правописание частиц </a:t>
                      </a:r>
                      <a:r>
                        <a:rPr lang="ru-RU" sz="2400" b="1" i="1" dirty="0" smtClean="0">
                          <a:solidFill>
                            <a:srgbClr val="FF0000"/>
                          </a:solidFill>
                          <a:effectLst>
                            <a:outerShdw blurRad="38100" dist="38100" dir="2700000" algn="tl">
                              <a:srgbClr val="000000">
                                <a:alpha val="43137"/>
                              </a:srgbClr>
                            </a:outerShdw>
                          </a:effectLst>
                        </a:rPr>
                        <a:t>НЕ </a:t>
                      </a:r>
                      <a:r>
                        <a:rPr lang="ru-RU" sz="2400" b="0" i="1" dirty="0" smtClean="0">
                          <a:solidFill>
                            <a:srgbClr val="FF0000"/>
                          </a:solidFill>
                          <a:effectLst>
                            <a:outerShdw blurRad="38100" dist="38100" dir="2700000" algn="tl">
                              <a:srgbClr val="000000">
                                <a:alpha val="43137"/>
                              </a:srgbClr>
                            </a:outerShdw>
                          </a:effectLst>
                        </a:rPr>
                        <a:t>и </a:t>
                      </a:r>
                      <a:r>
                        <a:rPr lang="ru-RU" sz="2400" b="1" i="1" dirty="0" smtClean="0">
                          <a:solidFill>
                            <a:srgbClr val="FF0000"/>
                          </a:solidFill>
                          <a:effectLst>
                            <a:outerShdw blurRad="38100" dist="38100" dir="2700000" algn="tl">
                              <a:srgbClr val="000000">
                                <a:alpha val="43137"/>
                              </a:srgbClr>
                            </a:outerShdw>
                          </a:effectLst>
                        </a:rPr>
                        <a:t>НИ с разными частями речи </a:t>
                      </a:r>
                      <a:r>
                        <a:rPr lang="ru-RU" sz="2400" b="0" i="1" dirty="0" smtClean="0">
                          <a:solidFill>
                            <a:srgbClr val="FF0000"/>
                          </a:solidFill>
                          <a:effectLst>
                            <a:outerShdw blurRad="38100" dist="38100" dir="2700000" algn="tl">
                              <a:srgbClr val="000000">
                                <a:alpha val="43137"/>
                              </a:srgbClr>
                            </a:outerShdw>
                          </a:effectLst>
                        </a:rPr>
                        <a:t>смотри в разделе </a:t>
                      </a:r>
                      <a:r>
                        <a:rPr lang="ru-RU" sz="2400" b="1" i="1" dirty="0" smtClean="0">
                          <a:solidFill>
                            <a:srgbClr val="FF0000"/>
                          </a:solidFill>
                          <a:effectLst>
                            <a:outerShdw blurRad="38100" dist="38100" dir="2700000" algn="tl">
                              <a:srgbClr val="000000">
                                <a:alpha val="43137"/>
                              </a:srgbClr>
                            </a:outerShdw>
                          </a:effectLst>
                        </a:rPr>
                        <a:t>«Морфология»!</a:t>
                      </a:r>
                      <a:endParaRPr lang="ru-RU" sz="2400" b="1" i="1" dirty="0">
                        <a:solidFill>
                          <a:srgbClr val="FF0000"/>
                        </a:solidFill>
                        <a:effectLst>
                          <a:outerShdw blurRad="38100" dist="38100" dir="2700000" algn="tl">
                            <a:srgbClr val="000000">
                              <a:alpha val="43137"/>
                            </a:srgbClr>
                          </a:outerShdw>
                        </a:effectLst>
                      </a:endParaRPr>
                    </a:p>
                  </a:txBody>
                  <a:tcPr/>
                </a:tc>
                <a:tc hMerge="1">
                  <a:txBody>
                    <a:bodyPr/>
                    <a:lstStyle/>
                    <a:p>
                      <a:pPr marL="0" indent="0">
                        <a:buNone/>
                      </a:pPr>
                      <a:endParaRPr lang="ru-RU" b="0" i="0" dirty="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3600" b="1" dirty="0" smtClean="0">
                <a:solidFill>
                  <a:srgbClr val="FF0000"/>
                </a:solidFill>
                <a:latin typeface="+mn-lt"/>
              </a:rPr>
              <a:t>Правописание частиц  НЕ и НИ:</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214283" y="1214422"/>
          <a:ext cx="8715435" cy="4777744"/>
        </p:xfrm>
        <a:graphic>
          <a:graphicData uri="http://schemas.openxmlformats.org/drawingml/2006/table">
            <a:tbl>
              <a:tblPr firstRow="1" bandRow="1">
                <a:tableStyleId>{5C22544A-7EE6-4342-B048-85BDC9FD1C3A}</a:tableStyleId>
              </a:tblPr>
              <a:tblGrid>
                <a:gridCol w="2649471"/>
                <a:gridCol w="1708246"/>
                <a:gridCol w="1770335"/>
                <a:gridCol w="2587383"/>
              </a:tblGrid>
              <a:tr h="571504">
                <a:tc gridSpan="4">
                  <a:txBody>
                    <a:bodyPr/>
                    <a:lstStyle/>
                    <a:p>
                      <a:pPr algn="ctr"/>
                      <a:r>
                        <a:rPr lang="ru-RU" sz="2800" dirty="0" smtClean="0"/>
                        <a:t>ПИШИ</a:t>
                      </a:r>
                      <a:r>
                        <a:rPr lang="ru-RU" sz="2800" baseline="0" dirty="0" smtClean="0"/>
                        <a:t>  ПРАВИЛЬНО !</a:t>
                      </a:r>
                      <a:r>
                        <a:rPr lang="ru-RU" sz="2800" dirty="0" smtClean="0"/>
                        <a:t>  </a:t>
                      </a:r>
                      <a:endParaRPr lang="ru-RU" sz="3200" dirty="0"/>
                    </a:p>
                  </a:txBody>
                  <a:tcPr/>
                </a:tc>
                <a:tc hMerge="1">
                  <a:txBody>
                    <a:bodyPr/>
                    <a:lstStyle/>
                    <a:p>
                      <a:endParaRPr lang="ru-RU"/>
                    </a:p>
                  </a:txBody>
                  <a:tcPr/>
                </a:tc>
                <a:tc hMerge="1">
                  <a:txBody>
                    <a:bodyPr/>
                    <a:lstStyle/>
                    <a:p>
                      <a:pPr algn="ctr"/>
                      <a:endParaRPr lang="ru-RU" sz="3200" dirty="0"/>
                    </a:p>
                  </a:txBody>
                  <a:tcPr/>
                </a:tc>
                <a:tc hMerge="1">
                  <a:txBody>
                    <a:bodyPr/>
                    <a:lstStyle/>
                    <a:p>
                      <a:endParaRPr lang="ru-RU"/>
                    </a:p>
                  </a:txBody>
                  <a:tcPr/>
                </a:tc>
              </a:tr>
              <a:tr h="3404098">
                <a:tc>
                  <a:txBody>
                    <a:bodyPr/>
                    <a:lstStyle/>
                    <a:p>
                      <a:pPr marL="342900" indent="-342900">
                        <a:buNone/>
                      </a:pPr>
                      <a:r>
                        <a:rPr lang="ru-RU" b="0" i="1" dirty="0" smtClean="0">
                          <a:solidFill>
                            <a:srgbClr val="FF0000"/>
                          </a:solidFill>
                        </a:rPr>
                        <a:t>не </a:t>
                      </a:r>
                      <a:r>
                        <a:rPr lang="ru-RU" b="0" i="1" dirty="0" err="1" smtClean="0"/>
                        <a:t>ахт</a:t>
                      </a:r>
                      <a:r>
                        <a:rPr lang="en-AU" b="0" i="1" dirty="0" smtClean="0"/>
                        <a:t>ú</a:t>
                      </a:r>
                      <a:endParaRPr lang="ru-RU" b="0" i="1" dirty="0" smtClean="0"/>
                    </a:p>
                    <a:p>
                      <a:pPr marL="342900" indent="-342900">
                        <a:buNone/>
                      </a:pPr>
                      <a:r>
                        <a:rPr lang="ru-RU" b="0" i="1" dirty="0" smtClean="0">
                          <a:solidFill>
                            <a:srgbClr val="FF0000"/>
                          </a:solidFill>
                        </a:rPr>
                        <a:t>не</a:t>
                      </a:r>
                      <a:r>
                        <a:rPr lang="ru-RU" b="0" i="1" dirty="0" smtClean="0"/>
                        <a:t> без </a:t>
                      </a:r>
                      <a:r>
                        <a:rPr lang="ru-RU" b="0" i="1" dirty="0" err="1" smtClean="0"/>
                        <a:t>усп</a:t>
                      </a:r>
                      <a:r>
                        <a:rPr lang="en-AU" b="0" i="1" dirty="0" smtClean="0"/>
                        <a:t>é</a:t>
                      </a:r>
                      <a:r>
                        <a:rPr lang="ru-RU" b="0" i="1" dirty="0" smtClean="0"/>
                        <a:t>ха</a:t>
                      </a:r>
                    </a:p>
                    <a:p>
                      <a:pPr marL="342900" indent="-342900">
                        <a:buNone/>
                      </a:pPr>
                      <a:r>
                        <a:rPr lang="ru-RU" b="0" i="1" dirty="0" smtClean="0">
                          <a:solidFill>
                            <a:srgbClr val="FF0000"/>
                          </a:solidFill>
                        </a:rPr>
                        <a:t>не</a:t>
                      </a:r>
                      <a:r>
                        <a:rPr lang="ru-RU" b="0" i="1" dirty="0" smtClean="0"/>
                        <a:t> без </a:t>
                      </a:r>
                      <a:r>
                        <a:rPr lang="ru-RU" b="0" i="1" dirty="0" err="1" smtClean="0"/>
                        <a:t>прич</a:t>
                      </a:r>
                      <a:r>
                        <a:rPr lang="en-AU" b="0" i="1" dirty="0" smtClean="0"/>
                        <a:t>ú</a:t>
                      </a:r>
                      <a:r>
                        <a:rPr lang="ru-RU" b="0" i="1" dirty="0" err="1" smtClean="0"/>
                        <a:t>ны</a:t>
                      </a:r>
                      <a:endParaRPr lang="ru-RU" b="0" i="1" dirty="0" smtClean="0"/>
                    </a:p>
                    <a:p>
                      <a:pPr marL="342900" indent="-342900">
                        <a:buNone/>
                      </a:pPr>
                      <a:r>
                        <a:rPr lang="ru-RU" b="0" i="1" dirty="0" smtClean="0">
                          <a:solidFill>
                            <a:srgbClr val="FF0000"/>
                          </a:solidFill>
                        </a:rPr>
                        <a:t>не </a:t>
                      </a:r>
                      <a:r>
                        <a:rPr lang="ru-RU" b="0" i="1" dirty="0" smtClean="0"/>
                        <a:t>без тог</a:t>
                      </a:r>
                      <a:r>
                        <a:rPr lang="en-AU" b="0" i="1" dirty="0" smtClean="0"/>
                        <a:t>ó</a:t>
                      </a:r>
                      <a:endParaRPr lang="ru-RU" b="0" i="1" dirty="0" smtClean="0"/>
                    </a:p>
                    <a:p>
                      <a:pPr marL="342900" indent="-342900">
                        <a:buNone/>
                      </a:pPr>
                      <a:r>
                        <a:rPr lang="ru-RU" b="0" i="1" dirty="0" smtClean="0">
                          <a:solidFill>
                            <a:srgbClr val="FF0000"/>
                          </a:solidFill>
                        </a:rPr>
                        <a:t>не </a:t>
                      </a:r>
                      <a:r>
                        <a:rPr lang="ru-RU" b="0" i="1" dirty="0" smtClean="0"/>
                        <a:t>б</a:t>
                      </a:r>
                      <a:r>
                        <a:rPr lang="en-AU" b="0" i="1" dirty="0" smtClean="0"/>
                        <a:t>ó</a:t>
                      </a:r>
                      <a:r>
                        <a:rPr lang="ru-RU" b="0" i="1" dirty="0" smtClean="0"/>
                        <a:t>лее и не м</a:t>
                      </a:r>
                      <a:r>
                        <a:rPr lang="en-AU" b="0" i="1" dirty="0" smtClean="0"/>
                        <a:t>é</a:t>
                      </a:r>
                      <a:r>
                        <a:rPr lang="ru-RU" b="0" i="1" dirty="0" smtClean="0"/>
                        <a:t>нее</a:t>
                      </a:r>
                      <a:r>
                        <a:rPr lang="ru-RU" b="0" i="1" baseline="0" dirty="0" smtClean="0"/>
                        <a:t> </a:t>
                      </a:r>
                      <a:r>
                        <a:rPr lang="ru-RU" b="0" i="1" dirty="0" smtClean="0"/>
                        <a:t>как</a:t>
                      </a:r>
                    </a:p>
                    <a:p>
                      <a:pPr marL="342900" indent="-342900">
                        <a:buNone/>
                      </a:pPr>
                      <a:r>
                        <a:rPr lang="ru-RU" b="0" i="1" dirty="0" smtClean="0">
                          <a:solidFill>
                            <a:srgbClr val="FF0000"/>
                          </a:solidFill>
                        </a:rPr>
                        <a:t>не</a:t>
                      </a:r>
                      <a:r>
                        <a:rPr lang="ru-RU" b="0" i="1" dirty="0" smtClean="0"/>
                        <a:t> в</a:t>
                      </a:r>
                      <a:r>
                        <a:rPr lang="ru-RU" b="0" i="1" baseline="0" dirty="0" smtClean="0"/>
                        <a:t> </a:t>
                      </a:r>
                      <a:r>
                        <a:rPr lang="ru-RU" b="0" i="1" dirty="0" err="1" smtClean="0"/>
                        <a:t>д</a:t>
                      </a:r>
                      <a:r>
                        <a:rPr lang="en-AU" b="0" i="1" dirty="0" smtClean="0"/>
                        <a:t>ý</a:t>
                      </a:r>
                      <a:r>
                        <a:rPr lang="ru-RU" b="0" i="1" dirty="0" err="1" smtClean="0"/>
                        <a:t>хе</a:t>
                      </a:r>
                      <a:endParaRPr lang="ru-RU" b="0" i="1" dirty="0" smtClean="0"/>
                    </a:p>
                    <a:p>
                      <a:pPr marL="342900" indent="-342900">
                        <a:buNone/>
                      </a:pPr>
                      <a:r>
                        <a:rPr lang="ru-RU" b="0" i="1" dirty="0" smtClean="0">
                          <a:solidFill>
                            <a:srgbClr val="FF0000"/>
                          </a:solidFill>
                        </a:rPr>
                        <a:t>не</a:t>
                      </a:r>
                      <a:r>
                        <a:rPr lang="ru-RU" b="0" i="1" dirty="0" smtClean="0"/>
                        <a:t> в зачёт</a:t>
                      </a:r>
                    </a:p>
                    <a:p>
                      <a:pPr marL="342900" indent="-342900">
                        <a:buNone/>
                      </a:pPr>
                      <a:r>
                        <a:rPr lang="ru-RU" b="0" i="1" dirty="0" smtClean="0">
                          <a:solidFill>
                            <a:srgbClr val="FF0000"/>
                          </a:solidFill>
                        </a:rPr>
                        <a:t>не</a:t>
                      </a:r>
                      <a:r>
                        <a:rPr lang="ru-RU" b="0" i="1" dirty="0" smtClean="0"/>
                        <a:t> в лад</a:t>
                      </a:r>
                      <a:r>
                        <a:rPr lang="en-AU" b="0" i="1" dirty="0" smtClean="0"/>
                        <a:t>á</a:t>
                      </a:r>
                      <a:r>
                        <a:rPr lang="ru-RU" b="0" i="1" dirty="0" err="1" smtClean="0"/>
                        <a:t>х</a:t>
                      </a:r>
                      <a:endParaRPr lang="ru-RU" b="0" i="1" dirty="0" smtClean="0"/>
                    </a:p>
                    <a:p>
                      <a:pPr marL="342900" indent="-342900">
                        <a:buNone/>
                      </a:pPr>
                      <a:r>
                        <a:rPr lang="ru-RU" b="0" i="1" dirty="0" smtClean="0">
                          <a:solidFill>
                            <a:srgbClr val="FF0000"/>
                          </a:solidFill>
                        </a:rPr>
                        <a:t>не</a:t>
                      </a:r>
                      <a:r>
                        <a:rPr lang="ru-RU" b="0" i="1" dirty="0" smtClean="0"/>
                        <a:t> в м</a:t>
                      </a:r>
                      <a:r>
                        <a:rPr lang="en-AU" b="0" i="1" dirty="0" smtClean="0"/>
                        <a:t>é</a:t>
                      </a:r>
                      <a:r>
                        <a:rPr lang="ru-RU" b="0" i="1" dirty="0" err="1" smtClean="0"/>
                        <a:t>ру</a:t>
                      </a:r>
                      <a:endParaRPr lang="ru-RU" b="0" i="1" dirty="0" smtClean="0"/>
                    </a:p>
                    <a:p>
                      <a:pPr marL="342900" indent="-342900">
                        <a:buNone/>
                      </a:pPr>
                      <a:r>
                        <a:rPr lang="ru-RU" b="0" i="1" dirty="0" smtClean="0">
                          <a:solidFill>
                            <a:srgbClr val="FF0000"/>
                          </a:solidFill>
                        </a:rPr>
                        <a:t>не</a:t>
                      </a:r>
                      <a:r>
                        <a:rPr lang="ru-RU" b="0" i="1" dirty="0" smtClean="0"/>
                        <a:t> в</a:t>
                      </a:r>
                      <a:r>
                        <a:rPr lang="en-AU" b="0" i="1" dirty="0" smtClean="0"/>
                        <a:t>ó</a:t>
                      </a:r>
                      <a:r>
                        <a:rPr lang="ru-RU" b="0" i="1" dirty="0" smtClean="0"/>
                        <a:t>время</a:t>
                      </a:r>
                    </a:p>
                    <a:p>
                      <a:pPr marL="342900" indent="-342900">
                        <a:buNone/>
                      </a:pPr>
                      <a:r>
                        <a:rPr lang="ru-RU" b="0" i="1" dirty="0" smtClean="0">
                          <a:solidFill>
                            <a:srgbClr val="FF0000"/>
                          </a:solidFill>
                        </a:rPr>
                        <a:t>не</a:t>
                      </a:r>
                      <a:r>
                        <a:rPr lang="ru-RU" b="0" i="1" dirty="0" smtClean="0"/>
                        <a:t> </a:t>
                      </a:r>
                      <a:r>
                        <a:rPr lang="ru-RU" b="0" i="1" dirty="0" err="1" smtClean="0"/>
                        <a:t>вперв</a:t>
                      </a:r>
                      <a:r>
                        <a:rPr lang="en-AU" b="0" i="1" dirty="0" smtClean="0"/>
                        <a:t>ó</a:t>
                      </a:r>
                      <a:r>
                        <a:rPr lang="ru-RU" b="0" i="1" dirty="0" err="1" smtClean="0"/>
                        <a:t>й</a:t>
                      </a:r>
                      <a:endParaRPr lang="ru-RU" b="0" i="1" dirty="0" smtClean="0"/>
                    </a:p>
                    <a:p>
                      <a:pPr marL="342900" indent="-342900">
                        <a:buNone/>
                      </a:pPr>
                      <a:r>
                        <a:rPr lang="ru-RU" b="0" i="1" dirty="0" smtClean="0">
                          <a:solidFill>
                            <a:srgbClr val="FF0000"/>
                          </a:solidFill>
                        </a:rPr>
                        <a:t>не</a:t>
                      </a:r>
                      <a:r>
                        <a:rPr lang="ru-RU" b="0" i="1" dirty="0" smtClean="0"/>
                        <a:t> </a:t>
                      </a:r>
                      <a:r>
                        <a:rPr lang="ru-RU" b="0" i="1" dirty="0" err="1" smtClean="0"/>
                        <a:t>вполн</a:t>
                      </a:r>
                      <a:r>
                        <a:rPr lang="en-AU" b="0" i="1" dirty="0" smtClean="0"/>
                        <a:t>é</a:t>
                      </a:r>
                      <a:endParaRPr lang="ru-RU" b="0" i="1" dirty="0" smtClean="0"/>
                    </a:p>
                    <a:p>
                      <a:pPr marL="342900" indent="-342900">
                        <a:buNone/>
                      </a:pPr>
                      <a:r>
                        <a:rPr lang="ru-RU" b="0" i="1" dirty="0" smtClean="0">
                          <a:solidFill>
                            <a:srgbClr val="FF0000"/>
                          </a:solidFill>
                        </a:rPr>
                        <a:t>не</a:t>
                      </a:r>
                      <a:r>
                        <a:rPr lang="ru-RU" b="0" i="1" dirty="0" smtClean="0"/>
                        <a:t> </a:t>
                      </a:r>
                      <a:r>
                        <a:rPr lang="ru-RU" b="0" i="1" dirty="0" err="1" smtClean="0"/>
                        <a:t>впр</a:t>
                      </a:r>
                      <a:r>
                        <a:rPr lang="en-AU" b="0" i="1" dirty="0" smtClean="0"/>
                        <a:t>á</a:t>
                      </a:r>
                      <a:r>
                        <a:rPr lang="ru-RU" b="0" i="1" dirty="0" err="1" smtClean="0"/>
                        <a:t>ве</a:t>
                      </a:r>
                      <a:endParaRPr lang="ru-RU" b="0" i="1" dirty="0" smtClean="0"/>
                    </a:p>
                    <a:p>
                      <a:pPr marL="342900" indent="-342900">
                        <a:buNone/>
                      </a:pPr>
                      <a:r>
                        <a:rPr lang="ru-RU" b="0" i="1" dirty="0" smtClean="0">
                          <a:solidFill>
                            <a:srgbClr val="FF0000"/>
                          </a:solidFill>
                        </a:rPr>
                        <a:t>не</a:t>
                      </a:r>
                      <a:r>
                        <a:rPr lang="ru-RU" b="0" i="1" dirty="0" smtClean="0"/>
                        <a:t> в прим</a:t>
                      </a:r>
                      <a:r>
                        <a:rPr lang="en-AU" b="0" i="1" dirty="0" smtClean="0"/>
                        <a:t>é</a:t>
                      </a:r>
                      <a:r>
                        <a:rPr lang="ru-RU" b="0" i="1" dirty="0" err="1" smtClean="0"/>
                        <a:t>р</a:t>
                      </a:r>
                      <a:endParaRPr lang="ru-RU" b="0" i="1" dirty="0"/>
                    </a:p>
                  </a:txBody>
                  <a:tcPr/>
                </a:tc>
                <a:tc>
                  <a:txBody>
                    <a:bodyPr/>
                    <a:lstStyle/>
                    <a:p>
                      <a:pPr marL="342900" indent="-342900">
                        <a:buNone/>
                      </a:pPr>
                      <a:r>
                        <a:rPr lang="ru-RU" b="0" i="1" dirty="0" smtClean="0">
                          <a:solidFill>
                            <a:srgbClr val="FF0000"/>
                          </a:solidFill>
                        </a:rPr>
                        <a:t>не</a:t>
                      </a:r>
                      <a:r>
                        <a:rPr lang="ru-RU" b="0" i="1" dirty="0" smtClean="0"/>
                        <a:t> </a:t>
                      </a:r>
                      <a:r>
                        <a:rPr lang="ru-RU" b="0" i="1" dirty="0" err="1" smtClean="0"/>
                        <a:t>впр</a:t>
                      </a:r>
                      <a:r>
                        <a:rPr lang="en-AU" b="0" i="1" dirty="0" smtClean="0"/>
                        <a:t>ó</a:t>
                      </a:r>
                      <a:r>
                        <a:rPr lang="ru-RU" b="0" i="1" dirty="0" smtClean="0"/>
                        <a:t>к</a:t>
                      </a:r>
                    </a:p>
                    <a:p>
                      <a:pPr marL="342900" indent="-342900">
                        <a:buNone/>
                      </a:pPr>
                      <a:r>
                        <a:rPr lang="ru-RU" b="0" i="1" dirty="0" smtClean="0">
                          <a:solidFill>
                            <a:srgbClr val="FF0000"/>
                          </a:solidFill>
                        </a:rPr>
                        <a:t>не</a:t>
                      </a:r>
                      <a:r>
                        <a:rPr lang="ru-RU" b="0" i="1" dirty="0" smtClean="0"/>
                        <a:t> всерьёз</a:t>
                      </a:r>
                    </a:p>
                    <a:p>
                      <a:pPr marL="342900" indent="-342900">
                        <a:buNone/>
                      </a:pPr>
                      <a:r>
                        <a:rPr lang="ru-RU" b="0" i="1" dirty="0" smtClean="0">
                          <a:solidFill>
                            <a:srgbClr val="FF0000"/>
                          </a:solidFill>
                        </a:rPr>
                        <a:t>не</a:t>
                      </a:r>
                      <a:r>
                        <a:rPr lang="ru-RU" b="0" i="1" dirty="0" smtClean="0"/>
                        <a:t> в с</a:t>
                      </a:r>
                      <a:r>
                        <a:rPr lang="en-AU" b="0" i="1" dirty="0" smtClean="0"/>
                        <a:t>ú</a:t>
                      </a:r>
                      <a:r>
                        <a:rPr lang="ru-RU" b="0" i="1" dirty="0" err="1" smtClean="0"/>
                        <a:t>лу</a:t>
                      </a:r>
                      <a:endParaRPr lang="ru-RU" b="0" i="1" dirty="0" smtClean="0"/>
                    </a:p>
                    <a:p>
                      <a:pPr marL="342900" indent="-342900">
                        <a:buNone/>
                      </a:pPr>
                      <a:r>
                        <a:rPr lang="ru-RU" b="0" i="1" dirty="0" smtClean="0">
                          <a:solidFill>
                            <a:srgbClr val="FF0000"/>
                          </a:solidFill>
                        </a:rPr>
                        <a:t>не</a:t>
                      </a:r>
                      <a:r>
                        <a:rPr lang="ru-RU" b="0" i="1" dirty="0" smtClean="0"/>
                        <a:t> в счёт</a:t>
                      </a:r>
                    </a:p>
                    <a:p>
                      <a:pPr marL="342900" indent="-342900">
                        <a:buNone/>
                      </a:pPr>
                      <a:r>
                        <a:rPr lang="ru-RU" b="0" i="1" dirty="0" smtClean="0">
                          <a:solidFill>
                            <a:srgbClr val="FF0000"/>
                          </a:solidFill>
                        </a:rPr>
                        <a:t>не</a:t>
                      </a:r>
                      <a:r>
                        <a:rPr lang="ru-RU" b="0" i="1" dirty="0" smtClean="0"/>
                        <a:t> </a:t>
                      </a:r>
                      <a:r>
                        <a:rPr lang="ru-RU" b="0" i="1" dirty="0" err="1" smtClean="0"/>
                        <a:t>д</a:t>
                      </a:r>
                      <a:r>
                        <a:rPr lang="en-AU" b="0" i="1" dirty="0" smtClean="0"/>
                        <a:t>ó</a:t>
                      </a:r>
                      <a:r>
                        <a:rPr lang="ru-RU" b="0" i="1" dirty="0" smtClean="0"/>
                        <a:t>сыта</a:t>
                      </a:r>
                    </a:p>
                    <a:p>
                      <a:pPr marL="342900" indent="-342900">
                        <a:buNone/>
                      </a:pPr>
                      <a:r>
                        <a:rPr lang="ru-RU" b="0" i="1" dirty="0" smtClean="0">
                          <a:solidFill>
                            <a:srgbClr val="FF0000"/>
                          </a:solidFill>
                        </a:rPr>
                        <a:t>не</a:t>
                      </a:r>
                      <a:r>
                        <a:rPr lang="ru-RU" b="0" i="1" dirty="0" smtClean="0"/>
                        <a:t> ж</a:t>
                      </a:r>
                      <a:r>
                        <a:rPr lang="en-AU" b="0" i="1" dirty="0" smtClean="0"/>
                        <a:t>á</a:t>
                      </a:r>
                      <a:r>
                        <a:rPr lang="ru-RU" b="0" i="1" dirty="0" err="1" smtClean="0"/>
                        <a:t>лко</a:t>
                      </a:r>
                      <a:endParaRPr lang="ru-RU" b="0" i="1" dirty="0" smtClean="0"/>
                    </a:p>
                    <a:p>
                      <a:pPr marL="342900" indent="-342900">
                        <a:buNone/>
                      </a:pPr>
                      <a:r>
                        <a:rPr lang="ru-RU" b="0" i="1" dirty="0" smtClean="0">
                          <a:solidFill>
                            <a:srgbClr val="FF0000"/>
                          </a:solidFill>
                        </a:rPr>
                        <a:t>не</a:t>
                      </a:r>
                      <a:r>
                        <a:rPr lang="ru-RU" b="0" i="1" dirty="0" smtClean="0"/>
                        <a:t> ж</a:t>
                      </a:r>
                      <a:r>
                        <a:rPr lang="en-AU" b="0" i="1" dirty="0" smtClean="0"/>
                        <a:t>á</a:t>
                      </a:r>
                      <a:r>
                        <a:rPr lang="ru-RU" b="0" i="1" dirty="0" smtClean="0"/>
                        <a:t>ль</a:t>
                      </a:r>
                    </a:p>
                    <a:p>
                      <a:pPr marL="342900" indent="-342900">
                        <a:buNone/>
                      </a:pPr>
                      <a:r>
                        <a:rPr lang="ru-RU" b="0" i="1" dirty="0" smtClean="0">
                          <a:solidFill>
                            <a:srgbClr val="FF0000"/>
                          </a:solidFill>
                        </a:rPr>
                        <a:t>не</a:t>
                      </a:r>
                      <a:r>
                        <a:rPr lang="ru-RU" b="0" i="1" baseline="0" dirty="0" smtClean="0"/>
                        <a:t> </a:t>
                      </a:r>
                      <a:r>
                        <a:rPr lang="ru-RU" b="0" i="1" baseline="0" dirty="0" err="1" smtClean="0"/>
                        <a:t>з</a:t>
                      </a:r>
                      <a:r>
                        <a:rPr lang="en-AU" b="0" i="1" baseline="0" dirty="0" smtClean="0"/>
                        <a:t>á</a:t>
                      </a:r>
                      <a:r>
                        <a:rPr lang="ru-RU" b="0" i="1" baseline="0" dirty="0" smtClean="0"/>
                        <a:t>мужем</a:t>
                      </a:r>
                    </a:p>
                    <a:p>
                      <a:pPr marL="342900" indent="-342900">
                        <a:buNone/>
                      </a:pPr>
                      <a:r>
                        <a:rPr lang="ru-RU" b="0" i="1" baseline="0" dirty="0" smtClean="0">
                          <a:solidFill>
                            <a:srgbClr val="FF0000"/>
                          </a:solidFill>
                        </a:rPr>
                        <a:t>не</a:t>
                      </a:r>
                      <a:r>
                        <a:rPr lang="ru-RU" b="0" i="1" baseline="0" dirty="0" smtClean="0"/>
                        <a:t> ин</a:t>
                      </a:r>
                      <a:r>
                        <a:rPr lang="en-AU" b="0" i="1" baseline="0" dirty="0" smtClean="0"/>
                        <a:t>á</a:t>
                      </a:r>
                      <a:r>
                        <a:rPr lang="ru-RU" b="0" i="1" baseline="0" dirty="0" err="1" smtClean="0"/>
                        <a:t>че</a:t>
                      </a:r>
                      <a:endParaRPr lang="ru-RU" b="0" i="1" baseline="0" dirty="0" smtClean="0"/>
                    </a:p>
                    <a:p>
                      <a:pPr marL="342900" indent="-342900">
                        <a:buNone/>
                      </a:pPr>
                      <a:r>
                        <a:rPr lang="ru-RU" b="0" i="1" baseline="0" dirty="0" smtClean="0">
                          <a:solidFill>
                            <a:srgbClr val="FF0000"/>
                          </a:solidFill>
                        </a:rPr>
                        <a:t>не</a:t>
                      </a:r>
                      <a:r>
                        <a:rPr lang="ru-RU" b="0" i="1" baseline="0" dirty="0" smtClean="0"/>
                        <a:t> к добр</a:t>
                      </a:r>
                      <a:r>
                        <a:rPr lang="en-AU" b="0" i="1" baseline="0" dirty="0" smtClean="0"/>
                        <a:t>ý</a:t>
                      </a:r>
                      <a:endParaRPr lang="ru-RU" b="0" i="1" baseline="0" dirty="0" smtClean="0"/>
                    </a:p>
                    <a:p>
                      <a:pPr marL="342900" indent="-342900">
                        <a:buNone/>
                      </a:pPr>
                      <a:r>
                        <a:rPr lang="ru-RU" b="0" i="1" baseline="0" dirty="0" smtClean="0">
                          <a:solidFill>
                            <a:srgbClr val="FF0000"/>
                          </a:solidFill>
                        </a:rPr>
                        <a:t>не</a:t>
                      </a:r>
                      <a:r>
                        <a:rPr lang="ru-RU" b="0" i="1" baseline="0" dirty="0" smtClean="0"/>
                        <a:t> к лиц</a:t>
                      </a:r>
                      <a:r>
                        <a:rPr lang="en-AU" b="0" i="1" baseline="0" dirty="0" smtClean="0"/>
                        <a:t>ý</a:t>
                      </a:r>
                      <a:endParaRPr lang="ru-RU" b="0" i="1" baseline="0" dirty="0" smtClean="0"/>
                    </a:p>
                    <a:p>
                      <a:pPr marL="342900" indent="-342900">
                        <a:buNone/>
                      </a:pPr>
                      <a:r>
                        <a:rPr lang="ru-RU" b="0" i="1" baseline="0" dirty="0" smtClean="0">
                          <a:solidFill>
                            <a:srgbClr val="FF0000"/>
                          </a:solidFill>
                        </a:rPr>
                        <a:t>не</a:t>
                      </a:r>
                      <a:r>
                        <a:rPr lang="ru-RU" b="0" i="1" baseline="0" dirty="0" smtClean="0"/>
                        <a:t> ко двор</a:t>
                      </a:r>
                      <a:r>
                        <a:rPr lang="en-AU" b="0" i="1" baseline="0" dirty="0" smtClean="0"/>
                        <a:t>ý</a:t>
                      </a:r>
                      <a:endParaRPr lang="ru-RU" b="0" i="1" baseline="0" dirty="0" smtClean="0"/>
                    </a:p>
                    <a:p>
                      <a:pPr marL="342900" indent="-342900">
                        <a:buNone/>
                      </a:pPr>
                      <a:r>
                        <a:rPr lang="ru-RU" b="0" i="1" baseline="0" dirty="0" smtClean="0">
                          <a:solidFill>
                            <a:srgbClr val="FF0000"/>
                          </a:solidFill>
                        </a:rPr>
                        <a:t>не</a:t>
                      </a:r>
                      <a:r>
                        <a:rPr lang="ru-RU" b="0" i="1" baseline="0" dirty="0" smtClean="0"/>
                        <a:t> к </a:t>
                      </a:r>
                      <a:r>
                        <a:rPr lang="ru-RU" b="0" i="1" baseline="0" dirty="0" err="1" smtClean="0"/>
                        <a:t>усп</a:t>
                      </a:r>
                      <a:r>
                        <a:rPr lang="en-AU" b="0" i="1" baseline="0" dirty="0" smtClean="0"/>
                        <a:t>é</a:t>
                      </a:r>
                      <a:r>
                        <a:rPr lang="ru-RU" b="0" i="1" baseline="0" dirty="0" err="1" smtClean="0"/>
                        <a:t>ху</a:t>
                      </a:r>
                      <a:endParaRPr lang="ru-RU" b="0" i="1" baseline="0" dirty="0" smtClean="0"/>
                    </a:p>
                    <a:p>
                      <a:pPr marL="342900" indent="-342900">
                        <a:buNone/>
                      </a:pPr>
                      <a:r>
                        <a:rPr lang="ru-RU" b="0" i="1" baseline="0" dirty="0" smtClean="0">
                          <a:solidFill>
                            <a:srgbClr val="FF0000"/>
                          </a:solidFill>
                        </a:rPr>
                        <a:t>не </a:t>
                      </a:r>
                      <a:r>
                        <a:rPr lang="ru-RU" b="0" i="1" baseline="0" dirty="0" err="1" smtClean="0"/>
                        <a:t>нав</a:t>
                      </a:r>
                      <a:r>
                        <a:rPr lang="en-AU" b="0" i="1" baseline="0" dirty="0" smtClean="0"/>
                        <a:t>é</a:t>
                      </a:r>
                      <a:r>
                        <a:rPr lang="ru-RU" b="0" i="1" baseline="0" dirty="0" smtClean="0"/>
                        <a:t>к</a:t>
                      </a:r>
                      <a:endParaRPr lang="ru-RU" b="0" i="1" dirty="0"/>
                    </a:p>
                  </a:txBody>
                  <a:tcPr/>
                </a:tc>
                <a:tc>
                  <a:txBody>
                    <a:bodyPr/>
                    <a:lstStyle/>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навсегд</a:t>
                      </a:r>
                      <a:r>
                        <a:rPr lang="en-AU" b="0" i="1" dirty="0" smtClean="0">
                          <a:solidFill>
                            <a:schemeClr val="tx1"/>
                          </a:solidFill>
                        </a:rPr>
                        <a:t>á</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н</a:t>
                      </a:r>
                      <a:r>
                        <a:rPr lang="en-AU" b="0" i="1" dirty="0" smtClean="0">
                          <a:solidFill>
                            <a:schemeClr val="tx1"/>
                          </a:solidFill>
                        </a:rPr>
                        <a:t>á</a:t>
                      </a:r>
                      <a:r>
                        <a:rPr lang="ru-RU" b="0" i="1" dirty="0" err="1" smtClean="0">
                          <a:solidFill>
                            <a:schemeClr val="tx1"/>
                          </a:solidFill>
                        </a:rPr>
                        <a:t>добно</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напр</a:t>
                      </a:r>
                      <a:r>
                        <a:rPr lang="en-AU" b="0" i="1" dirty="0" smtClean="0">
                          <a:solidFill>
                            <a:schemeClr val="tx1"/>
                          </a:solidFill>
                        </a:rPr>
                        <a:t>á</a:t>
                      </a:r>
                      <a:r>
                        <a:rPr lang="ru-RU" b="0" i="1" dirty="0" err="1" smtClean="0">
                          <a:solidFill>
                            <a:schemeClr val="tx1"/>
                          </a:solidFill>
                        </a:rPr>
                        <a:t>сно</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нар</a:t>
                      </a:r>
                      <a:r>
                        <a:rPr lang="en-AU" b="0" i="1" dirty="0" smtClean="0">
                          <a:solidFill>
                            <a:schemeClr val="tx1"/>
                          </a:solidFill>
                        </a:rPr>
                        <a:t>ó</a:t>
                      </a:r>
                      <a:r>
                        <a:rPr lang="ru-RU" b="0" i="1" dirty="0" err="1" smtClean="0">
                          <a:solidFill>
                            <a:schemeClr val="tx1"/>
                          </a:solidFill>
                        </a:rPr>
                        <a:t>чно</a:t>
                      </a:r>
                      <a:endParaRPr lang="ru-RU" b="0" i="1" dirty="0" smtClean="0">
                        <a:solidFill>
                          <a:schemeClr val="tx1"/>
                        </a:solidFill>
                      </a:endParaRPr>
                    </a:p>
                    <a:p>
                      <a:pPr marL="342900" indent="-342900">
                        <a:buNone/>
                      </a:pPr>
                      <a:r>
                        <a:rPr lang="ru-RU" b="0" i="1" dirty="0" smtClean="0">
                          <a:solidFill>
                            <a:srgbClr val="FF0000"/>
                          </a:solidFill>
                        </a:rPr>
                        <a:t>не </a:t>
                      </a:r>
                      <a:r>
                        <a:rPr lang="en-AU" b="0" i="1" dirty="0" smtClean="0">
                          <a:solidFill>
                            <a:schemeClr val="tx1"/>
                          </a:solidFill>
                        </a:rPr>
                        <a:t>ó</a:t>
                      </a:r>
                      <a:r>
                        <a:rPr lang="ru-RU" b="0" i="1" dirty="0" err="1" smtClean="0">
                          <a:solidFill>
                            <a:schemeClr val="tx1"/>
                          </a:solidFill>
                        </a:rPr>
                        <a:t>чень</a:t>
                      </a:r>
                      <a:endParaRPr lang="ru-RU" b="0" i="1" dirty="0" smtClean="0">
                        <a:solidFill>
                          <a:schemeClr val="tx1"/>
                        </a:solidFill>
                      </a:endParaRPr>
                    </a:p>
                    <a:p>
                      <a:pPr marL="342900" indent="-342900">
                        <a:buNone/>
                      </a:pPr>
                      <a:r>
                        <a:rPr lang="ru-RU" b="0" i="1" dirty="0" smtClean="0">
                          <a:solidFill>
                            <a:srgbClr val="FF0000"/>
                          </a:solidFill>
                        </a:rPr>
                        <a:t>не</a:t>
                      </a:r>
                      <a:r>
                        <a:rPr lang="ru-RU" b="0" i="1" baseline="0" dirty="0" smtClean="0">
                          <a:solidFill>
                            <a:srgbClr val="FF0000"/>
                          </a:solidFill>
                        </a:rPr>
                        <a:t> </a:t>
                      </a:r>
                      <a:r>
                        <a:rPr lang="ru-RU" b="0" i="1" baseline="0" dirty="0" smtClean="0">
                          <a:solidFill>
                            <a:schemeClr val="tx1"/>
                          </a:solidFill>
                        </a:rPr>
                        <a:t>на </a:t>
                      </a:r>
                      <a:r>
                        <a:rPr lang="ru-RU" b="0" i="1" baseline="0" dirty="0" err="1" smtClean="0">
                          <a:solidFill>
                            <a:schemeClr val="tx1"/>
                          </a:solidFill>
                        </a:rPr>
                        <a:t>ш</a:t>
                      </a:r>
                      <a:r>
                        <a:rPr lang="en-AU" b="0" i="1" baseline="0" dirty="0" smtClean="0">
                          <a:solidFill>
                            <a:schemeClr val="tx1"/>
                          </a:solidFill>
                        </a:rPr>
                        <a:t>ý</a:t>
                      </a:r>
                      <a:r>
                        <a:rPr lang="ru-RU" b="0" i="1" baseline="0" dirty="0" smtClean="0">
                          <a:solidFill>
                            <a:schemeClr val="tx1"/>
                          </a:solidFill>
                        </a:rPr>
                        <a:t>тку</a:t>
                      </a:r>
                    </a:p>
                    <a:p>
                      <a:pPr marL="342900" indent="-342900">
                        <a:buNone/>
                      </a:pPr>
                      <a:r>
                        <a:rPr lang="ru-RU" b="0" i="1" baseline="0" dirty="0" smtClean="0">
                          <a:solidFill>
                            <a:srgbClr val="FF0000"/>
                          </a:solidFill>
                        </a:rPr>
                        <a:t>не</a:t>
                      </a:r>
                      <a:r>
                        <a:rPr lang="ru-RU" b="0" i="1" baseline="0" dirty="0" smtClean="0">
                          <a:solidFill>
                            <a:schemeClr val="tx1"/>
                          </a:solidFill>
                        </a:rPr>
                        <a:t> под с</a:t>
                      </a:r>
                      <a:r>
                        <a:rPr lang="en-AU" b="0" i="1" baseline="0" dirty="0" smtClean="0">
                          <a:solidFill>
                            <a:schemeClr val="tx1"/>
                          </a:solidFill>
                        </a:rPr>
                        <a:t>ú</a:t>
                      </a:r>
                      <a:r>
                        <a:rPr lang="ru-RU" b="0" i="1" baseline="0" dirty="0" err="1" smtClean="0">
                          <a:solidFill>
                            <a:schemeClr val="tx1"/>
                          </a:solidFill>
                        </a:rPr>
                        <a:t>лу</a:t>
                      </a:r>
                      <a:endParaRPr lang="ru-RU" b="0" i="1" baseline="0" dirty="0" smtClean="0">
                        <a:solidFill>
                          <a:schemeClr val="tx1"/>
                        </a:solidFill>
                      </a:endParaRPr>
                    </a:p>
                    <a:p>
                      <a:pPr marL="342900" indent="-342900">
                        <a:buNone/>
                      </a:pPr>
                      <a:r>
                        <a:rPr lang="ru-RU" b="0" i="1" baseline="0" dirty="0" smtClean="0">
                          <a:solidFill>
                            <a:srgbClr val="FF0000"/>
                          </a:solidFill>
                        </a:rPr>
                        <a:t>не</a:t>
                      </a:r>
                      <a:r>
                        <a:rPr lang="ru-RU" b="0" i="1" baseline="0" dirty="0" smtClean="0">
                          <a:solidFill>
                            <a:schemeClr val="tx1"/>
                          </a:solidFill>
                        </a:rPr>
                        <a:t> под </a:t>
                      </a:r>
                      <a:r>
                        <a:rPr lang="ru-RU" b="0" i="1" baseline="0" dirty="0" err="1" smtClean="0">
                          <a:solidFill>
                            <a:schemeClr val="tx1"/>
                          </a:solidFill>
                        </a:rPr>
                        <a:t>ст</a:t>
                      </a:r>
                      <a:r>
                        <a:rPr lang="en-AU" b="0" i="1" baseline="0" dirty="0" smtClean="0">
                          <a:solidFill>
                            <a:schemeClr val="tx1"/>
                          </a:solidFill>
                        </a:rPr>
                        <a:t>á</a:t>
                      </a:r>
                      <a:r>
                        <a:rPr lang="ru-RU" b="0" i="1" baseline="0" dirty="0" err="1" smtClean="0">
                          <a:solidFill>
                            <a:schemeClr val="tx1"/>
                          </a:solidFill>
                        </a:rPr>
                        <a:t>ть</a:t>
                      </a:r>
                      <a:endParaRPr lang="ru-RU" b="0" i="1" baseline="0" dirty="0" smtClean="0">
                        <a:solidFill>
                          <a:schemeClr val="tx1"/>
                        </a:solidFill>
                      </a:endParaRPr>
                    </a:p>
                    <a:p>
                      <a:pPr marL="342900" indent="-342900">
                        <a:buNone/>
                      </a:pPr>
                      <a:r>
                        <a:rPr lang="ru-RU" b="0" i="1" baseline="0" dirty="0" smtClean="0">
                          <a:solidFill>
                            <a:srgbClr val="FF0000"/>
                          </a:solidFill>
                        </a:rPr>
                        <a:t>не</a:t>
                      </a:r>
                      <a:r>
                        <a:rPr lang="ru-RU" b="0" i="1" baseline="0" dirty="0" smtClean="0">
                          <a:solidFill>
                            <a:schemeClr val="tx1"/>
                          </a:solidFill>
                        </a:rPr>
                        <a:t> по </a:t>
                      </a:r>
                      <a:r>
                        <a:rPr lang="ru-RU" b="0" i="1" baseline="0" dirty="0" err="1" smtClean="0">
                          <a:solidFill>
                            <a:schemeClr val="tx1"/>
                          </a:solidFill>
                        </a:rPr>
                        <a:t>вк</a:t>
                      </a:r>
                      <a:r>
                        <a:rPr lang="en-AU" b="0" i="1" baseline="0" dirty="0" smtClean="0">
                          <a:solidFill>
                            <a:schemeClr val="tx1"/>
                          </a:solidFill>
                        </a:rPr>
                        <a:t>ý</a:t>
                      </a:r>
                      <a:r>
                        <a:rPr lang="ru-RU" b="0" i="1" baseline="0" dirty="0" smtClean="0">
                          <a:solidFill>
                            <a:schemeClr val="tx1"/>
                          </a:solidFill>
                        </a:rPr>
                        <a:t>су</a:t>
                      </a:r>
                    </a:p>
                    <a:p>
                      <a:pPr marL="342900" indent="-342900">
                        <a:buNone/>
                      </a:pPr>
                      <a:r>
                        <a:rPr lang="ru-RU" b="0" i="1" baseline="0" dirty="0" smtClean="0">
                          <a:solidFill>
                            <a:srgbClr val="FF0000"/>
                          </a:solidFill>
                        </a:rPr>
                        <a:t>не</a:t>
                      </a:r>
                      <a:r>
                        <a:rPr lang="ru-RU" b="0" i="1" baseline="0" dirty="0" smtClean="0">
                          <a:solidFill>
                            <a:schemeClr val="tx1"/>
                          </a:solidFill>
                        </a:rPr>
                        <a:t> по зуб</a:t>
                      </a:r>
                      <a:r>
                        <a:rPr lang="en-AU" b="0" i="1" baseline="0" dirty="0" smtClean="0">
                          <a:solidFill>
                            <a:schemeClr val="tx1"/>
                          </a:solidFill>
                        </a:rPr>
                        <a:t>á</a:t>
                      </a:r>
                      <a:r>
                        <a:rPr lang="ru-RU" b="0" i="1" baseline="0" dirty="0" smtClean="0">
                          <a:solidFill>
                            <a:schemeClr val="tx1"/>
                          </a:solidFill>
                        </a:rPr>
                        <a:t>м</a:t>
                      </a:r>
                    </a:p>
                    <a:p>
                      <a:pPr marL="342900" indent="-342900">
                        <a:buNone/>
                      </a:pPr>
                      <a:r>
                        <a:rPr lang="ru-RU" b="0" i="1" baseline="0" dirty="0" smtClean="0">
                          <a:solidFill>
                            <a:srgbClr val="FF0000"/>
                          </a:solidFill>
                        </a:rPr>
                        <a:t>не</a:t>
                      </a:r>
                      <a:r>
                        <a:rPr lang="ru-RU" b="0" i="1" baseline="0" dirty="0" smtClean="0">
                          <a:solidFill>
                            <a:schemeClr val="tx1"/>
                          </a:solidFill>
                        </a:rPr>
                        <a:t> по карм</a:t>
                      </a:r>
                      <a:r>
                        <a:rPr lang="en-AU" b="0" i="1" baseline="0" dirty="0" smtClean="0">
                          <a:solidFill>
                            <a:schemeClr val="tx1"/>
                          </a:solidFill>
                        </a:rPr>
                        <a:t>á</a:t>
                      </a:r>
                      <a:r>
                        <a:rPr lang="ru-RU" b="0" i="1" baseline="0" dirty="0" smtClean="0">
                          <a:solidFill>
                            <a:schemeClr val="tx1"/>
                          </a:solidFill>
                        </a:rPr>
                        <a:t>ну</a:t>
                      </a:r>
                    </a:p>
                    <a:p>
                      <a:pPr marL="342900" indent="-342900">
                        <a:buNone/>
                      </a:pPr>
                      <a:r>
                        <a:rPr lang="ru-RU" b="0" i="1" baseline="0" dirty="0" smtClean="0">
                          <a:solidFill>
                            <a:srgbClr val="FF0000"/>
                          </a:solidFill>
                        </a:rPr>
                        <a:t>не</a:t>
                      </a:r>
                      <a:r>
                        <a:rPr lang="ru-RU" b="0" i="1" baseline="0" dirty="0" smtClean="0">
                          <a:solidFill>
                            <a:schemeClr val="tx1"/>
                          </a:solidFill>
                        </a:rPr>
                        <a:t> по </a:t>
                      </a:r>
                      <a:r>
                        <a:rPr lang="ru-RU" b="0" i="1" baseline="0" dirty="0" err="1" smtClean="0">
                          <a:solidFill>
                            <a:schemeClr val="tx1"/>
                          </a:solidFill>
                        </a:rPr>
                        <a:t>нутр</a:t>
                      </a:r>
                      <a:r>
                        <a:rPr lang="en-AU" b="0" i="1" baseline="0" dirty="0" smtClean="0">
                          <a:solidFill>
                            <a:schemeClr val="tx1"/>
                          </a:solidFill>
                        </a:rPr>
                        <a:t>ý</a:t>
                      </a:r>
                      <a:endParaRPr lang="ru-RU" b="0" i="1" baseline="0" dirty="0" smtClean="0">
                        <a:solidFill>
                          <a:schemeClr val="tx1"/>
                        </a:solidFill>
                      </a:endParaRPr>
                    </a:p>
                    <a:p>
                      <a:pPr marL="342900" indent="-342900">
                        <a:buNone/>
                      </a:pPr>
                      <a:r>
                        <a:rPr lang="ru-RU" b="0" i="1" baseline="0" dirty="0" smtClean="0">
                          <a:solidFill>
                            <a:srgbClr val="FF0000"/>
                          </a:solidFill>
                        </a:rPr>
                        <a:t>не</a:t>
                      </a:r>
                      <a:r>
                        <a:rPr lang="ru-RU" b="0" i="1" baseline="0" dirty="0" smtClean="0">
                          <a:solidFill>
                            <a:schemeClr val="tx1"/>
                          </a:solidFill>
                        </a:rPr>
                        <a:t> по плеч</a:t>
                      </a:r>
                      <a:r>
                        <a:rPr lang="en-AU" b="0" i="1" baseline="0" dirty="0" smtClean="0">
                          <a:solidFill>
                            <a:schemeClr val="tx1"/>
                          </a:solidFill>
                        </a:rPr>
                        <a:t>ý</a:t>
                      </a:r>
                      <a:endParaRPr lang="ru-RU" b="0" i="1" baseline="0" dirty="0" smtClean="0">
                        <a:solidFill>
                          <a:schemeClr val="tx1"/>
                        </a:solidFill>
                      </a:endParaRPr>
                    </a:p>
                    <a:p>
                      <a:pPr marL="342900" indent="-342900">
                        <a:buNone/>
                      </a:pPr>
                      <a:r>
                        <a:rPr lang="ru-RU" b="0" i="1" baseline="0" dirty="0" smtClean="0">
                          <a:solidFill>
                            <a:srgbClr val="FF0000"/>
                          </a:solidFill>
                        </a:rPr>
                        <a:t>не</a:t>
                      </a:r>
                      <a:r>
                        <a:rPr lang="ru-RU" b="0" i="1" baseline="0" dirty="0" smtClean="0">
                          <a:solidFill>
                            <a:schemeClr val="tx1"/>
                          </a:solidFill>
                        </a:rPr>
                        <a:t> по </a:t>
                      </a:r>
                      <a:r>
                        <a:rPr lang="ru-RU" b="0" i="1" baseline="0" dirty="0" err="1" smtClean="0">
                          <a:solidFill>
                            <a:schemeClr val="tx1"/>
                          </a:solidFill>
                        </a:rPr>
                        <a:t>пр</a:t>
                      </a:r>
                      <a:r>
                        <a:rPr lang="en-AU" b="0" i="1" baseline="0" dirty="0" smtClean="0">
                          <a:solidFill>
                            <a:schemeClr val="tx1"/>
                          </a:solidFill>
                        </a:rPr>
                        <a:t>á</a:t>
                      </a:r>
                      <a:r>
                        <a:rPr lang="ru-RU" b="0" i="1" baseline="0" dirty="0" err="1" smtClean="0">
                          <a:solidFill>
                            <a:schemeClr val="tx1"/>
                          </a:solidFill>
                        </a:rPr>
                        <a:t>ву</a:t>
                      </a:r>
                      <a:endParaRPr lang="ru-RU" b="0" i="1" dirty="0" smtClean="0">
                        <a:solidFill>
                          <a:schemeClr val="tx1"/>
                        </a:solidFill>
                      </a:endParaRPr>
                    </a:p>
                    <a:p>
                      <a:pPr marL="342900" indent="-342900">
                        <a:buNone/>
                      </a:pPr>
                      <a:endParaRPr lang="ru-RU" b="0" i="1" dirty="0">
                        <a:solidFill>
                          <a:schemeClr val="tx1"/>
                        </a:solidFill>
                      </a:endParaRPr>
                    </a:p>
                  </a:txBody>
                  <a:tcPr/>
                </a:tc>
                <a:tc>
                  <a:txBody>
                    <a:bodyPr/>
                    <a:lstStyle/>
                    <a:p>
                      <a:pPr marL="342900" indent="-342900">
                        <a:buNone/>
                      </a:pPr>
                      <a:r>
                        <a:rPr lang="ru-RU" b="0" i="1" dirty="0" smtClean="0">
                          <a:solidFill>
                            <a:srgbClr val="FF0000"/>
                          </a:solidFill>
                        </a:rPr>
                        <a:t>не</a:t>
                      </a:r>
                      <a:r>
                        <a:rPr lang="ru-RU" b="0" i="1" dirty="0" smtClean="0">
                          <a:solidFill>
                            <a:schemeClr val="tx1"/>
                          </a:solidFill>
                        </a:rPr>
                        <a:t> по </a:t>
                      </a:r>
                      <a:r>
                        <a:rPr lang="ru-RU" b="0" i="1" dirty="0" err="1" smtClean="0">
                          <a:solidFill>
                            <a:schemeClr val="tx1"/>
                          </a:solidFill>
                        </a:rPr>
                        <a:t>себ</a:t>
                      </a:r>
                      <a:r>
                        <a:rPr lang="en-AU" b="0" i="1" dirty="0" smtClean="0">
                          <a:solidFill>
                            <a:schemeClr val="tx1"/>
                          </a:solidFill>
                        </a:rPr>
                        <a:t>é</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по ср</a:t>
                      </a:r>
                      <a:r>
                        <a:rPr lang="en-AU" b="0" i="1" dirty="0" smtClean="0">
                          <a:solidFill>
                            <a:schemeClr val="tx1"/>
                          </a:solidFill>
                        </a:rPr>
                        <a:t>é</a:t>
                      </a:r>
                      <a:r>
                        <a:rPr lang="ru-RU" b="0" i="1" dirty="0" err="1" smtClean="0">
                          <a:solidFill>
                            <a:schemeClr val="tx1"/>
                          </a:solidFill>
                        </a:rPr>
                        <a:t>дствам</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пр</a:t>
                      </a:r>
                      <a:r>
                        <a:rPr lang="en-AU" b="0" i="1" dirty="0" smtClean="0">
                          <a:solidFill>
                            <a:schemeClr val="tx1"/>
                          </a:solidFill>
                        </a:rPr>
                        <a:t>ó</a:t>
                      </a:r>
                      <a:r>
                        <a:rPr lang="ru-RU" b="0" i="1" dirty="0" err="1" smtClean="0">
                          <a:solidFill>
                            <a:schemeClr val="tx1"/>
                          </a:solidFill>
                        </a:rPr>
                        <a:t>чь</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р</a:t>
                      </a:r>
                      <a:r>
                        <a:rPr lang="en-AU" b="0" i="1" dirty="0" smtClean="0">
                          <a:solidFill>
                            <a:schemeClr val="tx1"/>
                          </a:solidFill>
                        </a:rPr>
                        <a:t>é</a:t>
                      </a:r>
                      <a:r>
                        <a:rPr lang="ru-RU" b="0" i="1" dirty="0" err="1" smtClean="0">
                          <a:solidFill>
                            <a:schemeClr val="tx1"/>
                          </a:solidFill>
                        </a:rPr>
                        <a:t>дкость</a:t>
                      </a:r>
                      <a:endParaRPr lang="ru-RU" b="0" i="1" dirty="0" smtClean="0">
                        <a:solidFill>
                          <a:schemeClr val="tx1"/>
                        </a:solidFill>
                      </a:endParaRPr>
                    </a:p>
                    <a:p>
                      <a:pPr marL="342900" indent="-342900">
                        <a:buNone/>
                      </a:pPr>
                      <a:r>
                        <a:rPr lang="ru-RU" b="0" i="1" dirty="0" smtClean="0">
                          <a:solidFill>
                            <a:srgbClr val="FF0000"/>
                          </a:solidFill>
                        </a:rPr>
                        <a:t>не </a:t>
                      </a:r>
                      <a:r>
                        <a:rPr lang="ru-RU" b="0" i="1" dirty="0" err="1" smtClean="0">
                          <a:solidFill>
                            <a:schemeClr val="tx1"/>
                          </a:solidFill>
                        </a:rPr>
                        <a:t>р</a:t>
                      </a:r>
                      <a:r>
                        <a:rPr lang="en-AU" b="0" i="1" dirty="0" smtClean="0">
                          <a:solidFill>
                            <a:schemeClr val="tx1"/>
                          </a:solidFill>
                        </a:rPr>
                        <a:t>ó</a:t>
                      </a:r>
                      <a:r>
                        <a:rPr lang="ru-RU" b="0" i="1" dirty="0" smtClean="0">
                          <a:solidFill>
                            <a:schemeClr val="tx1"/>
                          </a:solidFill>
                        </a:rPr>
                        <a:t>вен (ровён) час</a:t>
                      </a: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ск</a:t>
                      </a:r>
                      <a:r>
                        <a:rPr lang="en-AU" b="0" i="1" dirty="0" smtClean="0">
                          <a:solidFill>
                            <a:schemeClr val="tx1"/>
                          </a:solidFill>
                        </a:rPr>
                        <a:t>ó</a:t>
                      </a:r>
                      <a:r>
                        <a:rPr lang="ru-RU" b="0" i="1" dirty="0" err="1" smtClean="0">
                          <a:solidFill>
                            <a:schemeClr val="tx1"/>
                          </a:solidFill>
                        </a:rPr>
                        <a:t>ро</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сл</a:t>
                      </a:r>
                      <a:r>
                        <a:rPr lang="en-AU" b="0" i="1" dirty="0" smtClean="0">
                          <a:solidFill>
                            <a:schemeClr val="tx1"/>
                          </a:solidFill>
                        </a:rPr>
                        <a:t>ú</a:t>
                      </a:r>
                      <a:r>
                        <a:rPr lang="ru-RU" b="0" i="1" dirty="0" err="1" smtClean="0">
                          <a:solidFill>
                            <a:schemeClr val="tx1"/>
                          </a:solidFill>
                        </a:rPr>
                        <a:t>шком</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a:t>
                      </a:r>
                      <a:r>
                        <a:rPr lang="ru-RU" b="0" i="1" dirty="0" err="1" smtClean="0">
                          <a:solidFill>
                            <a:schemeClr val="tx1"/>
                          </a:solidFill>
                        </a:rPr>
                        <a:t>случ</a:t>
                      </a:r>
                      <a:r>
                        <a:rPr lang="en-AU" b="0" i="1" dirty="0" smtClean="0">
                          <a:solidFill>
                            <a:schemeClr val="tx1"/>
                          </a:solidFill>
                        </a:rPr>
                        <a:t>á</a:t>
                      </a:r>
                      <a:r>
                        <a:rPr lang="ru-RU" b="0" i="1" dirty="0" err="1" smtClean="0">
                          <a:solidFill>
                            <a:schemeClr val="tx1"/>
                          </a:solidFill>
                        </a:rPr>
                        <a:t>йно</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ср</a:t>
                      </a:r>
                      <a:r>
                        <a:rPr lang="en-AU" b="0" i="1" dirty="0" smtClean="0">
                          <a:solidFill>
                            <a:schemeClr val="tx1"/>
                          </a:solidFill>
                        </a:rPr>
                        <a:t>á</a:t>
                      </a:r>
                      <a:r>
                        <a:rPr lang="ru-RU" b="0" i="1" dirty="0" err="1" smtClean="0">
                          <a:solidFill>
                            <a:schemeClr val="tx1"/>
                          </a:solidFill>
                        </a:rPr>
                        <a:t>зу</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т</a:t>
                      </a:r>
                      <a:r>
                        <a:rPr lang="en-AU" b="0" i="1" dirty="0" smtClean="0">
                          <a:solidFill>
                            <a:schemeClr val="tx1"/>
                          </a:solidFill>
                        </a:rPr>
                        <a:t>á</a:t>
                      </a:r>
                      <a:r>
                        <a:rPr lang="ru-RU" b="0" i="1" dirty="0" smtClean="0">
                          <a:solidFill>
                            <a:schemeClr val="tx1"/>
                          </a:solidFill>
                        </a:rPr>
                        <a:t>к</a:t>
                      </a:r>
                    </a:p>
                    <a:p>
                      <a:pPr marL="342900" indent="-342900">
                        <a:buNone/>
                      </a:pPr>
                      <a:r>
                        <a:rPr lang="ru-RU" b="0" i="1" dirty="0" smtClean="0">
                          <a:solidFill>
                            <a:srgbClr val="FF0000"/>
                          </a:solidFill>
                        </a:rPr>
                        <a:t>не</a:t>
                      </a:r>
                      <a:r>
                        <a:rPr lang="ru-RU" b="0" i="1" dirty="0" smtClean="0">
                          <a:solidFill>
                            <a:schemeClr val="tx1"/>
                          </a:solidFill>
                        </a:rPr>
                        <a:t> чет</a:t>
                      </a:r>
                      <a:r>
                        <a:rPr lang="en-AU" b="0" i="1" dirty="0" smtClean="0">
                          <a:solidFill>
                            <a:schemeClr val="tx1"/>
                          </a:solidFill>
                        </a:rPr>
                        <a:t>á</a:t>
                      </a:r>
                      <a:r>
                        <a:rPr lang="ru-RU" b="0" i="1" dirty="0" smtClean="0">
                          <a:solidFill>
                            <a:schemeClr val="tx1"/>
                          </a:solidFill>
                        </a:rPr>
                        <a:t> (тебе)</a:t>
                      </a:r>
                    </a:p>
                    <a:p>
                      <a:pPr marL="342900" indent="-342900">
                        <a:buNone/>
                      </a:pPr>
                      <a:r>
                        <a:rPr lang="ru-RU" b="0" i="1" dirty="0" smtClean="0">
                          <a:solidFill>
                            <a:srgbClr val="FF0000"/>
                          </a:solidFill>
                        </a:rPr>
                        <a:t>не</a:t>
                      </a:r>
                      <a:r>
                        <a:rPr lang="ru-RU" b="0" i="1" dirty="0" smtClean="0">
                          <a:solidFill>
                            <a:schemeClr val="tx1"/>
                          </a:solidFill>
                        </a:rPr>
                        <a:t> с рук</a:t>
                      </a:r>
                      <a:r>
                        <a:rPr lang="en-AU" b="0" i="1" dirty="0" smtClean="0">
                          <a:solidFill>
                            <a:schemeClr val="tx1"/>
                          </a:solidFill>
                        </a:rPr>
                        <a:t>ú</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у </a:t>
                      </a:r>
                      <a:r>
                        <a:rPr lang="ru-RU" b="0" i="1" dirty="0" err="1" smtClean="0">
                          <a:solidFill>
                            <a:schemeClr val="tx1"/>
                          </a:solidFill>
                        </a:rPr>
                        <a:t>д</a:t>
                      </a:r>
                      <a:r>
                        <a:rPr lang="en-AU" b="0" i="1" dirty="0" smtClean="0">
                          <a:solidFill>
                            <a:schemeClr val="tx1"/>
                          </a:solidFill>
                        </a:rPr>
                        <a:t>é</a:t>
                      </a:r>
                      <a:r>
                        <a:rPr lang="ru-RU" b="0" i="1" dirty="0" err="1" smtClean="0">
                          <a:solidFill>
                            <a:schemeClr val="tx1"/>
                          </a:solidFill>
                        </a:rPr>
                        <a:t>ла</a:t>
                      </a:r>
                      <a:endParaRPr lang="ru-RU" b="0" i="1" dirty="0" smtClean="0">
                        <a:solidFill>
                          <a:schemeClr val="tx1"/>
                        </a:solidFill>
                      </a:endParaRPr>
                    </a:p>
                    <a:p>
                      <a:pPr marL="342900" indent="-342900">
                        <a:buNone/>
                      </a:pPr>
                      <a:r>
                        <a:rPr lang="ru-RU" b="0" i="1" dirty="0" smtClean="0">
                          <a:solidFill>
                            <a:srgbClr val="FF0000"/>
                          </a:solidFill>
                        </a:rPr>
                        <a:t>не</a:t>
                      </a:r>
                      <a:r>
                        <a:rPr lang="ru-RU" b="0" i="1" dirty="0" smtClean="0">
                          <a:solidFill>
                            <a:schemeClr val="tx1"/>
                          </a:solidFill>
                        </a:rPr>
                        <a:t> у м</a:t>
                      </a:r>
                      <a:r>
                        <a:rPr lang="en-AU" b="0" i="1" dirty="0" smtClean="0">
                          <a:solidFill>
                            <a:schemeClr val="tx1"/>
                          </a:solidFill>
                        </a:rPr>
                        <a:t>é</a:t>
                      </a:r>
                      <a:r>
                        <a:rPr lang="ru-RU" b="0" i="1" dirty="0" smtClean="0">
                          <a:solidFill>
                            <a:schemeClr val="tx1"/>
                          </a:solidFill>
                        </a:rPr>
                        <a:t>ста</a:t>
                      </a:r>
                      <a:endParaRPr lang="ru-RU" b="0" i="1"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3600" b="1" dirty="0" smtClean="0">
                <a:solidFill>
                  <a:srgbClr val="FF0000"/>
                </a:solidFill>
                <a:latin typeface="+mn-lt"/>
              </a:rPr>
              <a:t>Правописание частиц  НЕ и НИ:</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500035" y="1000108"/>
          <a:ext cx="8215369" cy="5644491"/>
        </p:xfrm>
        <a:graphic>
          <a:graphicData uri="http://schemas.openxmlformats.org/drawingml/2006/table">
            <a:tbl>
              <a:tblPr firstRow="1" bandRow="1">
                <a:tableStyleId>{5C22544A-7EE6-4342-B048-85BDC9FD1C3A}</a:tableStyleId>
              </a:tblPr>
              <a:tblGrid>
                <a:gridCol w="2903708"/>
                <a:gridCol w="2988682"/>
                <a:gridCol w="2322979"/>
              </a:tblGrid>
              <a:tr h="523851">
                <a:tc gridSpan="3">
                  <a:txBody>
                    <a:bodyPr/>
                    <a:lstStyle/>
                    <a:p>
                      <a:pPr algn="ctr"/>
                      <a:r>
                        <a:rPr lang="ru-RU" sz="2800" dirty="0" smtClean="0"/>
                        <a:t>ПИШИ</a:t>
                      </a:r>
                      <a:r>
                        <a:rPr lang="ru-RU" sz="2800" baseline="0" dirty="0" smtClean="0"/>
                        <a:t>  ПРАВИЛЬНО !</a:t>
                      </a:r>
                      <a:r>
                        <a:rPr lang="ru-RU" sz="2800" dirty="0" smtClean="0"/>
                        <a:t>  </a:t>
                      </a:r>
                      <a:endParaRPr lang="ru-RU" sz="3200" dirty="0"/>
                    </a:p>
                  </a:txBody>
                  <a:tcPr/>
                </a:tc>
                <a:tc hMerge="1">
                  <a:txBody>
                    <a:bodyPr/>
                    <a:lstStyle/>
                    <a:p>
                      <a:endParaRPr lang="ru-RU"/>
                    </a:p>
                  </a:txBody>
                  <a:tcPr/>
                </a:tc>
                <a:tc hMerge="1">
                  <a:txBody>
                    <a:bodyPr/>
                    <a:lstStyle/>
                    <a:p>
                      <a:pPr algn="ctr"/>
                      <a:endParaRPr lang="ru-RU" sz="3200" dirty="0"/>
                    </a:p>
                  </a:txBody>
                  <a:tcPr/>
                </a:tc>
              </a:tr>
              <a:tr h="5119750">
                <a:tc>
                  <a:txBody>
                    <a:bodyPr/>
                    <a:lstStyle/>
                    <a:p>
                      <a:pPr marL="342900" indent="-342900">
                        <a:lnSpc>
                          <a:spcPct val="150000"/>
                        </a:lnSpc>
                        <a:buNone/>
                      </a:pPr>
                      <a:r>
                        <a:rPr lang="ru-RU" sz="2000" b="0" i="1" dirty="0" smtClean="0">
                          <a:solidFill>
                            <a:srgbClr val="FF0000"/>
                          </a:solidFill>
                        </a:rPr>
                        <a:t>ни </a:t>
                      </a:r>
                      <a:r>
                        <a:rPr lang="ru-RU" sz="2000" b="0" i="1" dirty="0" smtClean="0">
                          <a:solidFill>
                            <a:schemeClr val="tx1"/>
                          </a:solidFill>
                        </a:rPr>
                        <a:t>б</a:t>
                      </a:r>
                      <a:r>
                        <a:rPr lang="en-AU" sz="2000" b="0" i="1" dirty="0" smtClean="0">
                          <a:solidFill>
                            <a:schemeClr val="tx1"/>
                          </a:solidFill>
                        </a:rPr>
                        <a:t>é</a:t>
                      </a:r>
                      <a:r>
                        <a:rPr lang="ru-RU" sz="2000" b="0" i="1" baseline="0" dirty="0" smtClean="0">
                          <a:solidFill>
                            <a:srgbClr val="FF0000"/>
                          </a:solidFill>
                        </a:rPr>
                        <a:t> ни </a:t>
                      </a:r>
                      <a:r>
                        <a:rPr lang="ru-RU" sz="2000" b="0" i="1" baseline="0" dirty="0" smtClean="0">
                          <a:solidFill>
                            <a:schemeClr val="tx1"/>
                          </a:solidFill>
                        </a:rPr>
                        <a:t>м</a:t>
                      </a:r>
                      <a:r>
                        <a:rPr lang="en-AU" sz="2000" b="0" i="1" baseline="0" dirty="0" smtClean="0">
                          <a:solidFill>
                            <a:schemeClr val="tx1"/>
                          </a:solidFill>
                        </a:rPr>
                        <a:t>é</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б</a:t>
                      </a:r>
                      <a:r>
                        <a:rPr lang="en-AU" sz="2000" b="0" i="1" baseline="0" dirty="0" smtClean="0">
                          <a:solidFill>
                            <a:schemeClr val="tx1"/>
                          </a:solidFill>
                        </a:rPr>
                        <a:t>ó</a:t>
                      </a:r>
                      <a:r>
                        <a:rPr lang="ru-RU" sz="2000" b="0" i="1" baseline="0" dirty="0" err="1" smtClean="0">
                          <a:solidFill>
                            <a:schemeClr val="tx1"/>
                          </a:solidFill>
                        </a:rPr>
                        <a:t>льше</a:t>
                      </a:r>
                      <a:r>
                        <a:rPr lang="ru-RU" sz="2000" b="0" i="1" baseline="0" dirty="0" smtClean="0">
                          <a:solidFill>
                            <a:schemeClr val="tx1"/>
                          </a:solidFill>
                        </a:rPr>
                        <a:t> </a:t>
                      </a:r>
                      <a:r>
                        <a:rPr lang="ru-RU" sz="2000" b="0" i="1" baseline="0" dirty="0" smtClean="0">
                          <a:solidFill>
                            <a:srgbClr val="FF0000"/>
                          </a:solidFill>
                        </a:rPr>
                        <a:t>ни</a:t>
                      </a:r>
                      <a:r>
                        <a:rPr lang="ru-RU" sz="2000" b="0" i="1" baseline="0" dirty="0" smtClean="0">
                          <a:solidFill>
                            <a:schemeClr val="tx1"/>
                          </a:solidFill>
                        </a:rPr>
                        <a:t> м</a:t>
                      </a:r>
                      <a:r>
                        <a:rPr lang="en-AU" sz="2000" b="0" i="1" baseline="0" dirty="0" smtClean="0">
                          <a:solidFill>
                            <a:schemeClr val="tx1"/>
                          </a:solidFill>
                        </a:rPr>
                        <a:t>é</a:t>
                      </a:r>
                      <a:r>
                        <a:rPr lang="ru-RU" sz="2000" b="0" i="1" baseline="0" dirty="0" err="1" smtClean="0">
                          <a:solidFill>
                            <a:schemeClr val="tx1"/>
                          </a:solidFill>
                        </a:rPr>
                        <a:t>ньше</a:t>
                      </a:r>
                      <a:endParaRPr lang="ru-RU" sz="2000" b="0" i="1" baseline="0" dirty="0" smtClean="0">
                        <a:solidFill>
                          <a:schemeClr val="tx1"/>
                        </a:solidFill>
                      </a:endParaRPr>
                    </a:p>
                    <a:p>
                      <a:pPr marL="342900" indent="-342900">
                        <a:lnSpc>
                          <a:spcPct val="150000"/>
                        </a:lnSpc>
                        <a:buNone/>
                      </a:pPr>
                      <a:r>
                        <a:rPr lang="ru-RU" sz="2000" b="0" i="1" dirty="0" smtClean="0">
                          <a:solidFill>
                            <a:srgbClr val="FF0000"/>
                          </a:solidFill>
                        </a:rPr>
                        <a:t>ни</a:t>
                      </a:r>
                      <a:r>
                        <a:rPr lang="ru-RU" sz="2000" b="0" i="1" dirty="0" smtClean="0"/>
                        <a:t> </a:t>
                      </a:r>
                      <a:r>
                        <a:rPr lang="ru-RU" sz="2000" b="0" i="1" dirty="0" err="1" smtClean="0"/>
                        <a:t>д</a:t>
                      </a:r>
                      <a:r>
                        <a:rPr lang="en-AU" sz="2000" b="0" i="1" dirty="0" smtClean="0"/>
                        <a:t>á</a:t>
                      </a:r>
                      <a:r>
                        <a:rPr lang="ru-RU" sz="2000" b="0" i="1" dirty="0" smtClean="0"/>
                        <a:t> </a:t>
                      </a:r>
                      <a:r>
                        <a:rPr lang="ru-RU" sz="2000" b="0" i="1" dirty="0" smtClean="0">
                          <a:solidFill>
                            <a:srgbClr val="FF0000"/>
                          </a:solidFill>
                        </a:rPr>
                        <a:t>ни</a:t>
                      </a:r>
                      <a:r>
                        <a:rPr lang="ru-RU" sz="2000" b="0" i="1" dirty="0" smtClean="0"/>
                        <a:t> </a:t>
                      </a:r>
                      <a:r>
                        <a:rPr lang="ru-RU" sz="2000" b="0" i="1" dirty="0" err="1" smtClean="0"/>
                        <a:t>н</a:t>
                      </a:r>
                      <a:r>
                        <a:rPr lang="en-AU" sz="2000" b="0" i="1" dirty="0" smtClean="0"/>
                        <a:t>é</a:t>
                      </a:r>
                      <a:r>
                        <a:rPr lang="ru-RU" sz="2000" b="0" i="1" dirty="0" smtClean="0"/>
                        <a:t>т</a:t>
                      </a:r>
                    </a:p>
                    <a:p>
                      <a:pPr marL="342900" indent="-342900">
                        <a:lnSpc>
                          <a:spcPct val="150000"/>
                        </a:lnSpc>
                        <a:buNone/>
                      </a:pPr>
                      <a:r>
                        <a:rPr lang="ru-RU" sz="2000" b="0" i="1" dirty="0" smtClean="0">
                          <a:solidFill>
                            <a:srgbClr val="FF0000"/>
                          </a:solidFill>
                        </a:rPr>
                        <a:t>ни</a:t>
                      </a:r>
                      <a:r>
                        <a:rPr lang="ru-RU" sz="2000" b="0" i="1" dirty="0" smtClean="0"/>
                        <a:t> </a:t>
                      </a:r>
                      <a:r>
                        <a:rPr lang="ru-RU" sz="2000" b="0" i="1" dirty="0" err="1" smtClean="0"/>
                        <a:t>д</a:t>
                      </a:r>
                      <a:r>
                        <a:rPr lang="en-AU" sz="2000" b="0" i="1" dirty="0" smtClean="0"/>
                        <a:t>á</a:t>
                      </a:r>
                      <a:r>
                        <a:rPr lang="ru-RU" sz="2000" b="0" i="1" dirty="0" err="1" smtClean="0"/>
                        <a:t>ть</a:t>
                      </a:r>
                      <a:r>
                        <a:rPr lang="ru-RU" sz="2000" b="0" i="1" dirty="0" smtClean="0"/>
                        <a:t> </a:t>
                      </a:r>
                      <a:r>
                        <a:rPr lang="ru-RU" sz="2000" b="0" i="1" dirty="0" smtClean="0">
                          <a:solidFill>
                            <a:srgbClr val="FF0000"/>
                          </a:solidFill>
                        </a:rPr>
                        <a:t>ни</a:t>
                      </a:r>
                      <a:r>
                        <a:rPr lang="ru-RU" sz="2000" b="0" i="1" dirty="0" smtClean="0"/>
                        <a:t> взять</a:t>
                      </a:r>
                    </a:p>
                    <a:p>
                      <a:pPr marL="342900" indent="-342900">
                        <a:lnSpc>
                          <a:spcPct val="150000"/>
                        </a:lnSpc>
                        <a:buNone/>
                      </a:pPr>
                      <a:r>
                        <a:rPr lang="ru-RU" sz="2000" b="0" i="1" dirty="0" smtClean="0">
                          <a:solidFill>
                            <a:srgbClr val="FF0000"/>
                          </a:solidFill>
                        </a:rPr>
                        <a:t>ни</a:t>
                      </a:r>
                      <a:r>
                        <a:rPr lang="ru-RU" sz="2000" b="0" i="1" dirty="0" smtClean="0"/>
                        <a:t> </a:t>
                      </a:r>
                      <a:r>
                        <a:rPr lang="ru-RU" sz="2000" b="0" i="1" dirty="0" err="1" smtClean="0"/>
                        <a:t>вз</a:t>
                      </a:r>
                      <a:r>
                        <a:rPr lang="en-AU" sz="2000" b="0" i="1" dirty="0" smtClean="0"/>
                        <a:t>á</a:t>
                      </a:r>
                      <a:r>
                        <a:rPr lang="ru-RU" sz="2000" b="0" i="1" dirty="0" err="1" smtClean="0"/>
                        <a:t>д</a:t>
                      </a:r>
                      <a:r>
                        <a:rPr lang="ru-RU" sz="2000" b="0" i="1" dirty="0" smtClean="0"/>
                        <a:t> </a:t>
                      </a:r>
                      <a:r>
                        <a:rPr lang="ru-RU" sz="2000" b="0" i="1" dirty="0" smtClean="0">
                          <a:solidFill>
                            <a:srgbClr val="FF0000"/>
                          </a:solidFill>
                        </a:rPr>
                        <a:t>ни</a:t>
                      </a:r>
                      <a:r>
                        <a:rPr lang="ru-RU" sz="2000" b="0" i="1" dirty="0" smtClean="0"/>
                        <a:t> вперёд</a:t>
                      </a:r>
                    </a:p>
                    <a:p>
                      <a:pPr marL="342900" indent="-342900">
                        <a:lnSpc>
                          <a:spcPct val="150000"/>
                        </a:lnSpc>
                        <a:buNone/>
                      </a:pPr>
                      <a:r>
                        <a:rPr lang="ru-RU" sz="2000" b="0" i="1" dirty="0" smtClean="0">
                          <a:solidFill>
                            <a:srgbClr val="FF0000"/>
                          </a:solidFill>
                        </a:rPr>
                        <a:t>ни</a:t>
                      </a:r>
                      <a:r>
                        <a:rPr lang="ru-RU" sz="2000" b="0" i="1" dirty="0" smtClean="0"/>
                        <a:t> ж</a:t>
                      </a:r>
                      <a:r>
                        <a:rPr lang="en-AU" sz="2000" b="0" i="1" dirty="0" smtClean="0"/>
                        <a:t>ú</a:t>
                      </a:r>
                      <a:r>
                        <a:rPr lang="ru-RU" sz="2000" b="0" i="1" dirty="0" smtClean="0"/>
                        <a:t>в</a:t>
                      </a:r>
                      <a:r>
                        <a:rPr lang="ru-RU" sz="2000" b="0" i="1" baseline="0" dirty="0" smtClean="0"/>
                        <a:t> </a:t>
                      </a:r>
                      <a:r>
                        <a:rPr lang="ru-RU" sz="2000" b="0" i="1" baseline="0" dirty="0" smtClean="0">
                          <a:solidFill>
                            <a:srgbClr val="FF0000"/>
                          </a:solidFill>
                        </a:rPr>
                        <a:t>ни </a:t>
                      </a:r>
                      <a:r>
                        <a:rPr lang="ru-RU" sz="2000" b="0" i="1" baseline="0" dirty="0" smtClean="0"/>
                        <a:t>мёртв</a:t>
                      </a:r>
                    </a:p>
                    <a:p>
                      <a:pPr marL="342900" indent="-342900">
                        <a:lnSpc>
                          <a:spcPct val="150000"/>
                        </a:lnSpc>
                        <a:buNone/>
                      </a:pPr>
                      <a:r>
                        <a:rPr lang="ru-RU" sz="2000" b="0" i="1" baseline="0" dirty="0" smtClean="0">
                          <a:solidFill>
                            <a:srgbClr val="FF0000"/>
                          </a:solidFill>
                        </a:rPr>
                        <a:t>ни </a:t>
                      </a:r>
                      <a:r>
                        <a:rPr lang="ru-RU" sz="2000" b="0" i="1" baseline="0" dirty="0" smtClean="0"/>
                        <a:t>за </a:t>
                      </a:r>
                      <a:r>
                        <a:rPr lang="ru-RU" sz="2000" b="0" i="1" baseline="0" dirty="0" err="1" smtClean="0"/>
                        <a:t>чт</a:t>
                      </a:r>
                      <a:r>
                        <a:rPr lang="en-AU" sz="2000" b="0" i="1" baseline="0" dirty="0" smtClean="0"/>
                        <a:t>ó</a:t>
                      </a:r>
                      <a:r>
                        <a:rPr lang="ru-RU" sz="2000" b="0" i="1" baseline="0" dirty="0" smtClean="0"/>
                        <a:t> </a:t>
                      </a:r>
                      <a:r>
                        <a:rPr lang="ru-RU" sz="2000" b="0" i="1" baseline="0" dirty="0" smtClean="0">
                          <a:solidFill>
                            <a:srgbClr val="FF0000"/>
                          </a:solidFill>
                        </a:rPr>
                        <a:t>ни</a:t>
                      </a:r>
                      <a:r>
                        <a:rPr lang="ru-RU" sz="2000" b="0" i="1" baseline="0" dirty="0" smtClean="0"/>
                        <a:t> про </a:t>
                      </a:r>
                      <a:r>
                        <a:rPr lang="ru-RU" sz="2000" b="0" i="1" baseline="0" dirty="0" err="1" smtClean="0"/>
                        <a:t>чт</a:t>
                      </a:r>
                      <a:r>
                        <a:rPr lang="en-AU" sz="2000" b="0" i="1" baseline="0" dirty="0" smtClean="0"/>
                        <a:t>ó</a:t>
                      </a:r>
                      <a:endParaRPr lang="ru-RU" sz="2000" b="0" i="1" baseline="0" dirty="0" smtClean="0"/>
                    </a:p>
                    <a:p>
                      <a:pPr marL="342900" indent="-342900">
                        <a:lnSpc>
                          <a:spcPct val="150000"/>
                        </a:lnSpc>
                        <a:buNone/>
                      </a:pPr>
                      <a:r>
                        <a:rPr lang="ru-RU" sz="2000" b="0" i="1" baseline="0" dirty="0" smtClean="0">
                          <a:solidFill>
                            <a:srgbClr val="FF0000"/>
                          </a:solidFill>
                        </a:rPr>
                        <a:t>ни</a:t>
                      </a:r>
                      <a:r>
                        <a:rPr lang="ru-RU" sz="2000" b="0" i="1" baseline="0" dirty="0" smtClean="0"/>
                        <a:t> рыба </a:t>
                      </a:r>
                      <a:r>
                        <a:rPr lang="ru-RU" sz="2000" b="0" i="1" baseline="0" dirty="0" smtClean="0">
                          <a:solidFill>
                            <a:srgbClr val="FF0000"/>
                          </a:solidFill>
                        </a:rPr>
                        <a:t>ни</a:t>
                      </a:r>
                      <a:r>
                        <a:rPr lang="ru-RU" sz="2000" b="0" i="1" baseline="0" dirty="0" smtClean="0"/>
                        <a:t> мясо</a:t>
                      </a:r>
                    </a:p>
                    <a:p>
                      <a:pPr marL="342900" indent="-342900">
                        <a:lnSpc>
                          <a:spcPct val="150000"/>
                        </a:lnSpc>
                        <a:buNone/>
                      </a:pPr>
                      <a:r>
                        <a:rPr lang="ru-RU" sz="2000" b="0" i="1" baseline="0" dirty="0" smtClean="0">
                          <a:solidFill>
                            <a:srgbClr val="FF0000"/>
                          </a:solidFill>
                        </a:rPr>
                        <a:t>ни</a:t>
                      </a:r>
                      <a:r>
                        <a:rPr lang="ru-RU" sz="2000" b="0" i="1" baseline="0" dirty="0" smtClean="0"/>
                        <a:t> </a:t>
                      </a:r>
                      <a:r>
                        <a:rPr lang="ru-RU" sz="2000" b="0" i="1" baseline="0" dirty="0" err="1" smtClean="0"/>
                        <a:t>св</a:t>
                      </a:r>
                      <a:r>
                        <a:rPr lang="en-AU" sz="2000" b="0" i="1" baseline="0" dirty="0" smtClean="0"/>
                        <a:t>é</a:t>
                      </a:r>
                      <a:r>
                        <a:rPr lang="ru-RU" sz="2000" b="0" i="1" baseline="0" dirty="0" smtClean="0"/>
                        <a:t>т </a:t>
                      </a:r>
                      <a:r>
                        <a:rPr lang="ru-RU" sz="2000" b="0" i="1" baseline="0" dirty="0" smtClean="0">
                          <a:solidFill>
                            <a:srgbClr val="FF0000"/>
                          </a:solidFill>
                        </a:rPr>
                        <a:t>ни</a:t>
                      </a:r>
                      <a:r>
                        <a:rPr lang="ru-RU" sz="2000" b="0" i="1" baseline="0" dirty="0" smtClean="0"/>
                        <a:t> заря</a:t>
                      </a:r>
                    </a:p>
                    <a:p>
                      <a:pPr marL="342900" indent="-342900">
                        <a:lnSpc>
                          <a:spcPct val="150000"/>
                        </a:lnSpc>
                        <a:buNone/>
                      </a:pPr>
                      <a:r>
                        <a:rPr lang="ru-RU" sz="2000" b="0" i="1" baseline="0" dirty="0" smtClean="0">
                          <a:solidFill>
                            <a:srgbClr val="FF0000"/>
                          </a:solidFill>
                        </a:rPr>
                        <a:t>ни</a:t>
                      </a:r>
                      <a:r>
                        <a:rPr lang="ru-RU" sz="2000" b="0" i="1" baseline="0" dirty="0" smtClean="0"/>
                        <a:t> днём </a:t>
                      </a:r>
                      <a:r>
                        <a:rPr lang="ru-RU" sz="2000" b="0" i="1" baseline="0" dirty="0" smtClean="0">
                          <a:solidFill>
                            <a:srgbClr val="FF0000"/>
                          </a:solidFill>
                        </a:rPr>
                        <a:t>ни</a:t>
                      </a:r>
                      <a:r>
                        <a:rPr lang="ru-RU" sz="2000" b="0" i="1" baseline="0" dirty="0" smtClean="0"/>
                        <a:t> </a:t>
                      </a:r>
                      <a:r>
                        <a:rPr lang="ru-RU" sz="2000" b="0" i="1" baseline="0" dirty="0" err="1" smtClean="0"/>
                        <a:t>н</a:t>
                      </a:r>
                      <a:r>
                        <a:rPr lang="en-AU" sz="2000" b="0" i="1" baseline="0" dirty="0" smtClean="0"/>
                        <a:t>ó</a:t>
                      </a:r>
                      <a:r>
                        <a:rPr lang="ru-RU" sz="2000" b="0" i="1" baseline="0" dirty="0" smtClean="0"/>
                        <a:t>чью</a:t>
                      </a:r>
                    </a:p>
                    <a:p>
                      <a:pPr marL="342900" indent="-342900">
                        <a:lnSpc>
                          <a:spcPct val="150000"/>
                        </a:lnSpc>
                        <a:buNone/>
                      </a:pPr>
                      <a:r>
                        <a:rPr lang="ru-RU" sz="2000" b="0" i="1" baseline="0" dirty="0" smtClean="0">
                          <a:solidFill>
                            <a:srgbClr val="FF0000"/>
                          </a:solidFill>
                        </a:rPr>
                        <a:t>ни</a:t>
                      </a:r>
                      <a:r>
                        <a:rPr lang="ru-RU" sz="2000" b="0" i="1" baseline="0" dirty="0" smtClean="0"/>
                        <a:t> сл</a:t>
                      </a:r>
                      <a:r>
                        <a:rPr lang="en-AU" sz="2000" b="0" i="1" baseline="0" dirty="0" smtClean="0"/>
                        <a:t>ý</a:t>
                      </a:r>
                      <a:r>
                        <a:rPr lang="ru-RU" sz="2000" b="0" i="1" baseline="0" dirty="0" err="1" smtClean="0"/>
                        <a:t>ху</a:t>
                      </a:r>
                      <a:r>
                        <a:rPr lang="ru-RU" sz="2000" b="0" i="1" baseline="0" dirty="0" smtClean="0"/>
                        <a:t> </a:t>
                      </a:r>
                      <a:r>
                        <a:rPr lang="ru-RU" sz="2000" b="0" i="1" baseline="0" dirty="0" smtClean="0">
                          <a:solidFill>
                            <a:srgbClr val="FF0000"/>
                          </a:solidFill>
                        </a:rPr>
                        <a:t>ни</a:t>
                      </a:r>
                      <a:r>
                        <a:rPr lang="ru-RU" sz="2000" b="0" i="1" baseline="0" dirty="0" smtClean="0"/>
                        <a:t> </a:t>
                      </a:r>
                      <a:r>
                        <a:rPr lang="ru-RU" sz="2000" b="0" i="1" baseline="0" dirty="0" err="1" smtClean="0"/>
                        <a:t>д</a:t>
                      </a:r>
                      <a:r>
                        <a:rPr lang="en-AU" sz="2000" b="0" i="1" baseline="0" dirty="0" smtClean="0"/>
                        <a:t>ý</a:t>
                      </a:r>
                      <a:r>
                        <a:rPr lang="ru-RU" sz="2000" b="0" i="1" baseline="0" dirty="0" err="1" smtClean="0"/>
                        <a:t>ху</a:t>
                      </a:r>
                      <a:r>
                        <a:rPr lang="ru-RU" sz="2000" b="0" i="1" baseline="0" dirty="0" smtClean="0"/>
                        <a:t> </a:t>
                      </a:r>
                      <a:endParaRPr lang="ru-RU" sz="2000" b="0" i="1" dirty="0"/>
                    </a:p>
                  </a:txBody>
                  <a:tcPr/>
                </a:tc>
                <a:tc>
                  <a:txBody>
                    <a:bodyPr/>
                    <a:lstStyle/>
                    <a:p>
                      <a:pPr marL="342900" indent="-342900">
                        <a:lnSpc>
                          <a:spcPct val="150000"/>
                        </a:lnSpc>
                        <a:buNone/>
                      </a:pPr>
                      <a:r>
                        <a:rPr lang="ru-RU" sz="2000" b="0" i="1" dirty="0" smtClean="0">
                          <a:solidFill>
                            <a:srgbClr val="FF0000"/>
                          </a:solidFill>
                        </a:rPr>
                        <a:t>ни </a:t>
                      </a:r>
                      <a:r>
                        <a:rPr lang="ru-RU" sz="2000" b="0" i="1" dirty="0" err="1" smtClean="0">
                          <a:solidFill>
                            <a:schemeClr val="tx1"/>
                          </a:solidFill>
                        </a:rPr>
                        <a:t>п</a:t>
                      </a:r>
                      <a:r>
                        <a:rPr lang="en-AU" sz="2000" b="0" i="1" dirty="0" smtClean="0">
                          <a:solidFill>
                            <a:schemeClr val="tx1"/>
                          </a:solidFill>
                        </a:rPr>
                        <a:t>ý</a:t>
                      </a:r>
                      <a:r>
                        <a:rPr lang="ru-RU" sz="2000" b="0" i="1" dirty="0" smtClean="0">
                          <a:solidFill>
                            <a:schemeClr val="tx1"/>
                          </a:solidFill>
                        </a:rPr>
                        <a:t>ха </a:t>
                      </a:r>
                      <a:r>
                        <a:rPr lang="ru-RU" sz="2000" b="0" i="1" dirty="0" smtClean="0">
                          <a:solidFill>
                            <a:srgbClr val="FF0000"/>
                          </a:solidFill>
                        </a:rPr>
                        <a:t>ни </a:t>
                      </a:r>
                      <a:r>
                        <a:rPr lang="ru-RU" sz="2000" b="0" i="1" dirty="0" smtClean="0">
                          <a:solidFill>
                            <a:schemeClr val="tx1"/>
                          </a:solidFill>
                        </a:rPr>
                        <a:t>пер</a:t>
                      </a:r>
                      <a:r>
                        <a:rPr lang="en-AU" sz="2000" b="0" i="1" dirty="0" smtClean="0">
                          <a:solidFill>
                            <a:schemeClr val="tx1"/>
                          </a:solidFill>
                        </a:rPr>
                        <a:t>á</a:t>
                      </a:r>
                      <a:endParaRPr lang="ru-RU" sz="2000" b="0" i="1" dirty="0" smtClean="0">
                        <a:solidFill>
                          <a:schemeClr val="tx1"/>
                        </a:solidFill>
                      </a:endParaRPr>
                    </a:p>
                    <a:p>
                      <a:pPr marL="342900" indent="-342900">
                        <a:lnSpc>
                          <a:spcPct val="150000"/>
                        </a:lnSpc>
                        <a:buNone/>
                      </a:pPr>
                      <a:r>
                        <a:rPr lang="ru-RU" sz="2000" b="0" i="1" dirty="0" smtClean="0">
                          <a:solidFill>
                            <a:srgbClr val="FF0000"/>
                          </a:solidFill>
                        </a:rPr>
                        <a:t>ни</a:t>
                      </a:r>
                      <a:r>
                        <a:rPr lang="ru-RU" sz="2000" b="0" i="1" dirty="0" smtClean="0">
                          <a:solidFill>
                            <a:schemeClr val="tx1"/>
                          </a:solidFill>
                        </a:rPr>
                        <a:t> с того</a:t>
                      </a:r>
                      <a:r>
                        <a:rPr lang="en-AU" sz="2000" b="0" i="1" dirty="0" smtClean="0">
                          <a:solidFill>
                            <a:schemeClr val="tx1"/>
                          </a:solidFill>
                        </a:rPr>
                        <a:t>ó</a:t>
                      </a:r>
                      <a:r>
                        <a:rPr lang="ru-RU" sz="2000" b="0" i="1" dirty="0" smtClean="0">
                          <a:solidFill>
                            <a:schemeClr val="tx1"/>
                          </a:solidFill>
                        </a:rPr>
                        <a:t> </a:t>
                      </a:r>
                      <a:r>
                        <a:rPr lang="ru-RU" sz="2000" b="0" i="1" dirty="0" smtClean="0">
                          <a:solidFill>
                            <a:srgbClr val="FF0000"/>
                          </a:solidFill>
                        </a:rPr>
                        <a:t>ни</a:t>
                      </a:r>
                      <a:r>
                        <a:rPr lang="ru-RU" sz="2000" b="0" i="1" dirty="0" smtClean="0">
                          <a:solidFill>
                            <a:schemeClr val="tx1"/>
                          </a:solidFill>
                        </a:rPr>
                        <a:t> с </a:t>
                      </a:r>
                      <a:r>
                        <a:rPr lang="ru-RU" sz="2000" b="0" i="1" dirty="0" err="1" smtClean="0">
                          <a:solidFill>
                            <a:schemeClr val="tx1"/>
                          </a:solidFill>
                        </a:rPr>
                        <a:t>сег</a:t>
                      </a:r>
                      <a:r>
                        <a:rPr lang="en-AU" sz="2000" b="0" i="1" dirty="0" smtClean="0">
                          <a:solidFill>
                            <a:schemeClr val="tx1"/>
                          </a:solidFill>
                        </a:rPr>
                        <a:t>ó</a:t>
                      </a:r>
                      <a:endParaRPr lang="ru-RU" sz="2000" b="0" i="1" dirty="0" smtClean="0">
                        <a:solidFill>
                          <a:schemeClr val="tx1"/>
                        </a:solidFill>
                      </a:endParaRPr>
                    </a:p>
                    <a:p>
                      <a:pPr marL="342900" indent="-342900">
                        <a:lnSpc>
                          <a:spcPct val="150000"/>
                        </a:lnSpc>
                        <a:buNone/>
                      </a:pPr>
                      <a:r>
                        <a:rPr lang="ru-RU" sz="2000" b="0" i="1" dirty="0" smtClean="0">
                          <a:solidFill>
                            <a:srgbClr val="FF0000"/>
                          </a:solidFill>
                        </a:rPr>
                        <a:t>ни</a:t>
                      </a:r>
                      <a:r>
                        <a:rPr lang="ru-RU" sz="2000" b="0" i="1" dirty="0" smtClean="0">
                          <a:solidFill>
                            <a:schemeClr val="tx1"/>
                          </a:solidFill>
                        </a:rPr>
                        <a:t> т</a:t>
                      </a:r>
                      <a:r>
                        <a:rPr lang="en-AU" sz="2000" b="0" i="1" dirty="0" smtClean="0">
                          <a:solidFill>
                            <a:schemeClr val="tx1"/>
                          </a:solidFill>
                        </a:rPr>
                        <a:t>á</a:t>
                      </a:r>
                      <a:r>
                        <a:rPr lang="ru-RU" sz="2000" b="0" i="1" dirty="0" smtClean="0">
                          <a:solidFill>
                            <a:schemeClr val="tx1"/>
                          </a:solidFill>
                        </a:rPr>
                        <a:t>к</a:t>
                      </a:r>
                      <a:r>
                        <a:rPr lang="ru-RU" sz="2000" b="0" i="1" dirty="0" smtClean="0">
                          <a:solidFill>
                            <a:srgbClr val="FF0000"/>
                          </a:solidFill>
                        </a:rPr>
                        <a:t> ни </a:t>
                      </a:r>
                      <a:r>
                        <a:rPr lang="ru-RU" sz="2000" b="0" i="1" dirty="0" smtClean="0">
                          <a:solidFill>
                            <a:schemeClr val="tx1"/>
                          </a:solidFill>
                        </a:rPr>
                        <a:t>сяк</a:t>
                      </a:r>
                    </a:p>
                    <a:p>
                      <a:pPr marL="342900" indent="-342900">
                        <a:lnSpc>
                          <a:spcPct val="150000"/>
                        </a:lnSpc>
                        <a:buNone/>
                      </a:pPr>
                      <a:r>
                        <a:rPr lang="ru-RU" sz="2000" b="0" i="1" dirty="0" smtClean="0">
                          <a:solidFill>
                            <a:srgbClr val="FF0000"/>
                          </a:solidFill>
                        </a:rPr>
                        <a:t>ни</a:t>
                      </a:r>
                      <a:r>
                        <a:rPr lang="ru-RU" sz="2000" b="0" i="1" dirty="0" smtClean="0">
                          <a:solidFill>
                            <a:schemeClr val="tx1"/>
                          </a:solidFill>
                        </a:rPr>
                        <a:t> т</a:t>
                      </a:r>
                      <a:r>
                        <a:rPr lang="en-AU" sz="2000" b="0" i="1" dirty="0" smtClean="0">
                          <a:solidFill>
                            <a:schemeClr val="tx1"/>
                          </a:solidFill>
                        </a:rPr>
                        <a:t>ó</a:t>
                      </a:r>
                      <a:r>
                        <a:rPr lang="ru-RU" sz="2000" b="0" i="1" dirty="0" smtClean="0">
                          <a:solidFill>
                            <a:schemeClr val="tx1"/>
                          </a:solidFill>
                        </a:rPr>
                        <a:t> </a:t>
                      </a:r>
                      <a:r>
                        <a:rPr lang="ru-RU" sz="2000" b="0" i="1" dirty="0" smtClean="0">
                          <a:solidFill>
                            <a:srgbClr val="FF0000"/>
                          </a:solidFill>
                        </a:rPr>
                        <a:t>ни</a:t>
                      </a:r>
                      <a:r>
                        <a:rPr lang="ru-RU" sz="2000" b="0" i="1" dirty="0" smtClean="0">
                          <a:solidFill>
                            <a:schemeClr val="tx1"/>
                          </a:solidFill>
                        </a:rPr>
                        <a:t> сё </a:t>
                      </a:r>
                    </a:p>
                    <a:p>
                      <a:pPr marL="342900" indent="-342900">
                        <a:lnSpc>
                          <a:spcPct val="150000"/>
                        </a:lnSpc>
                        <a:buNone/>
                      </a:pPr>
                      <a:r>
                        <a:rPr lang="ru-RU" sz="2000" b="0" i="1" dirty="0" smtClean="0">
                          <a:solidFill>
                            <a:srgbClr val="FF0000"/>
                          </a:solidFill>
                        </a:rPr>
                        <a:t>ни </a:t>
                      </a:r>
                      <a:r>
                        <a:rPr lang="ru-RU" sz="2000" b="0" i="1" dirty="0" smtClean="0">
                          <a:solidFill>
                            <a:schemeClr val="tx1"/>
                          </a:solidFill>
                        </a:rPr>
                        <a:t>т</a:t>
                      </a:r>
                      <a:r>
                        <a:rPr lang="en-AU" sz="2000" b="0" i="1" dirty="0" smtClean="0">
                          <a:solidFill>
                            <a:schemeClr val="tx1"/>
                          </a:solidFill>
                        </a:rPr>
                        <a:t>á</a:t>
                      </a:r>
                      <a:r>
                        <a:rPr lang="ru-RU" sz="2000" b="0" i="1" dirty="0" smtClean="0">
                          <a:solidFill>
                            <a:schemeClr val="tx1"/>
                          </a:solidFill>
                        </a:rPr>
                        <a:t>м </a:t>
                      </a:r>
                      <a:r>
                        <a:rPr lang="ru-RU" sz="2000" b="0" i="1" dirty="0" smtClean="0">
                          <a:solidFill>
                            <a:srgbClr val="FF0000"/>
                          </a:solidFill>
                        </a:rPr>
                        <a:t>ни </a:t>
                      </a:r>
                      <a:r>
                        <a:rPr lang="ru-RU" sz="2000" b="0" i="1" dirty="0" smtClean="0">
                          <a:solidFill>
                            <a:schemeClr val="tx1"/>
                          </a:solidFill>
                        </a:rPr>
                        <a:t>сям</a:t>
                      </a:r>
                    </a:p>
                    <a:p>
                      <a:pPr marL="342900" indent="-342900">
                        <a:lnSpc>
                          <a:spcPct val="150000"/>
                        </a:lnSpc>
                        <a:buNone/>
                      </a:pPr>
                      <a:r>
                        <a:rPr lang="ru-RU" sz="2000" b="0" i="1" dirty="0" smtClean="0">
                          <a:solidFill>
                            <a:srgbClr val="FF0000"/>
                          </a:solidFill>
                        </a:rPr>
                        <a:t>ни</a:t>
                      </a:r>
                      <a:r>
                        <a:rPr lang="ru-RU" sz="2000" b="0" i="1" baseline="0" dirty="0" smtClean="0">
                          <a:solidFill>
                            <a:schemeClr val="tx1"/>
                          </a:solidFill>
                        </a:rPr>
                        <a:t> т</a:t>
                      </a:r>
                      <a:r>
                        <a:rPr lang="en-AU" sz="2000" b="0" i="1" baseline="0" dirty="0" smtClean="0">
                          <a:solidFill>
                            <a:schemeClr val="tx1"/>
                          </a:solidFill>
                        </a:rPr>
                        <a:t>ó</a:t>
                      </a:r>
                      <a:r>
                        <a:rPr lang="ru-RU" sz="2000" b="0" i="1" baseline="0" dirty="0" smtClean="0">
                          <a:solidFill>
                            <a:schemeClr val="tx1"/>
                          </a:solidFill>
                        </a:rPr>
                        <a:t> </a:t>
                      </a:r>
                      <a:r>
                        <a:rPr lang="ru-RU" sz="2000" b="0" i="1" baseline="0" dirty="0" smtClean="0">
                          <a:solidFill>
                            <a:srgbClr val="FF0000"/>
                          </a:solidFill>
                        </a:rPr>
                        <a:t>ни</a:t>
                      </a:r>
                      <a:r>
                        <a:rPr lang="ru-RU" sz="2000" b="0" i="1" baseline="0" dirty="0" smtClean="0">
                          <a:solidFill>
                            <a:schemeClr val="tx1"/>
                          </a:solidFill>
                        </a:rPr>
                        <a:t> друг</a:t>
                      </a:r>
                      <a:r>
                        <a:rPr lang="en-AU" sz="2000" b="0" i="1" baseline="0" dirty="0" smtClean="0">
                          <a:solidFill>
                            <a:schemeClr val="tx1"/>
                          </a:solidFill>
                        </a:rPr>
                        <a:t>ó</a:t>
                      </a:r>
                      <a:r>
                        <a:rPr lang="ru-RU" sz="2000" b="0" i="1" baseline="0" dirty="0" smtClean="0">
                          <a:solidFill>
                            <a:schemeClr val="tx1"/>
                          </a:solidFill>
                        </a:rPr>
                        <a:t>е </a:t>
                      </a:r>
                    </a:p>
                    <a:p>
                      <a:pPr marL="342900" indent="-342900">
                        <a:lnSpc>
                          <a:spcPct val="150000"/>
                        </a:lnSpc>
                        <a:buNone/>
                      </a:pPr>
                      <a:r>
                        <a:rPr lang="ru-RU" sz="2000" b="0" i="1" baseline="0" dirty="0" smtClean="0">
                          <a:solidFill>
                            <a:srgbClr val="FF0000"/>
                          </a:solidFill>
                        </a:rPr>
                        <a:t>ни </a:t>
                      </a:r>
                      <a:r>
                        <a:rPr lang="ru-RU" sz="2000" b="0" i="1" baseline="0" dirty="0" smtClean="0">
                          <a:solidFill>
                            <a:schemeClr val="tx1"/>
                          </a:solidFill>
                        </a:rPr>
                        <a:t>т</a:t>
                      </a:r>
                      <a:r>
                        <a:rPr lang="en-AU" sz="2000" b="0" i="1" baseline="0" dirty="0" smtClean="0">
                          <a:solidFill>
                            <a:schemeClr val="tx1"/>
                          </a:solidFill>
                        </a:rPr>
                        <a:t>ó</a:t>
                      </a:r>
                      <a:r>
                        <a:rPr lang="ru-RU" sz="2000" b="0" i="1" baseline="0" dirty="0" smtClean="0">
                          <a:solidFill>
                            <a:schemeClr val="tx1"/>
                          </a:solidFill>
                        </a:rPr>
                        <a:t>т</a:t>
                      </a:r>
                      <a:r>
                        <a:rPr lang="ru-RU" sz="2000" b="0" i="1" baseline="0" dirty="0" smtClean="0">
                          <a:solidFill>
                            <a:srgbClr val="FF0000"/>
                          </a:solidFill>
                        </a:rPr>
                        <a:t> ни </a:t>
                      </a:r>
                      <a:r>
                        <a:rPr lang="ru-RU" sz="2000" b="0" i="1" baseline="0" dirty="0" smtClean="0">
                          <a:solidFill>
                            <a:schemeClr val="tx1"/>
                          </a:solidFill>
                        </a:rPr>
                        <a:t>друг</a:t>
                      </a:r>
                      <a:r>
                        <a:rPr lang="en-AU" sz="2000" b="0" i="1" baseline="0" dirty="0" smtClean="0">
                          <a:solidFill>
                            <a:schemeClr val="tx1"/>
                          </a:solidFill>
                        </a:rPr>
                        <a:t>ó</a:t>
                      </a:r>
                      <a:r>
                        <a:rPr lang="ru-RU" sz="2000" b="0" i="1" baseline="0" dirty="0" err="1" smtClean="0">
                          <a:solidFill>
                            <a:schemeClr val="tx1"/>
                          </a:solidFill>
                        </a:rPr>
                        <a:t>й</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туд</a:t>
                      </a:r>
                      <a:r>
                        <a:rPr lang="en-AU" sz="2000" b="0" i="1" baseline="0" dirty="0" smtClean="0">
                          <a:solidFill>
                            <a:schemeClr val="tx1"/>
                          </a:solidFill>
                        </a:rPr>
                        <a:t>á</a:t>
                      </a:r>
                      <a:r>
                        <a:rPr lang="ru-RU" sz="2000" b="0" i="1" baseline="0" dirty="0" smtClean="0">
                          <a:solidFill>
                            <a:srgbClr val="FF0000"/>
                          </a:solidFill>
                        </a:rPr>
                        <a:t> ни </a:t>
                      </a:r>
                      <a:r>
                        <a:rPr lang="ru-RU" sz="2000" b="0" i="1" baseline="0" dirty="0" err="1" smtClean="0">
                          <a:solidFill>
                            <a:schemeClr val="tx1"/>
                          </a:solidFill>
                        </a:rPr>
                        <a:t>сюд</a:t>
                      </a:r>
                      <a:r>
                        <a:rPr lang="en-AU" sz="2000" b="0" i="1" baseline="0" dirty="0" smtClean="0">
                          <a:solidFill>
                            <a:schemeClr val="tx1"/>
                          </a:solidFill>
                        </a:rPr>
                        <a:t>á</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тпр</a:t>
                      </a:r>
                      <a:r>
                        <a:rPr lang="en-AU" sz="2000" b="0" i="1" baseline="0" dirty="0" smtClean="0">
                          <a:solidFill>
                            <a:schemeClr val="tx1"/>
                          </a:solidFill>
                        </a:rPr>
                        <a:t>ý</a:t>
                      </a:r>
                      <a:r>
                        <a:rPr lang="ru-RU" sz="2000" b="0" i="1" baseline="0" dirty="0" smtClean="0">
                          <a:solidFill>
                            <a:schemeClr val="tx1"/>
                          </a:solidFill>
                        </a:rPr>
                        <a:t> </a:t>
                      </a: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н</a:t>
                      </a:r>
                      <a:r>
                        <a:rPr lang="en-AU" sz="2000" b="0" i="1" baseline="0" dirty="0" smtClean="0">
                          <a:solidFill>
                            <a:schemeClr val="tx1"/>
                          </a:solidFill>
                        </a:rPr>
                        <a:t>ý</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н</a:t>
                      </a:r>
                      <a:r>
                        <a:rPr lang="en-AU" sz="2000" b="0" i="1" baseline="0" dirty="0" smtClean="0">
                          <a:solidFill>
                            <a:schemeClr val="tx1"/>
                          </a:solidFill>
                        </a:rPr>
                        <a:t>á</a:t>
                      </a:r>
                      <a:r>
                        <a:rPr lang="ru-RU" sz="2000" b="0" i="1" baseline="0" dirty="0" smtClean="0">
                          <a:solidFill>
                            <a:schemeClr val="tx1"/>
                          </a:solidFill>
                        </a:rPr>
                        <a:t> волос </a:t>
                      </a:r>
                    </a:p>
                    <a:p>
                      <a:pPr marL="342900" indent="-342900">
                        <a:lnSpc>
                          <a:spcPct val="150000"/>
                        </a:lnSpc>
                        <a:buNone/>
                      </a:pPr>
                      <a:r>
                        <a:rPr lang="ru-RU" sz="2000" b="0" i="1" baseline="0" dirty="0" smtClean="0">
                          <a:solidFill>
                            <a:srgbClr val="FF0000"/>
                          </a:solidFill>
                        </a:rPr>
                        <a:t>ни </a:t>
                      </a:r>
                      <a:r>
                        <a:rPr lang="ru-RU" sz="2000" b="0" i="1" baseline="0" dirty="0" smtClean="0">
                          <a:solidFill>
                            <a:schemeClr val="tx1"/>
                          </a:solidFill>
                        </a:rPr>
                        <a:t>на </a:t>
                      </a:r>
                      <a:r>
                        <a:rPr lang="ru-RU" sz="2000" b="0" i="1" baseline="0" dirty="0" err="1" smtClean="0">
                          <a:solidFill>
                            <a:schemeClr val="tx1"/>
                          </a:solidFill>
                        </a:rPr>
                        <a:t>гр</a:t>
                      </a:r>
                      <a:r>
                        <a:rPr lang="en-AU" sz="2000" b="0" i="1" baseline="0" dirty="0" smtClean="0">
                          <a:solidFill>
                            <a:schemeClr val="tx1"/>
                          </a:solidFill>
                        </a:rPr>
                        <a:t>ó</a:t>
                      </a:r>
                      <a:r>
                        <a:rPr lang="ru-RU" sz="2000" b="0" i="1" baseline="0" dirty="0" err="1" smtClean="0">
                          <a:solidFill>
                            <a:schemeClr val="tx1"/>
                          </a:solidFill>
                        </a:rPr>
                        <a:t>ш</a:t>
                      </a:r>
                      <a:endParaRPr lang="ru-RU" sz="2000" b="0" i="1" baseline="0" dirty="0" smtClean="0">
                        <a:solidFill>
                          <a:schemeClr val="tx1"/>
                        </a:solidFill>
                      </a:endParaRPr>
                    </a:p>
                  </a:txBody>
                  <a:tcPr/>
                </a:tc>
                <a:tc>
                  <a:txBody>
                    <a:bodyPr/>
                    <a:lstStyle/>
                    <a:p>
                      <a:pPr marL="342900" indent="-342900">
                        <a:lnSpc>
                          <a:spcPct val="150000"/>
                        </a:lnSpc>
                        <a:buNone/>
                      </a:pPr>
                      <a:r>
                        <a:rPr lang="ru-RU" sz="2000" b="0" i="1" dirty="0" smtClean="0">
                          <a:solidFill>
                            <a:srgbClr val="FF0000"/>
                          </a:solidFill>
                        </a:rPr>
                        <a:t>ни</a:t>
                      </a:r>
                      <a:r>
                        <a:rPr lang="ru-RU" sz="2000" b="0" i="1" baseline="0" dirty="0" smtClean="0">
                          <a:solidFill>
                            <a:srgbClr val="FF0000"/>
                          </a:solidFill>
                        </a:rPr>
                        <a:t> </a:t>
                      </a:r>
                      <a:r>
                        <a:rPr lang="ru-RU" sz="2000" b="0" i="1" baseline="0" dirty="0" smtClean="0">
                          <a:solidFill>
                            <a:schemeClr val="tx1"/>
                          </a:solidFill>
                        </a:rPr>
                        <a:t>на </a:t>
                      </a:r>
                      <a:r>
                        <a:rPr lang="ru-RU" sz="2000" b="0" i="1" baseline="0" dirty="0" err="1" smtClean="0">
                          <a:solidFill>
                            <a:schemeClr val="tx1"/>
                          </a:solidFill>
                        </a:rPr>
                        <a:t>й</a:t>
                      </a:r>
                      <a:r>
                        <a:rPr lang="en-AU" sz="2000" b="0" i="1" baseline="0" dirty="0" smtClean="0">
                          <a:solidFill>
                            <a:schemeClr val="tx1"/>
                          </a:solidFill>
                        </a:rPr>
                        <a:t>ó</a:t>
                      </a:r>
                      <a:r>
                        <a:rPr lang="ru-RU" sz="2000" b="0" i="1" baseline="0" dirty="0" smtClean="0">
                          <a:solidFill>
                            <a:schemeClr val="tx1"/>
                          </a:solidFill>
                        </a:rPr>
                        <a:t>ту</a:t>
                      </a:r>
                    </a:p>
                    <a:p>
                      <a:pPr marL="342900" indent="-342900">
                        <a:lnSpc>
                          <a:spcPct val="150000"/>
                        </a:lnSpc>
                        <a:buNone/>
                      </a:pPr>
                      <a:r>
                        <a:rPr lang="ru-RU" sz="2000" b="0" i="1" baseline="0" dirty="0" smtClean="0">
                          <a:solidFill>
                            <a:srgbClr val="FF0000"/>
                          </a:solidFill>
                        </a:rPr>
                        <a:t>ни </a:t>
                      </a:r>
                      <a:r>
                        <a:rPr lang="ru-RU" sz="2000" b="0" i="1" baseline="0" dirty="0" smtClean="0">
                          <a:solidFill>
                            <a:schemeClr val="tx1"/>
                          </a:solidFill>
                        </a:rPr>
                        <a:t>в </a:t>
                      </a:r>
                      <a:r>
                        <a:rPr lang="ru-RU" sz="2000" b="0" i="1" baseline="0" dirty="0" err="1" smtClean="0">
                          <a:solidFill>
                            <a:schemeClr val="tx1"/>
                          </a:solidFill>
                        </a:rPr>
                        <a:t>з</a:t>
                      </a:r>
                      <a:r>
                        <a:rPr lang="en-AU" sz="2000" b="0" i="1" baseline="0" dirty="0" smtClean="0">
                          <a:solidFill>
                            <a:schemeClr val="tx1"/>
                          </a:solidFill>
                        </a:rPr>
                        <a:t>ý</a:t>
                      </a:r>
                      <a:r>
                        <a:rPr lang="ru-RU" sz="2000" b="0" i="1" baseline="0" dirty="0" smtClean="0">
                          <a:solidFill>
                            <a:schemeClr val="tx1"/>
                          </a:solidFill>
                        </a:rPr>
                        <a:t>б</a:t>
                      </a: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в как</a:t>
                      </a:r>
                      <a:r>
                        <a:rPr lang="en-AU" sz="2000" b="0" i="1" baseline="0" dirty="0" smtClean="0">
                          <a:solidFill>
                            <a:schemeClr val="tx1"/>
                          </a:solidFill>
                        </a:rPr>
                        <a:t>ý</a:t>
                      </a:r>
                      <a:r>
                        <a:rPr lang="ru-RU" sz="2000" b="0" i="1" baseline="0" dirty="0" err="1" smtClean="0">
                          <a:solidFill>
                            <a:schemeClr val="tx1"/>
                          </a:solidFill>
                        </a:rPr>
                        <a:t>ю</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в к</a:t>
                      </a:r>
                      <a:r>
                        <a:rPr lang="en-AU" sz="2000" b="0" i="1" baseline="0" dirty="0" smtClean="0">
                          <a:solidFill>
                            <a:schemeClr val="tx1"/>
                          </a:solidFill>
                        </a:rPr>
                        <a:t>ó</a:t>
                      </a:r>
                      <a:r>
                        <a:rPr lang="ru-RU" sz="2000" b="0" i="1" baseline="0" dirty="0" smtClean="0">
                          <a:solidFill>
                            <a:schemeClr val="tx1"/>
                          </a:solidFill>
                        </a:rPr>
                        <a:t>ем сл</a:t>
                      </a:r>
                      <a:r>
                        <a:rPr lang="en-AU" sz="2000" b="0" i="1" baseline="0" dirty="0" smtClean="0">
                          <a:solidFill>
                            <a:schemeClr val="tx1"/>
                          </a:solidFill>
                        </a:rPr>
                        <a:t>ý</a:t>
                      </a:r>
                      <a:r>
                        <a:rPr lang="ru-RU" sz="2000" b="0" i="1" baseline="0" dirty="0" smtClean="0">
                          <a:solidFill>
                            <a:schemeClr val="tx1"/>
                          </a:solidFill>
                        </a:rPr>
                        <a:t>чае</a:t>
                      </a: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с м</a:t>
                      </a:r>
                      <a:r>
                        <a:rPr lang="en-AU" sz="2000" b="0" i="1" baseline="0" dirty="0" smtClean="0">
                          <a:solidFill>
                            <a:schemeClr val="tx1"/>
                          </a:solidFill>
                        </a:rPr>
                        <a:t>é</a:t>
                      </a:r>
                      <a:r>
                        <a:rPr lang="ru-RU" sz="2000" b="0" i="1" baseline="0" dirty="0" smtClean="0">
                          <a:solidFill>
                            <a:schemeClr val="tx1"/>
                          </a:solidFill>
                        </a:rPr>
                        <a:t>ста</a:t>
                      </a: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бельм</a:t>
                      </a:r>
                      <a:r>
                        <a:rPr lang="en-AU" sz="2000" b="0" i="1" baseline="0" dirty="0" smtClean="0">
                          <a:solidFill>
                            <a:schemeClr val="tx1"/>
                          </a:solidFill>
                        </a:rPr>
                        <a:t>é</a:t>
                      </a:r>
                      <a:r>
                        <a:rPr lang="ru-RU" sz="2000" b="0" i="1" baseline="0" dirty="0" err="1" smtClean="0">
                          <a:solidFill>
                            <a:schemeClr val="tx1"/>
                          </a:solidFill>
                        </a:rPr>
                        <a:t>са</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 </a:t>
                      </a:r>
                      <a:r>
                        <a:rPr lang="ru-RU" sz="2000" b="0" i="1" baseline="0" dirty="0" err="1" smtClean="0">
                          <a:solidFill>
                            <a:schemeClr val="tx1"/>
                          </a:solidFill>
                        </a:rPr>
                        <a:t>гуг</a:t>
                      </a:r>
                      <a:r>
                        <a:rPr lang="en-AU" sz="2000" b="0" i="1" baseline="0" dirty="0" smtClean="0">
                          <a:solidFill>
                            <a:schemeClr val="tx1"/>
                          </a:solidFill>
                        </a:rPr>
                        <a:t>ý</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зг</a:t>
                      </a:r>
                      <a:r>
                        <a:rPr lang="en-AU" sz="2000" b="0" i="1" baseline="0" dirty="0" smtClean="0">
                          <a:solidFill>
                            <a:schemeClr val="tx1"/>
                          </a:solidFill>
                        </a:rPr>
                        <a:t>ú</a:t>
                      </a:r>
                      <a:r>
                        <a:rPr lang="ru-RU" sz="2000" b="0" i="1" baseline="0" dirty="0" smtClean="0">
                          <a:solidFill>
                            <a:schemeClr val="tx1"/>
                          </a:solidFill>
                        </a:rPr>
                        <a:t> </a:t>
                      </a:r>
                      <a:r>
                        <a:rPr lang="ru-RU" sz="2000" b="0" i="0" baseline="0" dirty="0" smtClean="0">
                          <a:solidFill>
                            <a:schemeClr val="tx1"/>
                          </a:solidFill>
                        </a:rPr>
                        <a:t>(не видно)</a:t>
                      </a: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р</a:t>
                      </a:r>
                      <a:r>
                        <a:rPr lang="en-AU" sz="2000" b="0" i="1" baseline="0" dirty="0" smtClean="0">
                          <a:solidFill>
                            <a:schemeClr val="tx1"/>
                          </a:solidFill>
                        </a:rPr>
                        <a:t>á</a:t>
                      </a:r>
                      <a:r>
                        <a:rPr lang="ru-RU" sz="2000" b="0" i="1" baseline="0" dirty="0" err="1" smtClean="0">
                          <a:solidFill>
                            <a:schemeClr val="tx1"/>
                          </a:solidFill>
                        </a:rPr>
                        <a:t>зу</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сл</a:t>
                      </a:r>
                      <a:r>
                        <a:rPr lang="en-AU" sz="2000" b="0" i="1" baseline="0" dirty="0" smtClean="0">
                          <a:solidFill>
                            <a:schemeClr val="tx1"/>
                          </a:solidFill>
                        </a:rPr>
                        <a:t>ó</a:t>
                      </a:r>
                      <a:r>
                        <a:rPr lang="ru-RU" sz="2000" b="0" i="1" baseline="0" dirty="0" err="1" smtClean="0">
                          <a:solidFill>
                            <a:schemeClr val="tx1"/>
                          </a:solidFill>
                        </a:rPr>
                        <a:t>ва</a:t>
                      </a:r>
                      <a:endParaRPr lang="ru-RU" sz="2000" b="0" i="1" baseline="0" dirty="0" smtClean="0">
                        <a:solidFill>
                          <a:schemeClr val="tx1"/>
                        </a:solidFill>
                      </a:endParaRPr>
                    </a:p>
                    <a:p>
                      <a:pPr marL="342900" indent="-342900">
                        <a:lnSpc>
                          <a:spcPct val="150000"/>
                        </a:lnSpc>
                        <a:buNone/>
                      </a:pPr>
                      <a:r>
                        <a:rPr lang="ru-RU" sz="2000" b="0" i="1" baseline="0" dirty="0" smtClean="0">
                          <a:solidFill>
                            <a:srgbClr val="FF0000"/>
                          </a:solidFill>
                        </a:rPr>
                        <a:t>ни</a:t>
                      </a:r>
                      <a:r>
                        <a:rPr lang="ru-RU" sz="2000" b="0" i="1" baseline="0" dirty="0" smtClean="0">
                          <a:solidFill>
                            <a:schemeClr val="tx1"/>
                          </a:solidFill>
                        </a:rPr>
                        <a:t> </a:t>
                      </a:r>
                      <a:r>
                        <a:rPr lang="ru-RU" sz="2000" b="0" i="1" baseline="0" dirty="0" err="1" smtClean="0">
                          <a:solidFill>
                            <a:schemeClr val="tx1"/>
                          </a:solidFill>
                        </a:rPr>
                        <a:t>ш</a:t>
                      </a:r>
                      <a:r>
                        <a:rPr lang="en-AU" sz="2000" b="0" i="1" baseline="0" dirty="0" smtClean="0">
                          <a:solidFill>
                            <a:schemeClr val="tx1"/>
                          </a:solidFill>
                        </a:rPr>
                        <a:t>á</a:t>
                      </a:r>
                      <a:r>
                        <a:rPr lang="ru-RU" sz="2000" b="0" i="1" baseline="0" dirty="0" err="1" smtClean="0">
                          <a:solidFill>
                            <a:schemeClr val="tx1"/>
                          </a:solidFill>
                        </a:rPr>
                        <a:t>гу</a:t>
                      </a:r>
                      <a:endParaRPr lang="ru-RU" sz="2000" b="0" i="1" baseline="0" dirty="0" smtClean="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rmAutofit fontScale="90000"/>
          </a:bodyPr>
          <a:lstStyle/>
          <a:p>
            <a:r>
              <a:rPr lang="ru-RU" sz="3600" b="1" dirty="0" smtClean="0">
                <a:solidFill>
                  <a:srgbClr val="0070C0"/>
                </a:solidFill>
                <a:latin typeface="+mn-lt"/>
              </a:rPr>
              <a:t>  Выполни тренировочное упражнение:</a:t>
            </a:r>
            <a:endParaRPr lang="ru-RU" sz="3600" b="1" dirty="0">
              <a:solidFill>
                <a:srgbClr val="0070C0"/>
              </a:solidFill>
              <a:latin typeface="+mn-lt"/>
            </a:endParaRPr>
          </a:p>
        </p:txBody>
      </p:sp>
      <p:sp>
        <p:nvSpPr>
          <p:cNvPr id="3" name="Содержимое 2"/>
          <p:cNvSpPr>
            <a:spLocks noGrp="1"/>
          </p:cNvSpPr>
          <p:nvPr>
            <p:ph idx="1"/>
          </p:nvPr>
        </p:nvSpPr>
        <p:spPr>
          <a:xfrm>
            <a:off x="785786" y="1071546"/>
            <a:ext cx="7715304" cy="4286280"/>
          </a:xfrm>
          <a:solidFill>
            <a:schemeClr val="tx2">
              <a:lumMod val="20000"/>
              <a:lumOff val="80000"/>
            </a:schemeClr>
          </a:solidFill>
        </p:spPr>
        <p:txBody>
          <a:bodyPr>
            <a:normAutofit/>
          </a:bodyPr>
          <a:lstStyle/>
          <a:p>
            <a:pPr>
              <a:buNone/>
            </a:pPr>
            <a:r>
              <a:rPr lang="ru-RU" sz="1800" dirty="0" smtClean="0"/>
              <a:t>      Перепишите, раскрывая скобки.</a:t>
            </a:r>
          </a:p>
          <a:p>
            <a:pPr>
              <a:buNone/>
            </a:pPr>
            <a:endParaRPr lang="ru-RU" sz="1800" dirty="0" smtClean="0"/>
          </a:p>
          <a:p>
            <a:pPr marL="174625" indent="-174625" algn="just">
              <a:buNone/>
            </a:pPr>
            <a:r>
              <a:rPr lang="ru-RU" sz="2000" dirty="0" smtClean="0"/>
              <a:t>      1.  Кто (не, ни) занимался математикой, тот имеет слабое представление о развитии мира. 2. Куй железо, пока (не, ни) остыло. 3. (НЕ, ни) одна дорожка (не, ни) была очищена от снега. 4. (Не, ни) что не пропало зря. 5. (Не, ни) веселья, (не, ни) радости (не, ни) принесла мне жизнь на новом месте. 6. Унынья моего (не, ни) что (не, ни) мучит, (не, ни) тревожит, и сердце вновь горит и любит  оттого, что (не, ни) любить оно (не, ни) может. 7. Он(бы) тотчас ушёл, если(б) не Лиза. 8. Ведь были(ж) схватки боевые, да, говорят, ещё какие!</a:t>
            </a:r>
          </a:p>
          <a:p>
            <a:pPr algn="just">
              <a:buNone/>
            </a:pPr>
            <a:r>
              <a:rPr lang="ru-RU" sz="2000" dirty="0" smtClean="0"/>
              <a:t>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785950"/>
          </a:xfrm>
        </p:spPr>
        <p:txBody>
          <a:bodyPr>
            <a:normAutofit/>
          </a:bodyPr>
          <a:lstStyle/>
          <a:p>
            <a:r>
              <a:rPr lang="ru-RU" sz="6000" b="1" dirty="0" smtClean="0">
                <a:solidFill>
                  <a:srgbClr val="FF0000"/>
                </a:solidFill>
                <a:latin typeface="+mn-lt"/>
              </a:rPr>
              <a:t>РЕШУ  ЕГЭ !</a:t>
            </a:r>
            <a:endParaRPr lang="ru-RU" sz="60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457200" y="2000250"/>
          <a:ext cx="8229600" cy="4125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кругленный прямоугольник 4"/>
          <p:cNvSpPr/>
          <p:nvPr/>
        </p:nvSpPr>
        <p:spPr>
          <a:xfrm>
            <a:off x="7500958" y="4500570"/>
            <a:ext cx="1071570" cy="42862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t>1 балл</a:t>
            </a:r>
            <a:endParaRPr lang="ru-RU" sz="2000" b="1"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200" b="1" dirty="0" smtClean="0">
                <a:solidFill>
                  <a:srgbClr val="FF0000"/>
                </a:solidFill>
                <a:effectLst>
                  <a:outerShdw blurRad="38100" dist="38100" dir="2700000" algn="tl">
                    <a:srgbClr val="000000">
                      <a:alpha val="43137"/>
                    </a:srgbClr>
                  </a:outerShdw>
                </a:effectLst>
                <a:latin typeface="+mn-lt"/>
              </a:rPr>
              <a:t>ТРЕНИРУЕМСЯ</a:t>
            </a:r>
            <a:endParaRPr lang="ru-RU" sz="3200" b="1" dirty="0">
              <a:solidFill>
                <a:srgbClr val="FF0000"/>
              </a:solidFill>
              <a:effectLst>
                <a:outerShdw blurRad="38100" dist="38100" dir="2700000" algn="tl">
                  <a:srgbClr val="000000">
                    <a:alpha val="43137"/>
                  </a:srgbClr>
                </a:outerShdw>
              </a:effectLst>
              <a:latin typeface="+mn-lt"/>
            </a:endParaRPr>
          </a:p>
        </p:txBody>
      </p:sp>
      <p:sp>
        <p:nvSpPr>
          <p:cNvPr id="3" name="Содержимое 2"/>
          <p:cNvSpPr>
            <a:spLocks noGrp="1"/>
          </p:cNvSpPr>
          <p:nvPr>
            <p:ph idx="1"/>
          </p:nvPr>
        </p:nvSpPr>
        <p:spPr>
          <a:xfrm>
            <a:off x="428596" y="1000108"/>
            <a:ext cx="8429684" cy="5126055"/>
          </a:xfrm>
        </p:spPr>
        <p:txBody>
          <a:bodyPr/>
          <a:lstStyle/>
          <a:p>
            <a:pPr>
              <a:buNone/>
            </a:pPr>
            <a:r>
              <a:rPr lang="ru-RU" sz="1800" dirty="0" smtClean="0"/>
              <a:t>  1. Определите предложение, в котором оба выделенных слова пишутся </a:t>
            </a:r>
            <a:r>
              <a:rPr lang="ru-RU" sz="1800" b="1" dirty="0" smtClean="0"/>
              <a:t>СЛИТНО. </a:t>
            </a:r>
            <a:r>
              <a:rPr lang="ru-RU" sz="1800" dirty="0" smtClean="0"/>
              <a:t>Раскройте скобки и выпишите эти два слова.</a:t>
            </a:r>
          </a:p>
          <a:p>
            <a:pPr>
              <a:buNone/>
            </a:pPr>
            <a:endParaRPr lang="ru-RU" sz="1800" dirty="0" smtClean="0"/>
          </a:p>
          <a:p>
            <a:pPr>
              <a:spcBef>
                <a:spcPts val="0"/>
              </a:spcBef>
              <a:buNone/>
            </a:pPr>
            <a:r>
              <a:rPr lang="ru-RU" sz="2000" dirty="0" smtClean="0"/>
              <a:t>      *  (С)ЛЕВА,  в нескольких метрах от изгороди, стоял КАКОЙ(ТО)</a:t>
            </a:r>
          </a:p>
          <a:p>
            <a:pPr>
              <a:spcBef>
                <a:spcPts val="0"/>
              </a:spcBef>
              <a:buNone/>
            </a:pPr>
            <a:r>
              <a:rPr lang="ru-RU" sz="2000" dirty="0" smtClean="0"/>
              <a:t>     незнакомый шалаш.</a:t>
            </a:r>
          </a:p>
          <a:p>
            <a:pPr>
              <a:spcBef>
                <a:spcPts val="0"/>
              </a:spcBef>
              <a:buNone/>
            </a:pPr>
            <a:r>
              <a:rPr lang="ru-RU" sz="2000" dirty="0" smtClean="0"/>
              <a:t>       *  Замёрзли реки и озёра, да только (С)ВЕРХУ, а рыба вся (В)ГЛУБЬ</a:t>
            </a:r>
          </a:p>
          <a:p>
            <a:pPr>
              <a:spcBef>
                <a:spcPts val="0"/>
              </a:spcBef>
              <a:buNone/>
            </a:pPr>
            <a:r>
              <a:rPr lang="ru-RU" sz="2000" dirty="0" smtClean="0"/>
              <a:t>     ушла.</a:t>
            </a:r>
          </a:p>
          <a:p>
            <a:pPr>
              <a:spcBef>
                <a:spcPts val="0"/>
              </a:spcBef>
              <a:buNone/>
            </a:pPr>
            <a:r>
              <a:rPr lang="ru-RU" sz="2000" dirty="0" smtClean="0"/>
              <a:t>       *  (В)ТЕЧЕНИЕ столетий люди ошибочно думали, БУД(ТО) бы</a:t>
            </a:r>
          </a:p>
          <a:p>
            <a:pPr>
              <a:spcBef>
                <a:spcPts val="0"/>
              </a:spcBef>
              <a:buNone/>
            </a:pPr>
            <a:r>
              <a:rPr lang="ru-RU" sz="2000" dirty="0" smtClean="0"/>
              <a:t>     воздух – это ничто.</a:t>
            </a:r>
          </a:p>
          <a:p>
            <a:pPr>
              <a:spcBef>
                <a:spcPts val="0"/>
              </a:spcBef>
              <a:buNone/>
            </a:pPr>
            <a:r>
              <a:rPr lang="ru-RU" sz="2000" dirty="0" smtClean="0"/>
              <a:t>       *  По краям дороги (КОЕ)ГДЕ торчали деревья, казавшиеся</a:t>
            </a:r>
          </a:p>
          <a:p>
            <a:pPr>
              <a:spcBef>
                <a:spcPts val="0"/>
              </a:spcBef>
              <a:buNone/>
            </a:pPr>
            <a:r>
              <a:rPr lang="ru-RU" sz="2000" dirty="0" smtClean="0"/>
              <a:t>     (ИЗ)ДАЛИ крошечными, как побеги салата.</a:t>
            </a:r>
          </a:p>
          <a:p>
            <a:pPr>
              <a:spcBef>
                <a:spcPts val="0"/>
              </a:spcBef>
              <a:buNone/>
            </a:pPr>
            <a:r>
              <a:rPr lang="ru-RU" sz="2000" dirty="0" smtClean="0"/>
              <a:t>       *  Организация перевела деньги (НА)СЧЁТ фирмы и договорилась</a:t>
            </a:r>
          </a:p>
          <a:p>
            <a:pPr>
              <a:spcBef>
                <a:spcPts val="0"/>
              </a:spcBef>
              <a:buNone/>
            </a:pPr>
            <a:r>
              <a:rPr lang="ru-RU" sz="2000" dirty="0" smtClean="0"/>
              <a:t>     (НА)СЧЁТ быстрого выполнения договора.</a:t>
            </a:r>
          </a:p>
          <a:p>
            <a:pPr>
              <a:buNone/>
            </a:pPr>
            <a:r>
              <a:rPr lang="ru-RU" sz="2000" dirty="0" smtClean="0"/>
              <a:t>                                Ответ: __________________________________</a:t>
            </a:r>
          </a:p>
          <a:p>
            <a:pPr>
              <a:buNone/>
            </a:pPr>
            <a:endParaRPr lang="ru-RU"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200" b="1" dirty="0" smtClean="0">
                <a:solidFill>
                  <a:srgbClr val="FF0000"/>
                </a:solidFill>
                <a:effectLst>
                  <a:outerShdw blurRad="38100" dist="38100" dir="2700000" algn="tl">
                    <a:srgbClr val="000000">
                      <a:alpha val="43137"/>
                    </a:srgbClr>
                  </a:outerShdw>
                </a:effectLst>
                <a:latin typeface="+mn-lt"/>
              </a:rPr>
              <a:t>ТРЕНИРУЕМСЯ</a:t>
            </a:r>
            <a:endParaRPr lang="ru-RU" sz="3200" b="1" dirty="0">
              <a:solidFill>
                <a:srgbClr val="FF0000"/>
              </a:solidFill>
              <a:effectLst>
                <a:outerShdw blurRad="38100" dist="38100" dir="2700000" algn="tl">
                  <a:srgbClr val="000000">
                    <a:alpha val="43137"/>
                  </a:srgbClr>
                </a:outerShdw>
              </a:effectLst>
              <a:latin typeface="+mn-lt"/>
            </a:endParaRPr>
          </a:p>
        </p:txBody>
      </p:sp>
      <p:sp>
        <p:nvSpPr>
          <p:cNvPr id="3" name="Содержимое 2"/>
          <p:cNvSpPr>
            <a:spLocks noGrp="1"/>
          </p:cNvSpPr>
          <p:nvPr>
            <p:ph idx="1"/>
          </p:nvPr>
        </p:nvSpPr>
        <p:spPr>
          <a:xfrm>
            <a:off x="428596" y="1000108"/>
            <a:ext cx="8429684" cy="5126055"/>
          </a:xfrm>
        </p:spPr>
        <p:txBody>
          <a:bodyPr/>
          <a:lstStyle/>
          <a:p>
            <a:pPr>
              <a:buNone/>
            </a:pPr>
            <a:r>
              <a:rPr lang="ru-RU" sz="1800" dirty="0" smtClean="0"/>
              <a:t>  2. Определите предложение, в котором оба выделенных слова пишутся </a:t>
            </a:r>
            <a:r>
              <a:rPr lang="ru-RU" sz="1800" b="1" dirty="0" smtClean="0"/>
              <a:t>РАЗДЕЛЬНО. </a:t>
            </a:r>
            <a:r>
              <a:rPr lang="ru-RU" sz="1800" dirty="0" smtClean="0"/>
              <a:t>Раскройте скобки и выпишите эти два слова.</a:t>
            </a:r>
          </a:p>
          <a:p>
            <a:pPr>
              <a:buNone/>
            </a:pPr>
            <a:endParaRPr lang="ru-RU" sz="1800" dirty="0" smtClean="0"/>
          </a:p>
          <a:p>
            <a:pPr>
              <a:buNone/>
            </a:pPr>
            <a:r>
              <a:rPr lang="ru-RU" sz="2000" dirty="0" smtClean="0"/>
              <a:t>      *  Анна Михайловна писала на фронт  (ПО)ПРЕЖНЕМУ  адресу и  (ПО)ПРЕЖНЕМУ  ждала письма.</a:t>
            </a:r>
          </a:p>
          <a:p>
            <a:pPr>
              <a:buNone/>
            </a:pPr>
            <a:r>
              <a:rPr lang="ru-RU" sz="2000" dirty="0" smtClean="0"/>
              <a:t>      *  Он спокойно, ОДНАКО(ЖЕ) , вынес все эти крики и, (НЕ)СМОТРЯ по сторонам, пошёл прямо к дому.</a:t>
            </a:r>
          </a:p>
          <a:p>
            <a:pPr>
              <a:buNone/>
            </a:pPr>
            <a:r>
              <a:rPr lang="ru-RU" sz="2000" dirty="0" smtClean="0"/>
              <a:t>      *  От каждого толчка лодка заваливалась (НА)БОК, и (ПО)ЭТОМУ приходилось постоянно вычерпывать воду.</a:t>
            </a:r>
          </a:p>
          <a:p>
            <a:pPr>
              <a:buNone/>
            </a:pPr>
            <a:r>
              <a:rPr lang="ru-RU" sz="2000" dirty="0" smtClean="0"/>
              <a:t>      *  (В)ЗАКЛЮЧЕНИЕ  старики просили,  (ЧТО)БЫ  </a:t>
            </a:r>
            <a:r>
              <a:rPr lang="ru-RU" sz="2000" dirty="0" err="1" smtClean="0"/>
              <a:t>Мироныча</a:t>
            </a:r>
            <a:r>
              <a:rPr lang="ru-RU" sz="2000" dirty="0" smtClean="0"/>
              <a:t> не трогали.</a:t>
            </a:r>
          </a:p>
          <a:p>
            <a:pPr>
              <a:buNone/>
            </a:pPr>
            <a:r>
              <a:rPr lang="ru-RU" sz="2000" dirty="0" smtClean="0"/>
              <a:t>      *  В небе МАЛО(ПОМАЛУ) собрались облака и тучки,  (КОЕ)ГДЕ ещё светлые и красивые, а к западу дождевые, синеватые, скучные.</a:t>
            </a:r>
          </a:p>
          <a:p>
            <a:pPr>
              <a:buNone/>
            </a:pPr>
            <a:r>
              <a:rPr lang="ru-RU" sz="2000" dirty="0" smtClean="0"/>
              <a:t>                                 Ответ: _____________________________________</a:t>
            </a:r>
          </a:p>
          <a:p>
            <a:pPr>
              <a:buNone/>
            </a:pPr>
            <a:endParaRPr lang="ru-RU"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3200" b="1" dirty="0" smtClean="0">
                <a:solidFill>
                  <a:srgbClr val="FF0000"/>
                </a:solidFill>
                <a:effectLst>
                  <a:outerShdw blurRad="38100" dist="38100" dir="2700000" algn="tl">
                    <a:srgbClr val="000000">
                      <a:alpha val="43137"/>
                    </a:srgbClr>
                  </a:outerShdw>
                </a:effectLst>
                <a:latin typeface="+mn-lt"/>
              </a:rPr>
              <a:t>ТРЕНИРУЕМСЯ</a:t>
            </a:r>
            <a:endParaRPr lang="ru-RU" sz="3200" b="1" dirty="0">
              <a:solidFill>
                <a:srgbClr val="FF0000"/>
              </a:solidFill>
              <a:effectLst>
                <a:outerShdw blurRad="38100" dist="38100" dir="2700000" algn="tl">
                  <a:srgbClr val="000000">
                    <a:alpha val="43137"/>
                  </a:srgbClr>
                </a:outerShdw>
              </a:effectLst>
              <a:latin typeface="+mn-lt"/>
            </a:endParaRPr>
          </a:p>
        </p:txBody>
      </p:sp>
      <p:sp>
        <p:nvSpPr>
          <p:cNvPr id="3" name="Содержимое 2"/>
          <p:cNvSpPr>
            <a:spLocks noGrp="1"/>
          </p:cNvSpPr>
          <p:nvPr>
            <p:ph idx="1"/>
          </p:nvPr>
        </p:nvSpPr>
        <p:spPr>
          <a:xfrm>
            <a:off x="428596" y="1000108"/>
            <a:ext cx="8429684" cy="5126055"/>
          </a:xfrm>
        </p:spPr>
        <p:txBody>
          <a:bodyPr/>
          <a:lstStyle/>
          <a:p>
            <a:pPr>
              <a:buNone/>
            </a:pPr>
            <a:r>
              <a:rPr lang="ru-RU" sz="1800" dirty="0" smtClean="0"/>
              <a:t>  3. Определите предложение, в котором оба выделенных слова пишутся </a:t>
            </a:r>
            <a:r>
              <a:rPr lang="ru-RU" sz="1800" b="1" dirty="0" smtClean="0"/>
              <a:t>ЧЕРЕЗ ДЕФИС.  </a:t>
            </a:r>
            <a:r>
              <a:rPr lang="ru-RU" sz="1800" dirty="0" smtClean="0"/>
              <a:t>Раскройте скобки и выпишите эти два слова.</a:t>
            </a:r>
          </a:p>
          <a:p>
            <a:pPr>
              <a:buNone/>
            </a:pPr>
            <a:endParaRPr lang="ru-RU" sz="1800" dirty="0" smtClean="0"/>
          </a:p>
          <a:p>
            <a:pPr>
              <a:buNone/>
            </a:pPr>
            <a:r>
              <a:rPr lang="ru-RU" sz="2000" dirty="0" smtClean="0"/>
              <a:t>      *  Сторона, (ПО)ВИДИМОМУ,  была глухая: везде виднелся лес, а полей (ПО)ПРЕЖНЕМУ не было.</a:t>
            </a:r>
          </a:p>
          <a:p>
            <a:pPr>
              <a:buNone/>
            </a:pPr>
            <a:r>
              <a:rPr lang="ru-RU" sz="2000" dirty="0" smtClean="0"/>
              <a:t>      *  Вдоль реки несётся опьяняющий запах лип: как БУД(ТО)  ГДЕ(ТО) за сотни километров зацвели липовые леса. </a:t>
            </a:r>
          </a:p>
          <a:p>
            <a:pPr>
              <a:buNone/>
            </a:pPr>
            <a:r>
              <a:rPr lang="ru-RU" sz="2000" dirty="0" smtClean="0"/>
              <a:t>      *  Вчера мы не расспросили про дорогу (НА)ЗАВТРА, и теперь нам пришлось идти (НА)УГАД. </a:t>
            </a:r>
          </a:p>
          <a:p>
            <a:pPr>
              <a:buNone/>
            </a:pPr>
            <a:r>
              <a:rPr lang="ru-RU" sz="2000" dirty="0" smtClean="0"/>
              <a:t>      *  ОТКУДА(ТО) издалека надвигалась ночь, и окружавший нас лес стал (ПО)НЕМНОГУ  темнеть. </a:t>
            </a:r>
          </a:p>
          <a:p>
            <a:pPr>
              <a:buNone/>
            </a:pPr>
            <a:r>
              <a:rPr lang="ru-RU" sz="2000" dirty="0" smtClean="0"/>
              <a:t>      *  Саргассы,  (В)ОТЛИЧИЕ  от большинства крупных водорослей,  не прикрепляются ко дну, а плавают  (В)ТОЛЩЕ  воды.</a:t>
            </a:r>
          </a:p>
          <a:p>
            <a:pPr>
              <a:buNone/>
            </a:pPr>
            <a:r>
              <a:rPr lang="ru-RU" sz="2000" dirty="0" smtClean="0"/>
              <a:t>                                   Ответ: _______________________________</a:t>
            </a:r>
          </a:p>
          <a:p>
            <a:pPr>
              <a:buNone/>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sz="4000" b="1" dirty="0" smtClean="0">
                <a:solidFill>
                  <a:srgbClr val="FF0000"/>
                </a:solidFill>
                <a:latin typeface="+mn-lt"/>
              </a:rPr>
              <a:t>Пишутся  слитно:</a:t>
            </a:r>
            <a:endParaRPr lang="ru-RU" sz="40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142844" y="1000113"/>
          <a:ext cx="8858312" cy="4179529"/>
        </p:xfrm>
        <a:graphic>
          <a:graphicData uri="http://schemas.openxmlformats.org/drawingml/2006/table">
            <a:tbl>
              <a:tblPr firstRow="1" bandRow="1">
                <a:tableStyleId>{5C22544A-7EE6-4342-B048-85BDC9FD1C3A}</a:tableStyleId>
              </a:tblPr>
              <a:tblGrid>
                <a:gridCol w="5929354"/>
                <a:gridCol w="2928958"/>
              </a:tblGrid>
              <a:tr h="505508">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11175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Сложные</a:t>
                      </a:r>
                      <a:r>
                        <a:rPr lang="ru-RU" baseline="0" dirty="0" smtClean="0"/>
                        <a:t> </a:t>
                      </a:r>
                      <a:r>
                        <a:rPr lang="ru-RU" baseline="0" dirty="0" err="1" smtClean="0"/>
                        <a:t>сущ-е</a:t>
                      </a:r>
                      <a:r>
                        <a:rPr lang="ru-RU" baseline="0" dirty="0" smtClean="0"/>
                        <a:t> без соединительной гласной, если 1-я часть – это </a:t>
                      </a:r>
                      <a:r>
                        <a:rPr lang="ru-RU" b="1" baseline="0" dirty="0" smtClean="0"/>
                        <a:t>глагол</a:t>
                      </a:r>
                      <a:r>
                        <a:rPr lang="ru-RU" baseline="0" dirty="0" smtClean="0"/>
                        <a:t> в повелительном наклонении на </a:t>
                      </a:r>
                      <a:r>
                        <a:rPr lang="ru-RU" b="1" baseline="0" dirty="0" smtClean="0"/>
                        <a:t>–и</a:t>
                      </a:r>
                      <a:r>
                        <a:rPr lang="ru-RU" baseline="0" dirty="0" smtClean="0"/>
                        <a:t> или </a:t>
                      </a:r>
                      <a:r>
                        <a:rPr lang="ru-RU" b="1" baseline="0" dirty="0" smtClean="0"/>
                        <a:t>числительное</a:t>
                      </a:r>
                      <a:r>
                        <a:rPr lang="ru-RU" baseline="0" dirty="0" smtClean="0"/>
                        <a:t>.</a:t>
                      </a:r>
                      <a:endParaRPr lang="ru-RU" dirty="0" smtClean="0"/>
                    </a:p>
                  </a:txBody>
                  <a:tcPr/>
                </a:tc>
                <a:tc>
                  <a:txBody>
                    <a:bodyPr/>
                    <a:lstStyle/>
                    <a:p>
                      <a:r>
                        <a:rPr lang="ru-RU" b="1" dirty="0" smtClean="0"/>
                        <a:t>сорви</a:t>
                      </a:r>
                      <a:r>
                        <a:rPr lang="ru-RU" b="0" dirty="0" smtClean="0"/>
                        <a:t>голова, </a:t>
                      </a:r>
                      <a:r>
                        <a:rPr lang="ru-RU" b="1" dirty="0" smtClean="0"/>
                        <a:t>гори</a:t>
                      </a:r>
                      <a:r>
                        <a:rPr lang="ru-RU" b="0" dirty="0" smtClean="0"/>
                        <a:t>цвет</a:t>
                      </a:r>
                    </a:p>
                    <a:p>
                      <a:r>
                        <a:rPr lang="ru-RU" b="0" dirty="0" err="1" smtClean="0"/>
                        <a:t>Искл</a:t>
                      </a:r>
                      <a:r>
                        <a:rPr lang="ru-RU" b="0" dirty="0" smtClean="0"/>
                        <a:t>.:</a:t>
                      </a:r>
                      <a:r>
                        <a:rPr lang="ru-RU" b="0" baseline="0" dirty="0" smtClean="0"/>
                        <a:t> </a:t>
                      </a:r>
                      <a:r>
                        <a:rPr lang="ru-RU" b="1" baseline="0" dirty="0" smtClean="0"/>
                        <a:t>перекати-поле </a:t>
                      </a:r>
                      <a:endParaRPr lang="ru-RU" b="0" dirty="0" smtClean="0"/>
                    </a:p>
                    <a:p>
                      <a:r>
                        <a:rPr lang="ru-RU" b="1" dirty="0" smtClean="0"/>
                        <a:t>сороко</a:t>
                      </a:r>
                      <a:r>
                        <a:rPr lang="ru-RU" b="0" dirty="0" smtClean="0"/>
                        <a:t>ножка,</a:t>
                      </a:r>
                      <a:r>
                        <a:rPr lang="ru-RU" b="0" baseline="0" dirty="0" smtClean="0"/>
                        <a:t>  </a:t>
                      </a:r>
                      <a:r>
                        <a:rPr lang="ru-RU" b="1" baseline="0" dirty="0" smtClean="0"/>
                        <a:t>сороко</a:t>
                      </a:r>
                      <a:r>
                        <a:rPr lang="ru-RU" b="0" baseline="0" dirty="0" smtClean="0"/>
                        <a:t>уст</a:t>
                      </a:r>
                      <a:endParaRPr lang="ru-RU" b="1" dirty="0" smtClean="0"/>
                    </a:p>
                  </a:txBody>
                  <a:tcPr/>
                </a:tc>
              </a:tr>
              <a:tr h="1093426">
                <a:tc>
                  <a:txBody>
                    <a:bodyPr/>
                    <a:lstStyle/>
                    <a:p>
                      <a:r>
                        <a:rPr lang="ru-RU" dirty="0" smtClean="0"/>
                        <a:t>Сложные существительные, 2-й</a:t>
                      </a:r>
                      <a:r>
                        <a:rPr lang="ru-RU" baseline="0" dirty="0" smtClean="0"/>
                        <a:t> частью которых являются слова  </a:t>
                      </a:r>
                      <a:r>
                        <a:rPr lang="ru-RU" b="1" baseline="0" dirty="0" smtClean="0"/>
                        <a:t>-град  (</a:t>
                      </a:r>
                      <a:r>
                        <a:rPr lang="ru-RU" b="0" baseline="0" dirty="0" smtClean="0"/>
                        <a:t>или</a:t>
                      </a:r>
                      <a:r>
                        <a:rPr lang="ru-RU" b="1" baseline="0" dirty="0" smtClean="0"/>
                        <a:t> город),  -</a:t>
                      </a:r>
                      <a:r>
                        <a:rPr lang="ru-RU" b="1" baseline="0" dirty="0" err="1" smtClean="0"/>
                        <a:t>бург</a:t>
                      </a:r>
                      <a:r>
                        <a:rPr lang="ru-RU" b="1" baseline="0" dirty="0" smtClean="0"/>
                        <a:t> и -метр.</a:t>
                      </a:r>
                      <a:endParaRPr lang="ru-RU" dirty="0"/>
                    </a:p>
                  </a:txBody>
                  <a:tcPr/>
                </a:tc>
                <a:tc>
                  <a:txBody>
                    <a:bodyPr/>
                    <a:lstStyle/>
                    <a:p>
                      <a:r>
                        <a:rPr lang="ru-RU" dirty="0" smtClean="0"/>
                        <a:t>Волго</a:t>
                      </a:r>
                      <a:r>
                        <a:rPr lang="ru-RU" b="1" dirty="0" smtClean="0"/>
                        <a:t>град</a:t>
                      </a:r>
                      <a:r>
                        <a:rPr lang="ru-RU" dirty="0" smtClean="0"/>
                        <a:t>, Уж</a:t>
                      </a:r>
                      <a:r>
                        <a:rPr lang="ru-RU" b="1" dirty="0" smtClean="0"/>
                        <a:t>город</a:t>
                      </a:r>
                      <a:r>
                        <a:rPr lang="ru-RU" dirty="0" smtClean="0"/>
                        <a:t>,</a:t>
                      </a:r>
                    </a:p>
                    <a:p>
                      <a:r>
                        <a:rPr lang="ru-RU" dirty="0" smtClean="0"/>
                        <a:t>Екатерин</a:t>
                      </a:r>
                      <a:r>
                        <a:rPr lang="ru-RU" b="1" dirty="0" smtClean="0"/>
                        <a:t>бург</a:t>
                      </a:r>
                      <a:r>
                        <a:rPr lang="ru-RU" dirty="0" smtClean="0"/>
                        <a:t>,</a:t>
                      </a:r>
                    </a:p>
                    <a:p>
                      <a:r>
                        <a:rPr lang="ru-RU" dirty="0" smtClean="0"/>
                        <a:t>кило</a:t>
                      </a:r>
                      <a:r>
                        <a:rPr lang="ru-RU" b="1" dirty="0" smtClean="0"/>
                        <a:t>метр</a:t>
                      </a:r>
                      <a:endParaRPr lang="ru-RU" dirty="0" smtClean="0"/>
                    </a:p>
                  </a:txBody>
                  <a:tcPr/>
                </a:tc>
              </a:tr>
              <a:tr h="1421455">
                <a:tc>
                  <a:txBody>
                    <a:bodyPr/>
                    <a:lstStyle/>
                    <a:p>
                      <a:r>
                        <a:rPr lang="ru-RU" b="1" dirty="0" smtClean="0"/>
                        <a:t>Сложносокращённые</a:t>
                      </a:r>
                      <a:r>
                        <a:rPr lang="ru-RU" b="1" baseline="0" dirty="0" smtClean="0"/>
                        <a:t> </a:t>
                      </a:r>
                      <a:r>
                        <a:rPr lang="ru-RU" b="0" baseline="0" dirty="0" smtClean="0"/>
                        <a:t>существительные. </a:t>
                      </a:r>
                      <a:endParaRPr lang="ru-RU" b="0" dirty="0"/>
                    </a:p>
                  </a:txBody>
                  <a:tcPr/>
                </a:tc>
                <a:tc>
                  <a:txBody>
                    <a:bodyPr/>
                    <a:lstStyle/>
                    <a:p>
                      <a:r>
                        <a:rPr lang="ru-RU" b="1" dirty="0" err="1" smtClean="0"/>
                        <a:t>детясли</a:t>
                      </a:r>
                      <a:r>
                        <a:rPr lang="ru-RU" b="1" dirty="0" smtClean="0"/>
                        <a:t>, завуч, горсовет, главврач, роддом, конармия,</a:t>
                      </a:r>
                    </a:p>
                    <a:p>
                      <a:r>
                        <a:rPr lang="ru-RU" b="1" dirty="0" smtClean="0"/>
                        <a:t>физкультминутка,</a:t>
                      </a:r>
                    </a:p>
                    <a:p>
                      <a:r>
                        <a:rPr lang="ru-RU" b="1" dirty="0" err="1" smtClean="0"/>
                        <a:t>минздрав</a:t>
                      </a:r>
                      <a:endParaRPr lang="ru-RU" b="1" dirty="0" smtClean="0"/>
                    </a:p>
                  </a:txBody>
                  <a:tcPr/>
                </a:tc>
              </a:tr>
            </a:tbl>
          </a:graphicData>
        </a:graphic>
      </p:graphicFrame>
      <p:sp>
        <p:nvSpPr>
          <p:cNvPr id="5" name="Прямоугольник 4"/>
          <p:cNvSpPr/>
          <p:nvPr/>
        </p:nvSpPr>
        <p:spPr>
          <a:xfrm>
            <a:off x="2857488" y="5357826"/>
            <a:ext cx="5857916" cy="928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b="1" dirty="0" smtClean="0">
                <a:solidFill>
                  <a:schemeClr val="tx1"/>
                </a:solidFill>
              </a:rPr>
              <a:t>МГУ,  ДПС,  МФЦ,  ЦУМ,  ГТО,  РФ</a:t>
            </a:r>
            <a:endParaRPr lang="ru-RU" sz="2800" b="1" dirty="0">
              <a:solidFill>
                <a:schemeClr val="tx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Ответы</a:t>
            </a:r>
            <a:endParaRPr lang="ru-RU" sz="3600" b="1" dirty="0">
              <a:solidFill>
                <a:srgbClr val="FF0000"/>
              </a:solidFill>
              <a:latin typeface="+mn-lt"/>
            </a:endParaRPr>
          </a:p>
        </p:txBody>
      </p:sp>
      <p:sp>
        <p:nvSpPr>
          <p:cNvPr id="3" name="Содержимое 2"/>
          <p:cNvSpPr>
            <a:spLocks noGrp="1"/>
          </p:cNvSpPr>
          <p:nvPr>
            <p:ph idx="1"/>
          </p:nvPr>
        </p:nvSpPr>
        <p:spPr>
          <a:xfrm>
            <a:off x="571472" y="1000108"/>
            <a:ext cx="8572528" cy="5286412"/>
          </a:xfrm>
        </p:spPr>
        <p:txBody>
          <a:bodyPr>
            <a:normAutofit/>
          </a:bodyPr>
          <a:lstStyle/>
          <a:p>
            <a:pPr>
              <a:buNone/>
            </a:pPr>
            <a:r>
              <a:rPr lang="ru-RU" sz="2400" dirty="0" smtClean="0"/>
              <a:t> Тестовое задание (ТЗ)</a:t>
            </a:r>
          </a:p>
          <a:p>
            <a:pPr>
              <a:spcBef>
                <a:spcPts val="0"/>
              </a:spcBef>
              <a:buNone/>
            </a:pPr>
            <a:r>
              <a:rPr lang="ru-RU" dirty="0" smtClean="0"/>
              <a:t> </a:t>
            </a:r>
            <a:r>
              <a:rPr lang="ru-RU" sz="2000" dirty="0" smtClean="0"/>
              <a:t>ТЗ №1.</a:t>
            </a:r>
            <a:endParaRPr lang="ru-RU" sz="2800" dirty="0" smtClean="0"/>
          </a:p>
          <a:p>
            <a:pPr>
              <a:spcBef>
                <a:spcPts val="0"/>
              </a:spcBef>
              <a:buNone/>
            </a:pPr>
            <a:r>
              <a:rPr lang="ru-RU" sz="1800" dirty="0" smtClean="0"/>
              <a:t>  </a:t>
            </a:r>
            <a:r>
              <a:rPr lang="ru-RU" sz="1800" i="1" dirty="0" smtClean="0"/>
              <a:t>К №1  </a:t>
            </a:r>
            <a:r>
              <a:rPr lang="ru-RU" sz="1800" b="1" dirty="0" smtClean="0"/>
              <a:t>3</a:t>
            </a:r>
          </a:p>
          <a:p>
            <a:pPr>
              <a:spcBef>
                <a:spcPts val="0"/>
              </a:spcBef>
              <a:buNone/>
            </a:pPr>
            <a:r>
              <a:rPr lang="ru-RU" sz="1800" b="1" dirty="0" smtClean="0"/>
              <a:t>  </a:t>
            </a:r>
            <a:r>
              <a:rPr lang="ru-RU" sz="1800" i="1" dirty="0" smtClean="0"/>
              <a:t>К №2  </a:t>
            </a:r>
            <a:r>
              <a:rPr lang="ru-RU" sz="1800" b="1" dirty="0" smtClean="0"/>
              <a:t>2</a:t>
            </a:r>
          </a:p>
          <a:p>
            <a:pPr>
              <a:spcBef>
                <a:spcPts val="0"/>
              </a:spcBef>
              <a:buNone/>
            </a:pPr>
            <a:endParaRPr lang="ru-RU" sz="2000" b="1" dirty="0" smtClean="0"/>
          </a:p>
          <a:p>
            <a:pPr>
              <a:spcBef>
                <a:spcPts val="0"/>
              </a:spcBef>
              <a:buNone/>
            </a:pPr>
            <a:r>
              <a:rPr lang="ru-RU" sz="2000" dirty="0" smtClean="0"/>
              <a:t>  ТЗ №2.</a:t>
            </a:r>
          </a:p>
          <a:p>
            <a:pPr algn="just">
              <a:spcBef>
                <a:spcPts val="0"/>
              </a:spcBef>
              <a:buNone/>
            </a:pPr>
            <a:r>
              <a:rPr lang="ru-RU" sz="1800" dirty="0" smtClean="0"/>
              <a:t>   Автомобильно-тракторный, автомобилестроительный, </a:t>
            </a:r>
            <a:r>
              <a:rPr lang="ru-RU" sz="1800" dirty="0" err="1" smtClean="0"/>
              <a:t>бело-голубой</a:t>
            </a:r>
            <a:r>
              <a:rPr lang="ru-RU" sz="1800" dirty="0" smtClean="0"/>
              <a:t>,</a:t>
            </a:r>
          </a:p>
          <a:p>
            <a:pPr algn="just">
              <a:spcBef>
                <a:spcPts val="0"/>
              </a:spcBef>
              <a:buNone/>
            </a:pPr>
            <a:r>
              <a:rPr lang="ru-RU" sz="1800" dirty="0" smtClean="0"/>
              <a:t>бензозаправочный, ближневосточный, весенне-полевой, взаимовыгодный,</a:t>
            </a:r>
          </a:p>
          <a:p>
            <a:pPr algn="just">
              <a:spcBef>
                <a:spcPts val="0"/>
              </a:spcBef>
              <a:buNone/>
            </a:pPr>
            <a:r>
              <a:rPr lang="ru-RU" sz="1800" dirty="0" smtClean="0"/>
              <a:t>голубовато-белый, жаропонижающий, законнорождённый, жизнерадостный,</a:t>
            </a:r>
          </a:p>
          <a:p>
            <a:pPr algn="just">
              <a:spcBef>
                <a:spcPts val="0"/>
              </a:spcBef>
              <a:buNone/>
            </a:pPr>
            <a:r>
              <a:rPr lang="ru-RU" sz="1800" dirty="0" smtClean="0"/>
              <a:t>воднотранспортный, военно-полевой, военнослужащий, зимне-весенний,</a:t>
            </a:r>
          </a:p>
          <a:p>
            <a:pPr algn="just">
              <a:spcBef>
                <a:spcPts val="0"/>
              </a:spcBef>
              <a:buNone/>
            </a:pPr>
            <a:r>
              <a:rPr lang="ru-RU" sz="1800" dirty="0" smtClean="0"/>
              <a:t>идейно-политический, изжелта-зелёный, картофелеуборочный,  кисло-</a:t>
            </a:r>
          </a:p>
          <a:p>
            <a:pPr algn="just">
              <a:spcBef>
                <a:spcPts val="0"/>
              </a:spcBef>
              <a:buNone/>
            </a:pPr>
            <a:r>
              <a:rPr lang="ru-RU" sz="1800" dirty="0" smtClean="0"/>
              <a:t>сладкий,  нижеизложенный.</a:t>
            </a:r>
          </a:p>
          <a:p>
            <a:pPr algn="just">
              <a:spcBef>
                <a:spcPts val="0"/>
              </a:spcBef>
              <a:buNone/>
            </a:pPr>
            <a:endParaRPr lang="ru-RU" sz="1800" dirty="0" smtClean="0"/>
          </a:p>
          <a:p>
            <a:pPr algn="just">
              <a:spcBef>
                <a:spcPts val="0"/>
              </a:spcBef>
              <a:buNone/>
            </a:pPr>
            <a:r>
              <a:rPr lang="ru-RU" sz="2000" dirty="0" smtClean="0"/>
              <a:t>                                          ТЗ №3.</a:t>
            </a:r>
          </a:p>
          <a:p>
            <a:pPr algn="just">
              <a:spcBef>
                <a:spcPts val="0"/>
              </a:spcBef>
              <a:buNone/>
            </a:pPr>
            <a:r>
              <a:rPr lang="ru-RU" sz="1800" dirty="0" smtClean="0"/>
              <a:t>                                              </a:t>
            </a:r>
            <a:r>
              <a:rPr lang="ru-RU" sz="1800" i="1" dirty="0" smtClean="0"/>
              <a:t>К №1 </a:t>
            </a:r>
            <a:r>
              <a:rPr lang="ru-RU" sz="1800" b="1" dirty="0" smtClean="0"/>
              <a:t>б</a:t>
            </a:r>
            <a:endParaRPr lang="ru-RU" sz="1800" dirty="0" smtClean="0"/>
          </a:p>
          <a:p>
            <a:pPr>
              <a:spcBef>
                <a:spcPts val="0"/>
              </a:spcBef>
              <a:buNone/>
            </a:pPr>
            <a:r>
              <a:rPr lang="ru-RU" sz="1800" i="1" dirty="0" smtClean="0"/>
              <a:t>                                              К №2 </a:t>
            </a:r>
            <a:r>
              <a:rPr lang="ru-RU" sz="1800" b="1" dirty="0" smtClean="0"/>
              <a:t>в</a:t>
            </a:r>
            <a:endParaRPr lang="ru-RU" sz="1800" i="1" dirty="0" smtClean="0"/>
          </a:p>
          <a:p>
            <a:pPr>
              <a:spcBef>
                <a:spcPts val="0"/>
              </a:spcBef>
              <a:buNone/>
            </a:pPr>
            <a:r>
              <a:rPr lang="ru-RU" sz="1800" i="1" dirty="0" smtClean="0"/>
              <a:t>                                              К №3  </a:t>
            </a:r>
            <a:r>
              <a:rPr lang="ru-RU" sz="1800" b="1" dirty="0" smtClean="0"/>
              <a:t>г</a:t>
            </a:r>
            <a:endParaRPr lang="ru-RU" sz="1800" i="1" dirty="0" smtClean="0"/>
          </a:p>
          <a:p>
            <a:pPr>
              <a:spcBef>
                <a:spcPts val="0"/>
              </a:spcBef>
              <a:buNone/>
            </a:pPr>
            <a:endParaRPr lang="ru-RU" sz="2400" i="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Ответы</a:t>
            </a:r>
            <a:endParaRPr lang="ru-RU" sz="3600" b="1" dirty="0">
              <a:solidFill>
                <a:srgbClr val="FF0000"/>
              </a:solidFill>
              <a:latin typeface="+mn-lt"/>
            </a:endParaRPr>
          </a:p>
        </p:txBody>
      </p:sp>
      <p:sp>
        <p:nvSpPr>
          <p:cNvPr id="3" name="Содержимое 2"/>
          <p:cNvSpPr>
            <a:spLocks noGrp="1"/>
          </p:cNvSpPr>
          <p:nvPr>
            <p:ph idx="1"/>
          </p:nvPr>
        </p:nvSpPr>
        <p:spPr>
          <a:xfrm>
            <a:off x="571472" y="1000108"/>
            <a:ext cx="8215370" cy="5286412"/>
          </a:xfrm>
        </p:spPr>
        <p:txBody>
          <a:bodyPr>
            <a:normAutofit/>
          </a:bodyPr>
          <a:lstStyle/>
          <a:p>
            <a:pPr>
              <a:buNone/>
            </a:pPr>
            <a:r>
              <a:rPr lang="ru-RU" sz="2400" dirty="0" smtClean="0"/>
              <a:t> Тестовое задание (ТЗ)</a:t>
            </a:r>
          </a:p>
          <a:p>
            <a:pPr>
              <a:spcBef>
                <a:spcPts val="0"/>
              </a:spcBef>
              <a:buNone/>
            </a:pPr>
            <a:r>
              <a:rPr lang="ru-RU" dirty="0" smtClean="0"/>
              <a:t> </a:t>
            </a:r>
            <a:r>
              <a:rPr lang="ru-RU" sz="2000" dirty="0" smtClean="0"/>
              <a:t>ТЗ №4.</a:t>
            </a:r>
            <a:endParaRPr lang="ru-RU" sz="2800" dirty="0" smtClean="0"/>
          </a:p>
          <a:p>
            <a:pPr>
              <a:spcBef>
                <a:spcPts val="0"/>
              </a:spcBef>
              <a:buNone/>
            </a:pPr>
            <a:r>
              <a:rPr lang="ru-RU" sz="2000" dirty="0" smtClean="0"/>
              <a:t>  Ввиду болезни; иметь в виду; разговоры насчёт земли; положить</a:t>
            </a:r>
          </a:p>
          <a:p>
            <a:pPr>
              <a:spcBef>
                <a:spcPts val="0"/>
              </a:spcBef>
              <a:buNone/>
            </a:pPr>
            <a:r>
              <a:rPr lang="ru-RU" sz="2000" dirty="0" smtClean="0"/>
              <a:t>деньги на счёт; сосуд в виде шара; в течение шести лет; в течении</a:t>
            </a:r>
          </a:p>
          <a:p>
            <a:pPr>
              <a:spcBef>
                <a:spcPts val="0"/>
              </a:spcBef>
              <a:buNone/>
            </a:pPr>
            <a:r>
              <a:rPr lang="ru-RU" sz="2000" dirty="0" smtClean="0"/>
              <a:t>реки; в продолжение месяца; в продолжении повести; вследствие</a:t>
            </a:r>
          </a:p>
          <a:p>
            <a:pPr>
              <a:spcBef>
                <a:spcPts val="0"/>
              </a:spcBef>
              <a:buNone/>
            </a:pPr>
            <a:r>
              <a:rPr lang="ru-RU" sz="2000" dirty="0" smtClean="0"/>
              <a:t>холодов; в следствии по делу; в связи с собранием; встретиться</a:t>
            </a:r>
          </a:p>
          <a:p>
            <a:pPr>
              <a:spcBef>
                <a:spcPts val="0"/>
              </a:spcBef>
              <a:buNone/>
            </a:pPr>
            <a:r>
              <a:rPr lang="ru-RU" sz="2000" dirty="0" smtClean="0"/>
              <a:t>впоследствии; медальон в виде сердечка; </a:t>
            </a:r>
            <a:r>
              <a:rPr lang="ru-RU" sz="2000" smtClean="0"/>
              <a:t>в заключении </a:t>
            </a:r>
            <a:r>
              <a:rPr lang="ru-RU" sz="2000" dirty="0" smtClean="0"/>
              <a:t>собрания, </a:t>
            </a:r>
          </a:p>
          <a:p>
            <a:pPr>
              <a:spcBef>
                <a:spcPts val="0"/>
              </a:spcBef>
              <a:buNone/>
            </a:pPr>
            <a:r>
              <a:rPr lang="ru-RU" sz="2000" dirty="0" smtClean="0"/>
              <a:t>пришёл вовремя.</a:t>
            </a:r>
            <a:endParaRPr lang="ru-RU" sz="2000" b="1" dirty="0" smtClean="0"/>
          </a:p>
          <a:p>
            <a:pPr>
              <a:spcBef>
                <a:spcPts val="0"/>
              </a:spcBef>
              <a:buNone/>
            </a:pPr>
            <a:endParaRPr lang="ru-RU" sz="2000" b="1" dirty="0" smtClean="0"/>
          </a:p>
          <a:p>
            <a:pPr>
              <a:spcBef>
                <a:spcPts val="0"/>
              </a:spcBef>
              <a:buNone/>
            </a:pPr>
            <a:r>
              <a:rPr lang="ru-RU" sz="2000" dirty="0" smtClean="0"/>
              <a:t>  ТЗ №5.</a:t>
            </a:r>
          </a:p>
          <a:p>
            <a:pPr>
              <a:spcBef>
                <a:spcPts val="0"/>
              </a:spcBef>
              <a:buNone/>
            </a:pPr>
            <a:r>
              <a:rPr lang="ru-RU" sz="2000" dirty="0" smtClean="0"/>
              <a:t>   </a:t>
            </a:r>
            <a:r>
              <a:rPr lang="ru-RU" sz="1800" dirty="0" smtClean="0"/>
              <a:t>СЛИТНО:  1, 2, 5.</a:t>
            </a:r>
          </a:p>
          <a:p>
            <a:pPr>
              <a:spcBef>
                <a:spcPts val="0"/>
              </a:spcBef>
              <a:buNone/>
            </a:pPr>
            <a:r>
              <a:rPr lang="ru-RU" sz="1800" dirty="0" smtClean="0"/>
              <a:t>   РАЗДЕЛЬНО:   3, 4.</a:t>
            </a:r>
            <a:endParaRPr lang="ru-RU" sz="2000" dirty="0" smtClean="0"/>
          </a:p>
          <a:p>
            <a:pPr>
              <a:spcBef>
                <a:spcPts val="0"/>
              </a:spcBef>
              <a:buNone/>
            </a:pPr>
            <a:endParaRPr lang="ru-RU" sz="2000" dirty="0" smtClean="0"/>
          </a:p>
          <a:p>
            <a:pPr algn="just">
              <a:spcBef>
                <a:spcPts val="0"/>
              </a:spcBef>
              <a:buNone/>
            </a:pPr>
            <a:r>
              <a:rPr lang="ru-RU" sz="1800" dirty="0" smtClean="0"/>
              <a:t> </a:t>
            </a:r>
            <a:endParaRPr lang="ru-RU" sz="1800" i="1" dirty="0" smtClean="0"/>
          </a:p>
          <a:p>
            <a:pPr>
              <a:spcBef>
                <a:spcPts val="0"/>
              </a:spcBef>
              <a:buNone/>
            </a:pPr>
            <a:endParaRPr lang="ru-RU" sz="2400" i="1"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Ответы  к заданию  ЕГЭ</a:t>
            </a:r>
            <a:endParaRPr lang="ru-RU" sz="3600" b="1" dirty="0">
              <a:solidFill>
                <a:srgbClr val="FF0000"/>
              </a:solidFill>
              <a:latin typeface="+mn-lt"/>
            </a:endParaRPr>
          </a:p>
        </p:txBody>
      </p:sp>
      <p:sp>
        <p:nvSpPr>
          <p:cNvPr id="3" name="Содержимое 2"/>
          <p:cNvSpPr>
            <a:spLocks noGrp="1"/>
          </p:cNvSpPr>
          <p:nvPr>
            <p:ph idx="1"/>
          </p:nvPr>
        </p:nvSpPr>
        <p:spPr>
          <a:xfrm>
            <a:off x="857224" y="1000108"/>
            <a:ext cx="7643866" cy="5286412"/>
          </a:xfrm>
        </p:spPr>
        <p:txBody>
          <a:bodyPr>
            <a:normAutofit/>
          </a:bodyPr>
          <a:lstStyle/>
          <a:p>
            <a:pPr>
              <a:buNone/>
            </a:pPr>
            <a:r>
              <a:rPr lang="ru-RU" sz="2000" dirty="0" smtClean="0"/>
              <a:t> </a:t>
            </a:r>
          </a:p>
          <a:p>
            <a:pPr algn="just">
              <a:spcBef>
                <a:spcPts val="0"/>
              </a:spcBef>
              <a:buNone/>
            </a:pPr>
            <a:r>
              <a:rPr lang="ru-RU" sz="2000" dirty="0" smtClean="0"/>
              <a:t> Задание №1.</a:t>
            </a:r>
          </a:p>
          <a:p>
            <a:pPr>
              <a:spcBef>
                <a:spcPts val="0"/>
              </a:spcBef>
              <a:buNone/>
            </a:pPr>
            <a:r>
              <a:rPr lang="ru-RU" sz="2000" dirty="0" smtClean="0"/>
              <a:t>СЛИТНО пишутся слова:  СВЕРХУ,  ВГЛУБЬ</a:t>
            </a:r>
          </a:p>
          <a:p>
            <a:pPr>
              <a:spcBef>
                <a:spcPts val="0"/>
              </a:spcBef>
              <a:buNone/>
            </a:pPr>
            <a:endParaRPr lang="ru-RU" sz="2000" dirty="0" smtClean="0"/>
          </a:p>
          <a:p>
            <a:pPr>
              <a:spcBef>
                <a:spcPts val="0"/>
              </a:spcBef>
              <a:buNone/>
            </a:pPr>
            <a:r>
              <a:rPr lang="ru-RU" sz="2000" dirty="0" smtClean="0"/>
              <a:t>Задание № 2.</a:t>
            </a:r>
          </a:p>
          <a:p>
            <a:pPr>
              <a:spcBef>
                <a:spcPts val="0"/>
              </a:spcBef>
              <a:buNone/>
            </a:pPr>
            <a:r>
              <a:rPr lang="ru-RU" sz="2000" dirty="0" smtClean="0"/>
              <a:t>РАЗДЕЛЬНО  пишутся слова:  ОДНАКО ЖЕ,  НЕ СМОТРЯ</a:t>
            </a:r>
          </a:p>
          <a:p>
            <a:pPr>
              <a:spcBef>
                <a:spcPts val="0"/>
              </a:spcBef>
              <a:buNone/>
            </a:pPr>
            <a:endParaRPr lang="ru-RU" sz="2000" dirty="0" smtClean="0"/>
          </a:p>
          <a:p>
            <a:pPr>
              <a:spcBef>
                <a:spcPts val="0"/>
              </a:spcBef>
              <a:buNone/>
            </a:pPr>
            <a:r>
              <a:rPr lang="ru-RU" sz="2000" dirty="0" smtClean="0"/>
              <a:t>Задание № 3.</a:t>
            </a:r>
          </a:p>
          <a:p>
            <a:pPr>
              <a:spcBef>
                <a:spcPts val="0"/>
              </a:spcBef>
              <a:buNone/>
            </a:pPr>
            <a:r>
              <a:rPr lang="ru-RU" sz="2000" dirty="0" smtClean="0"/>
              <a:t>ЧЕРЕЗ ДЕФИС  пишутся слова: ПО-ВИДИМОМУ,  ПО-ПРЕЖНЕМУ</a:t>
            </a:r>
          </a:p>
          <a:p>
            <a:pPr>
              <a:spcBef>
                <a:spcPts val="0"/>
              </a:spcBef>
              <a:buNone/>
            </a:pPr>
            <a:endParaRPr lang="ru-RU" sz="2000" dirty="0" smtClean="0"/>
          </a:p>
          <a:p>
            <a:pPr>
              <a:spcBef>
                <a:spcPts val="0"/>
              </a:spcBef>
              <a:buNone/>
            </a:pPr>
            <a:endParaRPr lang="ru-RU" sz="20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2400" b="1" i="1" dirty="0" smtClean="0">
                <a:solidFill>
                  <a:srgbClr val="FF0000"/>
                </a:solidFill>
                <a:latin typeface="+mn-lt"/>
              </a:rPr>
              <a:t>Литература по теме:</a:t>
            </a:r>
            <a:endParaRPr lang="ru-RU" sz="2400" b="1" i="1" dirty="0">
              <a:solidFill>
                <a:srgbClr val="FF0000"/>
              </a:solidFill>
              <a:latin typeface="+mn-lt"/>
            </a:endParaRPr>
          </a:p>
        </p:txBody>
      </p:sp>
      <p:sp>
        <p:nvSpPr>
          <p:cNvPr id="3" name="Содержимое 2"/>
          <p:cNvSpPr>
            <a:spLocks noGrp="1"/>
          </p:cNvSpPr>
          <p:nvPr>
            <p:ph idx="1"/>
          </p:nvPr>
        </p:nvSpPr>
        <p:spPr>
          <a:xfrm>
            <a:off x="457200" y="857232"/>
            <a:ext cx="8229600" cy="5572164"/>
          </a:xfrm>
          <a:solidFill>
            <a:schemeClr val="accent3">
              <a:lumMod val="20000"/>
              <a:lumOff val="80000"/>
            </a:schemeClr>
          </a:solidFill>
        </p:spPr>
        <p:txBody>
          <a:bodyPr>
            <a:normAutofit fontScale="92500" lnSpcReduction="10000"/>
          </a:bodyPr>
          <a:lstStyle/>
          <a:p>
            <a:pPr marL="457200" indent="-457200">
              <a:buNone/>
            </a:pPr>
            <a:r>
              <a:rPr lang="ru-RU" sz="2000" dirty="0" smtClean="0"/>
              <a:t>1.     Сенина Н.А. Русский язык. ЕГЭ-2019. Тематический тренинг. Модели сочинений. 10-11 классы: учебно-методическое пособие/Н.А. Сенина, С.В. </a:t>
            </a:r>
            <a:r>
              <a:rPr lang="ru-RU" sz="2000" dirty="0" err="1" smtClean="0"/>
              <a:t>Гармаш</a:t>
            </a:r>
            <a:r>
              <a:rPr lang="ru-RU" sz="2000" dirty="0" smtClean="0"/>
              <a:t>; под ред. Н.А. Сениной. – Ростов </a:t>
            </a:r>
            <a:r>
              <a:rPr lang="ru-RU" sz="2000" dirty="0" err="1" smtClean="0"/>
              <a:t>н</a:t>
            </a:r>
            <a:r>
              <a:rPr lang="ru-RU" sz="2000" dirty="0" smtClean="0"/>
              <a:t>/Д: Легион, 2018. – 560 с.</a:t>
            </a:r>
          </a:p>
          <a:p>
            <a:pPr marL="457200" indent="-457200">
              <a:buNone/>
            </a:pPr>
            <a:r>
              <a:rPr lang="en-US" sz="2000" dirty="0" smtClean="0"/>
              <a:t>2</a:t>
            </a:r>
            <a:r>
              <a:rPr lang="ru-RU" sz="2000" dirty="0" smtClean="0"/>
              <a:t>.     </a:t>
            </a:r>
            <a:r>
              <a:rPr lang="ru-RU" sz="2000" dirty="0" err="1" smtClean="0"/>
              <a:t>Угроватова</a:t>
            </a:r>
            <a:r>
              <a:rPr lang="ru-RU" sz="2000" dirty="0" smtClean="0"/>
              <a:t> Т.Ю. ЕГЭ по русскому языку: Учебно-тренировочные тесты и другие материалы для 9 класса/Т.Ю. </a:t>
            </a:r>
            <a:r>
              <a:rPr lang="ru-RU" sz="2000" dirty="0" err="1" smtClean="0"/>
              <a:t>Угроватова</a:t>
            </a:r>
            <a:r>
              <a:rPr lang="ru-RU" sz="2000" dirty="0" smtClean="0"/>
              <a:t>. – М.: АСТ: ХРАНИТЕЛЬ, СПб.: </a:t>
            </a:r>
            <a:r>
              <a:rPr lang="ru-RU" sz="2000" dirty="0" err="1" smtClean="0"/>
              <a:t>Астрель-СПб</a:t>
            </a:r>
            <a:r>
              <a:rPr lang="ru-RU" sz="2000" dirty="0" smtClean="0"/>
              <a:t>, 2008.-238 с.</a:t>
            </a:r>
          </a:p>
          <a:p>
            <a:pPr marL="457200" indent="-457200">
              <a:buNone/>
            </a:pPr>
            <a:r>
              <a:rPr lang="ru-RU" sz="2000" dirty="0" smtClean="0"/>
              <a:t>3.     Ткаченко Н.Г. Тесты по грамматике русского языка: в 2 ч. Ч.1./ Н.Г. Ткаченко. – 11-е изд.-М.: Айрис-пресс, 2010. – 256 с. – (Домашний репетитор).</a:t>
            </a:r>
          </a:p>
          <a:p>
            <a:pPr marL="457200" indent="-457200">
              <a:buNone/>
            </a:pPr>
            <a:r>
              <a:rPr lang="ru-RU" sz="2000" dirty="0" smtClean="0"/>
              <a:t>4.     Белецкая Т.А. Весь школьный курс/ Белецкая Т.А., </a:t>
            </a:r>
            <a:r>
              <a:rPr lang="ru-RU" sz="2000" dirty="0" err="1" smtClean="0"/>
              <a:t>Дедурин</a:t>
            </a:r>
            <a:r>
              <a:rPr lang="ru-RU" sz="2000" dirty="0" smtClean="0"/>
              <a:t> Г.Г., </a:t>
            </a:r>
            <a:r>
              <a:rPr lang="ru-RU" sz="2000" dirty="0" err="1" smtClean="0"/>
              <a:t>Джамеев</a:t>
            </a:r>
            <a:r>
              <a:rPr lang="ru-RU" sz="2000" dirty="0" smtClean="0"/>
              <a:t> В.Ю. и др. – М.: </a:t>
            </a:r>
            <a:r>
              <a:rPr lang="ru-RU" sz="2000" dirty="0" err="1" smtClean="0"/>
              <a:t>Эксмо</a:t>
            </a:r>
            <a:r>
              <a:rPr lang="ru-RU" sz="2000" dirty="0" smtClean="0"/>
              <a:t>, 2015.  - 384 с. – (В помощь старшекласснику. Спасатель).</a:t>
            </a:r>
          </a:p>
          <a:p>
            <a:pPr marL="457200" indent="-457200">
              <a:buNone/>
            </a:pPr>
            <a:r>
              <a:rPr lang="ru-RU" sz="2000" dirty="0" smtClean="0"/>
              <a:t>5.     Львова С.И. Русский язык. 6 класс. В 5 ч. Ч. 2 и Ч. 4: учеб. для </a:t>
            </a:r>
            <a:r>
              <a:rPr lang="ru-RU" sz="2000" dirty="0" err="1" smtClean="0"/>
              <a:t>общеобразоват</a:t>
            </a:r>
            <a:r>
              <a:rPr lang="ru-RU" sz="2000" dirty="0" smtClean="0"/>
              <a:t>.  учреждений/ С.И. </a:t>
            </a:r>
            <a:r>
              <a:rPr lang="ru-RU" sz="2000" dirty="0" err="1" smtClean="0"/>
              <a:t>Львава</a:t>
            </a:r>
            <a:r>
              <a:rPr lang="ru-RU" sz="2000" dirty="0" smtClean="0"/>
              <a:t>, В.В. Львов. – 4-е изд., </a:t>
            </a:r>
            <a:r>
              <a:rPr lang="ru-RU" sz="2000" dirty="0" err="1" smtClean="0"/>
              <a:t>испр</a:t>
            </a:r>
            <a:r>
              <a:rPr lang="ru-RU" sz="2000" dirty="0" smtClean="0"/>
              <a:t>. – М.: Мнемозина, 2008. – 95 с. : ил. </a:t>
            </a:r>
            <a:r>
              <a:rPr lang="en-US" sz="2000" dirty="0" smtClean="0"/>
              <a:t>ISBN 978-5-346-01092-0</a:t>
            </a:r>
          </a:p>
          <a:p>
            <a:pPr marL="457200" indent="-457200">
              <a:buNone/>
            </a:pPr>
            <a:r>
              <a:rPr lang="ru-RU" sz="2000" dirty="0" smtClean="0"/>
              <a:t>6.      Львова С.И. Русский язык. 7 класс. В 3 ч. Ч. 2: учеб. для </a:t>
            </a:r>
            <a:r>
              <a:rPr lang="ru-RU" sz="2000" dirty="0" err="1" smtClean="0"/>
              <a:t>общеобразоват</a:t>
            </a:r>
            <a:r>
              <a:rPr lang="ru-RU" sz="2000" dirty="0" smtClean="0"/>
              <a:t>.  учреждений/ С.И. </a:t>
            </a:r>
            <a:r>
              <a:rPr lang="ru-RU" sz="2000" dirty="0" err="1" smtClean="0"/>
              <a:t>Львава</a:t>
            </a:r>
            <a:r>
              <a:rPr lang="ru-RU" sz="2000" dirty="0" smtClean="0"/>
              <a:t>, В.В. Львов. – 4-е изд., </a:t>
            </a:r>
            <a:r>
              <a:rPr lang="ru-RU" sz="2000" dirty="0" err="1" smtClean="0"/>
              <a:t>испр</a:t>
            </a:r>
            <a:r>
              <a:rPr lang="ru-RU" sz="2000" dirty="0" smtClean="0"/>
              <a:t>. – М.: Мнемозина, 2009. – 206 с. : ил. </a:t>
            </a:r>
            <a:r>
              <a:rPr lang="en-US" sz="2000" dirty="0" smtClean="0"/>
              <a:t>ISBN 978-5-346-01</a:t>
            </a:r>
            <a:r>
              <a:rPr lang="ru-RU" sz="2000" dirty="0" smtClean="0"/>
              <a:t>186</a:t>
            </a:r>
            <a:r>
              <a:rPr lang="en-US" sz="2000" dirty="0" smtClean="0"/>
              <a:t>-</a:t>
            </a:r>
            <a:r>
              <a:rPr lang="ru-RU" sz="2000" dirty="0" smtClean="0"/>
              <a:t>6</a:t>
            </a:r>
            <a:endParaRPr lang="en-US" sz="2000" dirty="0" smtClean="0"/>
          </a:p>
          <a:p>
            <a:pPr marL="457200" indent="-457200">
              <a:buAutoNum type="arabicPeriod"/>
            </a:pPr>
            <a:endParaRPr lang="ru-RU" sz="2000" dirty="0" smtClean="0"/>
          </a:p>
          <a:p>
            <a:pPr marL="457200" indent="-457200">
              <a:buAutoNum type="arabicPeriod"/>
            </a:pPr>
            <a:endParaRPr lang="ru-RU" sz="2000" dirty="0" smtClean="0"/>
          </a:p>
          <a:p>
            <a:pPr marL="457200" indent="-457200">
              <a:buAutoNum type="arabicPeriod"/>
            </a:pPr>
            <a:endParaRPr lang="ru-RU" sz="20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83568" y="1785926"/>
            <a:ext cx="7920880" cy="33855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lang="ru-RU" sz="2400" dirty="0" smtClean="0">
                <a:latin typeface="Times New Roman" pitchFamily="18" charset="0"/>
                <a:cs typeface="Arial" pitchFamily="34" charset="0"/>
              </a:rPr>
              <a:t>И</a:t>
            </a:r>
            <a:r>
              <a:rPr kumimoji="0" lang="ru-RU" sz="2400" b="0" i="0" u="none" strike="noStrike" cap="none" normalizeH="0" baseline="0" dirty="0" smtClean="0">
                <a:ln>
                  <a:noFill/>
                </a:ln>
                <a:solidFill>
                  <a:schemeClr val="tx1"/>
                </a:solidFill>
                <a:effectLst/>
                <a:latin typeface="Times New Roman" pitchFamily="18" charset="0"/>
                <a:cs typeface="Arial" pitchFamily="34" charset="0"/>
              </a:rPr>
              <a:t>сточник шаблона презентации:</a:t>
            </a:r>
            <a:r>
              <a:rPr kumimoji="0" lang="ru-RU" sz="2800" b="0" i="0" u="none" strike="noStrike" cap="none" normalizeH="0" baseline="0" dirty="0" smtClean="0">
                <a:ln>
                  <a:noFill/>
                </a:ln>
                <a:solidFill>
                  <a:schemeClr val="tx1"/>
                </a:solidFill>
                <a:effectLst/>
                <a:latin typeface="Times New Roman" pitchFamily="18" charset="0"/>
                <a:cs typeface="Arial" pitchFamily="34" charset="0"/>
              </a:rPr>
              <a:t> </a:t>
            </a:r>
            <a:endParaRPr kumimoji="0" lang="en-US" sz="2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chemeClr val="tx1"/>
                </a:solidFill>
                <a:effectLst/>
                <a:latin typeface="Times New Roman" pitchFamily="18" charset="0"/>
                <a:cs typeface="Arial" pitchFamily="34" charset="0"/>
              </a:rPr>
              <a:t>Ранько Елена Алексеевна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chemeClr val="tx1"/>
                </a:solidFill>
                <a:effectLst/>
                <a:latin typeface="Times New Roman" pitchFamily="18" charset="0"/>
                <a:cs typeface="Arial" pitchFamily="34" charset="0"/>
              </a:rPr>
              <a:t>учитель начальных классов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chemeClr val="tx1"/>
                </a:solidFill>
                <a:effectLst/>
                <a:latin typeface="Times New Roman" pitchFamily="18" charset="0"/>
                <a:cs typeface="Arial" pitchFamily="34" charset="0"/>
              </a:rPr>
              <a:t>МАОУ лицей №21</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smtClean="0">
                <a:ln>
                  <a:noFill/>
                </a:ln>
                <a:solidFill>
                  <a:schemeClr val="tx1"/>
                </a:solidFill>
                <a:effectLst/>
                <a:latin typeface="Times New Roman" pitchFamily="18" charset="0"/>
                <a:cs typeface="Arial" pitchFamily="34" charset="0"/>
              </a:rPr>
              <a:t>  г. Иваново</a:t>
            </a:r>
          </a:p>
          <a:p>
            <a:pPr marL="0" marR="0" lvl="0" indent="0" algn="ctr" defTabSz="914400" rtl="0" eaLnBrk="1" fontAlgn="base" latinLnBrk="0" hangingPunct="1">
              <a:lnSpc>
                <a:spcPct val="100000"/>
              </a:lnSpc>
              <a:spcBef>
                <a:spcPct val="0"/>
              </a:spcBef>
              <a:spcAft>
                <a:spcPct val="0"/>
              </a:spcAft>
              <a:buClrTx/>
              <a:buSzTx/>
              <a:buFontTx/>
              <a:buNone/>
              <a:tabLst/>
            </a:pPr>
            <a:endParaRPr lang="ru-RU" sz="2400" b="1" i="1" dirty="0" smtClean="0">
              <a:latin typeface="Times New Roman" pitchFamily="18" charset="0"/>
              <a:cs typeface="Arial" pitchFamily="34" charset="0"/>
            </a:endParaRPr>
          </a:p>
          <a:p>
            <a:pPr lvl="0" algn="ctr" fontAlgn="base">
              <a:spcBef>
                <a:spcPct val="0"/>
              </a:spcBef>
              <a:spcAft>
                <a:spcPct val="0"/>
              </a:spcAft>
            </a:pPr>
            <a:r>
              <a:rPr kumimoji="0" lang="ru-RU" sz="2400" i="1" u="none" strike="noStrike" cap="none" normalizeH="0" baseline="0" dirty="0" smtClean="0">
                <a:ln>
                  <a:noFill/>
                </a:ln>
                <a:solidFill>
                  <a:schemeClr val="tx1"/>
                </a:solidFill>
                <a:effectLst/>
                <a:latin typeface="Times New Roman" pitchFamily="18" charset="0"/>
                <a:cs typeface="Arial" pitchFamily="34" charset="0"/>
              </a:rPr>
              <a:t>Сайт:</a:t>
            </a:r>
            <a:r>
              <a:rPr kumimoji="0" lang="ru-RU" sz="2400" i="1" u="none" strike="noStrike" cap="none" normalizeH="0" dirty="0" smtClean="0">
                <a:ln>
                  <a:noFill/>
                </a:ln>
                <a:solidFill>
                  <a:schemeClr val="tx1"/>
                </a:solidFill>
                <a:effectLst/>
                <a:latin typeface="Times New Roman" pitchFamily="18" charset="0"/>
                <a:cs typeface="Arial" pitchFamily="34" charset="0"/>
              </a:rPr>
              <a:t> </a:t>
            </a:r>
            <a:r>
              <a:rPr lang="en-US" sz="2400" i="1" dirty="0" smtClean="0">
                <a:latin typeface="Times New Roman" pitchFamily="18" charset="0"/>
                <a:cs typeface="Arial" pitchFamily="34" charset="0"/>
                <a:hlinkClick r:id="rId2"/>
              </a:rPr>
              <a:t>http://elenaranko.ucoz.ru/</a:t>
            </a:r>
            <a:r>
              <a:rPr lang="ru-RU" sz="2400" i="1" dirty="0" smtClean="0">
                <a:latin typeface="Times New Roman" pitchFamily="18" charset="0"/>
                <a:cs typeface="Arial" pitchFamily="34" charset="0"/>
              </a:rPr>
              <a:t>   </a:t>
            </a:r>
            <a:endParaRPr kumimoji="0" lang="ru-RU" sz="2400" i="1" u="none" strike="noStrike" cap="none" normalizeH="0" baseline="0" dirty="0" smtClean="0">
              <a:ln>
                <a:noFill/>
              </a:ln>
              <a:solidFill>
                <a:schemeClr val="tx1"/>
              </a:solidFill>
              <a:effectLst/>
              <a:latin typeface="Times New Roman" pitchFamily="18"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683568" y="476672"/>
            <a:ext cx="7848872" cy="792088"/>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600" b="0" i="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Интернет – ресурсы:</a:t>
            </a:r>
            <a:endParaRPr kumimoji="0" lang="ru-RU" sz="3600" b="0" i="0" u="none" strike="noStrike" kern="1200" cap="none" spc="0" normalizeH="0" baseline="0" noProof="0" dirty="0">
              <a:ln>
                <a:noFill/>
              </a:ln>
              <a:solidFill>
                <a:srgbClr val="C00000"/>
              </a:solidFill>
              <a:effectLst/>
              <a:uLnTx/>
              <a:uFillTx/>
              <a:latin typeface="Times New Roman" pitchFamily="18" charset="0"/>
              <a:ea typeface="+mj-ea"/>
              <a:cs typeface="Times New Roman" pitchFamily="18" charset="0"/>
            </a:endParaRPr>
          </a:p>
        </p:txBody>
      </p:sp>
      <p:sp>
        <p:nvSpPr>
          <p:cNvPr id="4" name="Прямоугольник 3"/>
          <p:cNvSpPr/>
          <p:nvPr/>
        </p:nvSpPr>
        <p:spPr>
          <a:xfrm>
            <a:off x="683568" y="1340768"/>
            <a:ext cx="7992888" cy="4770537"/>
          </a:xfrm>
          <a:prstGeom prst="rect">
            <a:avLst/>
          </a:prstGeom>
        </p:spPr>
        <p:txBody>
          <a:bodyPr wrap="square">
            <a:spAutoFit/>
          </a:bodyPr>
          <a:lstStyle/>
          <a:p>
            <a:pPr lvl="0"/>
            <a:r>
              <a:rPr lang="ru-RU" u="sng" dirty="0" smtClean="0">
                <a:hlinkClick r:id="rId2"/>
              </a:rPr>
              <a:t>http://img-fotki.yandex.ru/get/4706/28257045.5ec/0_6f5cf_5329c14_XL.png</a:t>
            </a:r>
            <a:endParaRPr lang="ru-RU" dirty="0" smtClean="0"/>
          </a:p>
          <a:p>
            <a:pPr algn="ctr"/>
            <a:r>
              <a:rPr lang="ru-RU" sz="2400" i="1" dirty="0" smtClean="0"/>
              <a:t>фон</a:t>
            </a:r>
          </a:p>
          <a:p>
            <a:pPr algn="ctr"/>
            <a:endParaRPr lang="ru-RU" sz="800" i="1" dirty="0" smtClean="0"/>
          </a:p>
          <a:p>
            <a:pPr lvl="0" algn="ctr"/>
            <a:r>
              <a:rPr lang="ru-RU" dirty="0" smtClean="0">
                <a:hlinkClick r:id="rId3"/>
              </a:rPr>
              <a:t>http://img-fotki.yandex.ru/get/5634/136487634.a3b/0_d5b7c_44e066c2_XL.png</a:t>
            </a:r>
            <a:r>
              <a:rPr lang="ru-RU" dirty="0" smtClean="0"/>
              <a:t>  </a:t>
            </a:r>
          </a:p>
          <a:p>
            <a:pPr lvl="0" algn="ctr"/>
            <a:r>
              <a:rPr lang="ru-RU" sz="2400" i="1" dirty="0" smtClean="0"/>
              <a:t>перо, чернильница, тетрадь</a:t>
            </a:r>
          </a:p>
          <a:p>
            <a:pPr lvl="0" algn="ctr"/>
            <a:endParaRPr lang="ru-RU" sz="800" i="1" dirty="0" smtClean="0"/>
          </a:p>
          <a:p>
            <a:pPr algn="ctr"/>
            <a:r>
              <a:rPr lang="ru-RU" sz="800" dirty="0" smtClean="0"/>
              <a:t> </a:t>
            </a:r>
          </a:p>
          <a:p>
            <a:pPr lvl="0" algn="ctr"/>
            <a:r>
              <a:rPr lang="ru-RU" u="sng" dirty="0" smtClean="0">
                <a:hlinkClick r:id="rId4"/>
              </a:rPr>
              <a:t>http://img-fotki.yandex.ru/get/4706/113882196.8e/0_60321_5cca8fd5_XL</a:t>
            </a:r>
            <a:endParaRPr lang="ru-RU" u="sng" dirty="0" smtClean="0"/>
          </a:p>
          <a:p>
            <a:pPr lvl="0" algn="ctr"/>
            <a:r>
              <a:rPr lang="ru-RU" u="sng" dirty="0" smtClean="0">
                <a:hlinkClick r:id="rId5"/>
              </a:rPr>
              <a:t>http://www.ailona.ru/_ph/97/250733085.png</a:t>
            </a:r>
            <a:endParaRPr lang="ru-RU" u="sng" dirty="0" smtClean="0"/>
          </a:p>
          <a:p>
            <a:pPr lvl="0" algn="ctr"/>
            <a:r>
              <a:rPr lang="ru-RU" sz="2400" i="1" dirty="0" smtClean="0"/>
              <a:t>перья</a:t>
            </a:r>
          </a:p>
          <a:p>
            <a:pPr algn="ctr"/>
            <a:endParaRPr lang="ru-RU" sz="800" dirty="0" smtClean="0"/>
          </a:p>
          <a:p>
            <a:pPr algn="ctr"/>
            <a:r>
              <a:rPr lang="ru-RU" dirty="0" smtClean="0">
                <a:hlinkClick r:id="rId6"/>
              </a:rPr>
              <a:t>http://img-fotki.yandex.ru/get/6214/66124276.8d/0_760aa_c67ee5b0_XXL.png</a:t>
            </a:r>
            <a:endParaRPr lang="ru-RU" dirty="0" smtClean="0"/>
          </a:p>
          <a:p>
            <a:pPr algn="ctr"/>
            <a:r>
              <a:rPr lang="ru-RU" sz="2400" i="1" dirty="0" smtClean="0"/>
              <a:t>свиток</a:t>
            </a:r>
          </a:p>
          <a:p>
            <a:pPr algn="ctr"/>
            <a:endParaRPr lang="ru-RU" sz="800" i="1" dirty="0" smtClean="0"/>
          </a:p>
          <a:p>
            <a:pPr algn="ctr"/>
            <a:r>
              <a:rPr lang="ru-RU" u="sng" dirty="0" smtClean="0">
                <a:hlinkClick r:id="rId7"/>
              </a:rPr>
              <a:t>http://s3.uploads.ru/5o8gm.png</a:t>
            </a:r>
            <a:endParaRPr lang="ru-RU" u="sng" dirty="0" smtClean="0"/>
          </a:p>
          <a:p>
            <a:pPr algn="ctr"/>
            <a:r>
              <a:rPr lang="ru-RU" sz="2400" i="1" dirty="0" smtClean="0"/>
              <a:t>рамка</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Пишутся  через  дефис:</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142844" y="928670"/>
          <a:ext cx="8858312" cy="5615329"/>
        </p:xfrm>
        <a:graphic>
          <a:graphicData uri="http://schemas.openxmlformats.org/drawingml/2006/table">
            <a:tbl>
              <a:tblPr firstRow="1" bandRow="1">
                <a:tableStyleId>{5C22544A-7EE6-4342-B048-85BDC9FD1C3A}</a:tableStyleId>
              </a:tblPr>
              <a:tblGrid>
                <a:gridCol w="5857916"/>
                <a:gridCol w="3000396"/>
              </a:tblGrid>
              <a:tr h="551323">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1291762">
                <a:tc>
                  <a:txBody>
                    <a:bodyPr/>
                    <a:lstStyle/>
                    <a:p>
                      <a:r>
                        <a:rPr lang="ru-RU" dirty="0" smtClean="0"/>
                        <a:t>Сложные существительные</a:t>
                      </a:r>
                      <a:r>
                        <a:rPr lang="ru-RU" baseline="0" dirty="0" smtClean="0"/>
                        <a:t> без соединительной гласной, образованные </a:t>
                      </a:r>
                      <a:r>
                        <a:rPr lang="ru-RU" b="1" baseline="0" dirty="0" smtClean="0"/>
                        <a:t>сложением целых слов</a:t>
                      </a:r>
                      <a:r>
                        <a:rPr lang="ru-RU" baseline="0" dirty="0" smtClean="0"/>
                        <a:t>.</a:t>
                      </a:r>
                      <a:endParaRPr lang="ru-RU" dirty="0"/>
                    </a:p>
                  </a:txBody>
                  <a:tcPr/>
                </a:tc>
                <a:tc>
                  <a:txBody>
                    <a:bodyPr/>
                    <a:lstStyle/>
                    <a:p>
                      <a:r>
                        <a:rPr lang="ru-RU" b="1" dirty="0" smtClean="0"/>
                        <a:t>диван</a:t>
                      </a:r>
                      <a:r>
                        <a:rPr lang="ru-RU" dirty="0" smtClean="0"/>
                        <a:t>-кровать,</a:t>
                      </a:r>
                    </a:p>
                    <a:p>
                      <a:r>
                        <a:rPr lang="ru-RU" b="1" dirty="0" smtClean="0"/>
                        <a:t>телефон</a:t>
                      </a:r>
                      <a:r>
                        <a:rPr lang="ru-RU" dirty="0" smtClean="0"/>
                        <a:t>-автомат,</a:t>
                      </a:r>
                    </a:p>
                    <a:p>
                      <a:r>
                        <a:rPr lang="ru-RU" b="1" dirty="0" smtClean="0"/>
                        <a:t>жар</a:t>
                      </a:r>
                      <a:r>
                        <a:rPr lang="ru-RU" dirty="0" smtClean="0"/>
                        <a:t>-птица,</a:t>
                      </a:r>
                    </a:p>
                    <a:p>
                      <a:r>
                        <a:rPr lang="ru-RU" b="1" dirty="0" smtClean="0"/>
                        <a:t>генерал</a:t>
                      </a:r>
                      <a:r>
                        <a:rPr lang="ru-RU" b="0" dirty="0" smtClean="0"/>
                        <a:t>-майор</a:t>
                      </a:r>
                      <a:endParaRPr lang="ru-RU" b="1" dirty="0" smtClean="0"/>
                    </a:p>
                  </a:txBody>
                  <a:tcPr/>
                </a:tc>
              </a:tr>
              <a:tr h="1589861">
                <a:tc>
                  <a:txBody>
                    <a:bodyPr/>
                    <a:lstStyle/>
                    <a:p>
                      <a:r>
                        <a:rPr lang="ru-RU" dirty="0" smtClean="0"/>
                        <a:t>Сложные существительные, в состав которых </a:t>
                      </a:r>
                      <a:r>
                        <a:rPr lang="ru-RU" b="1" dirty="0" smtClean="0"/>
                        <a:t>входят</a:t>
                      </a:r>
                      <a:r>
                        <a:rPr lang="ru-RU" b="1" baseline="0" dirty="0" smtClean="0"/>
                        <a:t> частицы, союзы, предлоги.</a:t>
                      </a:r>
                      <a:endParaRPr lang="ru-RU" b="1" dirty="0"/>
                    </a:p>
                  </a:txBody>
                  <a:tcPr/>
                </a:tc>
                <a:tc>
                  <a:txBody>
                    <a:bodyPr/>
                    <a:lstStyle/>
                    <a:p>
                      <a:r>
                        <a:rPr lang="ru-RU" dirty="0" err="1" smtClean="0"/>
                        <a:t>Иван-</a:t>
                      </a:r>
                      <a:r>
                        <a:rPr lang="ru-RU" b="1" dirty="0" err="1" smtClean="0"/>
                        <a:t>да</a:t>
                      </a:r>
                      <a:r>
                        <a:rPr lang="ru-RU" dirty="0" err="1" smtClean="0"/>
                        <a:t>-Марья</a:t>
                      </a:r>
                      <a:r>
                        <a:rPr lang="ru-RU" dirty="0" smtClean="0"/>
                        <a:t>,</a:t>
                      </a:r>
                    </a:p>
                    <a:p>
                      <a:r>
                        <a:rPr lang="ru-RU" b="1" dirty="0" smtClean="0"/>
                        <a:t>не</a:t>
                      </a:r>
                      <a:r>
                        <a:rPr lang="ru-RU" dirty="0" smtClean="0"/>
                        <a:t>-тронь-меня (название травы),  </a:t>
                      </a:r>
                      <a:r>
                        <a:rPr lang="ru-RU" b="0" dirty="0" smtClean="0"/>
                        <a:t>мать-</a:t>
                      </a:r>
                      <a:r>
                        <a:rPr lang="ru-RU" b="1" dirty="0" smtClean="0"/>
                        <a:t>и</a:t>
                      </a:r>
                      <a:r>
                        <a:rPr lang="ru-RU" b="0" dirty="0" smtClean="0"/>
                        <a:t>-мачеха,</a:t>
                      </a:r>
                      <a:r>
                        <a:rPr lang="ru-RU" b="0" baseline="0" dirty="0" smtClean="0"/>
                        <a:t> </a:t>
                      </a:r>
                      <a:r>
                        <a:rPr lang="ru-RU" b="0" dirty="0" smtClean="0"/>
                        <a:t>Ростов</a:t>
                      </a:r>
                      <a:r>
                        <a:rPr lang="ru-RU" b="1" dirty="0" smtClean="0"/>
                        <a:t>-на-</a:t>
                      </a:r>
                      <a:r>
                        <a:rPr lang="ru-RU" b="0" dirty="0" smtClean="0"/>
                        <a:t>Дону</a:t>
                      </a:r>
                    </a:p>
                    <a:p>
                      <a:r>
                        <a:rPr lang="ru-RU" dirty="0" err="1" smtClean="0"/>
                        <a:t>Искл</a:t>
                      </a:r>
                      <a:r>
                        <a:rPr lang="ru-RU" dirty="0" smtClean="0"/>
                        <a:t>.: </a:t>
                      </a:r>
                      <a:r>
                        <a:rPr lang="ru-RU" b="1" dirty="0" smtClean="0"/>
                        <a:t>мальчик с пальчик</a:t>
                      </a:r>
                      <a:endParaRPr lang="ru-RU" b="1" dirty="0"/>
                    </a:p>
                  </a:txBody>
                  <a:tcPr/>
                </a:tc>
              </a:tr>
              <a:tr h="993663">
                <a:tc>
                  <a:txBody>
                    <a:bodyPr/>
                    <a:lstStyle/>
                    <a:p>
                      <a:r>
                        <a:rPr lang="ru-RU" dirty="0" smtClean="0"/>
                        <a:t>Существительные, которые являются </a:t>
                      </a:r>
                      <a:r>
                        <a:rPr lang="ru-RU" b="1" dirty="0" smtClean="0"/>
                        <a:t>названиями единиц измерения.</a:t>
                      </a:r>
                      <a:endParaRPr lang="ru-RU" b="1" dirty="0"/>
                    </a:p>
                  </a:txBody>
                  <a:tcPr/>
                </a:tc>
                <a:tc>
                  <a:txBody>
                    <a:bodyPr/>
                    <a:lstStyle/>
                    <a:p>
                      <a:r>
                        <a:rPr lang="ru-RU" b="1" dirty="0" smtClean="0"/>
                        <a:t>киловатт</a:t>
                      </a:r>
                      <a:r>
                        <a:rPr lang="ru-RU" dirty="0" smtClean="0"/>
                        <a:t>-час,</a:t>
                      </a:r>
                    </a:p>
                    <a:p>
                      <a:r>
                        <a:rPr lang="ru-RU" b="1" dirty="0" smtClean="0"/>
                        <a:t>тонно-</a:t>
                      </a:r>
                      <a:r>
                        <a:rPr lang="ru-RU" b="0" dirty="0" smtClean="0"/>
                        <a:t>километр,</a:t>
                      </a:r>
                    </a:p>
                    <a:p>
                      <a:r>
                        <a:rPr lang="ru-RU" b="1" dirty="0" smtClean="0"/>
                        <a:t>грамм-</a:t>
                      </a:r>
                      <a:r>
                        <a:rPr lang="ru-RU" b="0" dirty="0" smtClean="0"/>
                        <a:t>калория</a:t>
                      </a:r>
                      <a:endParaRPr lang="ru-RU" b="1" dirty="0"/>
                    </a:p>
                  </a:txBody>
                  <a:tcPr/>
                </a:tc>
              </a:tr>
              <a:tr h="1176149">
                <a:tc>
                  <a:txBody>
                    <a:bodyPr/>
                    <a:lstStyle/>
                    <a:p>
                      <a:r>
                        <a:rPr lang="ru-RU" dirty="0" smtClean="0"/>
                        <a:t>Существительные,</a:t>
                      </a:r>
                      <a:r>
                        <a:rPr lang="ru-RU" baseline="0" dirty="0" smtClean="0"/>
                        <a:t> которые являются </a:t>
                      </a:r>
                      <a:r>
                        <a:rPr lang="ru-RU" b="1" baseline="0" dirty="0" smtClean="0"/>
                        <a:t>названиями терминологического характера</a:t>
                      </a:r>
                      <a:r>
                        <a:rPr lang="ru-RU" baseline="0" dirty="0" smtClean="0"/>
                        <a:t> (научные названия).</a:t>
                      </a:r>
                      <a:endParaRPr lang="ru-RU" dirty="0"/>
                    </a:p>
                  </a:txBody>
                  <a:tcPr/>
                </a:tc>
                <a:tc>
                  <a:txBody>
                    <a:bodyPr/>
                    <a:lstStyle/>
                    <a:p>
                      <a:r>
                        <a:rPr lang="ru-RU" dirty="0" smtClean="0"/>
                        <a:t>мышь-</a:t>
                      </a:r>
                      <a:r>
                        <a:rPr lang="ru-RU" b="1" dirty="0" smtClean="0"/>
                        <a:t>полёвка</a:t>
                      </a:r>
                      <a:r>
                        <a:rPr lang="ru-RU" dirty="0" smtClean="0"/>
                        <a:t>,</a:t>
                      </a:r>
                    </a:p>
                    <a:p>
                      <a:r>
                        <a:rPr lang="ru-RU" dirty="0" smtClean="0"/>
                        <a:t>заяц-</a:t>
                      </a:r>
                      <a:r>
                        <a:rPr lang="ru-RU" b="1" dirty="0" smtClean="0"/>
                        <a:t>русак</a:t>
                      </a:r>
                      <a:r>
                        <a:rPr lang="ru-RU" dirty="0" smtClean="0"/>
                        <a:t>, лук-</a:t>
                      </a:r>
                      <a:r>
                        <a:rPr lang="ru-RU" b="1" dirty="0" smtClean="0"/>
                        <a:t>порей</a:t>
                      </a:r>
                      <a:r>
                        <a:rPr lang="ru-RU" b="0" dirty="0" smtClean="0"/>
                        <a:t>,</a:t>
                      </a:r>
                      <a:endParaRPr lang="ru-RU" dirty="0" smtClean="0"/>
                    </a:p>
                    <a:p>
                      <a:r>
                        <a:rPr lang="ru-RU" b="0" dirty="0" smtClean="0"/>
                        <a:t>гриб-</a:t>
                      </a:r>
                      <a:r>
                        <a:rPr lang="ru-RU" b="1" dirty="0" smtClean="0"/>
                        <a:t>дождевик,</a:t>
                      </a:r>
                    </a:p>
                    <a:p>
                      <a:r>
                        <a:rPr lang="ru-RU" b="1" dirty="0" smtClean="0"/>
                        <a:t>альфа</a:t>
                      </a:r>
                      <a:r>
                        <a:rPr lang="ru-RU" b="0" dirty="0" smtClean="0"/>
                        <a:t>-лучи</a:t>
                      </a:r>
                      <a:endParaRPr lang="ru-RU" b="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600" b="1" dirty="0" smtClean="0">
                <a:solidFill>
                  <a:srgbClr val="FF0000"/>
                </a:solidFill>
                <a:latin typeface="+mn-lt"/>
              </a:rPr>
              <a:t>Пишутся  через  дефис:</a:t>
            </a:r>
            <a:endParaRPr lang="ru-RU" sz="3600" b="1" dirty="0">
              <a:solidFill>
                <a:srgbClr val="FF0000"/>
              </a:solidFill>
              <a:latin typeface="+mn-lt"/>
            </a:endParaRPr>
          </a:p>
        </p:txBody>
      </p:sp>
      <p:graphicFrame>
        <p:nvGraphicFramePr>
          <p:cNvPr id="4" name="Содержимое 3"/>
          <p:cNvGraphicFramePr>
            <a:graphicFrameLocks noGrp="1"/>
          </p:cNvGraphicFramePr>
          <p:nvPr>
            <p:ph idx="1"/>
          </p:nvPr>
        </p:nvGraphicFramePr>
        <p:xfrm>
          <a:off x="142844" y="928670"/>
          <a:ext cx="8858312" cy="5852323"/>
        </p:xfrm>
        <a:graphic>
          <a:graphicData uri="http://schemas.openxmlformats.org/drawingml/2006/table">
            <a:tbl>
              <a:tblPr firstRow="1" bandRow="1">
                <a:tableStyleId>{5C22544A-7EE6-4342-B048-85BDC9FD1C3A}</a:tableStyleId>
              </a:tblPr>
              <a:tblGrid>
                <a:gridCol w="5214974"/>
                <a:gridCol w="3643338"/>
              </a:tblGrid>
              <a:tr h="435893">
                <a:tc>
                  <a:txBody>
                    <a:bodyPr/>
                    <a:lstStyle/>
                    <a:p>
                      <a:pPr algn="ctr"/>
                      <a:r>
                        <a:rPr lang="ru-RU" sz="2000" dirty="0" smtClean="0"/>
                        <a:t>ПРАВИЛО</a:t>
                      </a:r>
                      <a:endParaRPr lang="ru-RU" sz="2000" dirty="0"/>
                    </a:p>
                  </a:txBody>
                  <a:tcPr/>
                </a:tc>
                <a:tc>
                  <a:txBody>
                    <a:bodyPr/>
                    <a:lstStyle/>
                    <a:p>
                      <a:pPr algn="ctr"/>
                      <a:r>
                        <a:rPr lang="ru-RU" sz="2000" dirty="0" smtClean="0"/>
                        <a:t>ПРИМЕРЫ</a:t>
                      </a:r>
                      <a:endParaRPr lang="ru-RU" sz="2000" dirty="0"/>
                    </a:p>
                  </a:txBody>
                  <a:tcPr/>
                </a:tc>
              </a:tr>
              <a:tr h="1170231">
                <a:tc>
                  <a:txBody>
                    <a:bodyPr/>
                    <a:lstStyle/>
                    <a:p>
                      <a:r>
                        <a:rPr lang="ru-RU" dirty="0" smtClean="0"/>
                        <a:t>Сложные </a:t>
                      </a:r>
                      <a:r>
                        <a:rPr lang="ru-RU" dirty="0" err="1" smtClean="0"/>
                        <a:t>сущ-е</a:t>
                      </a:r>
                      <a:r>
                        <a:rPr lang="ru-RU" dirty="0" smtClean="0"/>
                        <a:t> без соединительной гласной, если 1-я часть – это иноязычный элемент (</a:t>
                      </a:r>
                      <a:r>
                        <a:rPr lang="ru-RU" b="1" dirty="0" smtClean="0"/>
                        <a:t>блок-, вице-, </a:t>
                      </a:r>
                      <a:r>
                        <a:rPr lang="ru-RU" b="1" dirty="0" err="1" smtClean="0"/>
                        <a:t>лейб</a:t>
                      </a:r>
                      <a:r>
                        <a:rPr lang="ru-RU" b="1" dirty="0" smtClean="0"/>
                        <a:t>-, </a:t>
                      </a:r>
                      <a:r>
                        <a:rPr lang="ru-RU" b="1" dirty="0" err="1" smtClean="0"/>
                        <a:t>обер</a:t>
                      </a:r>
                      <a:r>
                        <a:rPr lang="ru-RU" b="1" dirty="0" smtClean="0"/>
                        <a:t>-, пресс-,</a:t>
                      </a:r>
                      <a:r>
                        <a:rPr lang="ru-RU" b="1" baseline="0" dirty="0" smtClean="0"/>
                        <a:t> </a:t>
                      </a:r>
                      <a:r>
                        <a:rPr lang="ru-RU" b="1" dirty="0" smtClean="0"/>
                        <a:t>унтер-, штаб-, экс-</a:t>
                      </a:r>
                      <a:r>
                        <a:rPr lang="ru-RU" dirty="0" smtClean="0"/>
                        <a:t>).</a:t>
                      </a:r>
                      <a:endParaRPr lang="ru-RU" dirty="0"/>
                    </a:p>
                  </a:txBody>
                  <a:tcPr/>
                </a:tc>
                <a:tc>
                  <a:txBody>
                    <a:bodyPr/>
                    <a:lstStyle/>
                    <a:p>
                      <a:r>
                        <a:rPr lang="ru-RU" b="1" dirty="0" smtClean="0"/>
                        <a:t>экс</a:t>
                      </a:r>
                      <a:r>
                        <a:rPr lang="ru-RU" dirty="0" smtClean="0"/>
                        <a:t>-чемпион,</a:t>
                      </a:r>
                    </a:p>
                    <a:p>
                      <a:r>
                        <a:rPr lang="ru-RU" b="1" dirty="0" smtClean="0"/>
                        <a:t>вице</a:t>
                      </a:r>
                      <a:r>
                        <a:rPr lang="ru-RU" dirty="0" smtClean="0"/>
                        <a:t>-президент</a:t>
                      </a:r>
                    </a:p>
                    <a:p>
                      <a:r>
                        <a:rPr lang="ru-RU" dirty="0" err="1" smtClean="0"/>
                        <a:t>Искл</a:t>
                      </a:r>
                      <a:r>
                        <a:rPr lang="ru-RU" dirty="0" smtClean="0"/>
                        <a:t>.: </a:t>
                      </a:r>
                      <a:r>
                        <a:rPr lang="ru-RU" b="1" dirty="0" smtClean="0"/>
                        <a:t>блок</a:t>
                      </a:r>
                      <a:r>
                        <a:rPr lang="ru-RU" b="0" dirty="0" smtClean="0"/>
                        <a:t>пост,</a:t>
                      </a:r>
                      <a:r>
                        <a:rPr lang="ru-RU" b="0" baseline="0" dirty="0" smtClean="0"/>
                        <a:t>  </a:t>
                      </a:r>
                      <a:r>
                        <a:rPr lang="ru-RU" b="1" baseline="0" dirty="0" smtClean="0"/>
                        <a:t>виц</a:t>
                      </a:r>
                      <a:r>
                        <a:rPr lang="ru-RU" b="0" baseline="0" dirty="0" smtClean="0"/>
                        <a:t>мундир</a:t>
                      </a:r>
                      <a:endParaRPr lang="ru-RU" dirty="0" smtClean="0"/>
                    </a:p>
                  </a:txBody>
                  <a:tcPr/>
                </a:tc>
              </a:tr>
              <a:tr h="7328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Существительные, которые являются русскими и иноязычными </a:t>
                      </a:r>
                      <a:r>
                        <a:rPr lang="ru-RU" b="1" dirty="0" smtClean="0"/>
                        <a:t>названиями сторон света</a:t>
                      </a:r>
                      <a:r>
                        <a:rPr lang="ru-RU" dirty="0" smtClean="0"/>
                        <a:t>.</a:t>
                      </a:r>
                    </a:p>
                  </a:txBody>
                  <a:tcPr/>
                </a:tc>
                <a:tc>
                  <a:txBody>
                    <a:bodyPr/>
                    <a:lstStyle/>
                    <a:p>
                      <a:r>
                        <a:rPr lang="ru-RU" b="1" dirty="0" smtClean="0"/>
                        <a:t>юго</a:t>
                      </a:r>
                      <a:r>
                        <a:rPr lang="ru-RU" dirty="0" smtClean="0"/>
                        <a:t>-восток,</a:t>
                      </a:r>
                      <a:r>
                        <a:rPr lang="ru-RU" baseline="0" dirty="0" smtClean="0"/>
                        <a:t>  </a:t>
                      </a:r>
                      <a:r>
                        <a:rPr lang="ru-RU" b="1" dirty="0" smtClean="0"/>
                        <a:t>северо</a:t>
                      </a:r>
                      <a:r>
                        <a:rPr lang="ru-RU" dirty="0" smtClean="0"/>
                        <a:t>-запад,</a:t>
                      </a:r>
                    </a:p>
                    <a:p>
                      <a:r>
                        <a:rPr lang="ru-RU" b="1" dirty="0" smtClean="0"/>
                        <a:t>норд</a:t>
                      </a:r>
                      <a:r>
                        <a:rPr lang="ru-RU" b="0" dirty="0" smtClean="0"/>
                        <a:t>-ост,  </a:t>
                      </a:r>
                      <a:r>
                        <a:rPr lang="ru-RU" b="1" dirty="0" smtClean="0"/>
                        <a:t>норд</a:t>
                      </a:r>
                      <a:r>
                        <a:rPr lang="ru-RU" b="0" dirty="0" smtClean="0"/>
                        <a:t>-вест</a:t>
                      </a:r>
                      <a:endParaRPr lang="ru-RU" b="1" dirty="0" smtClean="0"/>
                    </a:p>
                  </a:txBody>
                  <a:tcPr/>
                </a:tc>
              </a:tr>
              <a:tr h="2250445">
                <a:tc>
                  <a:txBody>
                    <a:bodyPr/>
                    <a:lstStyle/>
                    <a:p>
                      <a:r>
                        <a:rPr lang="ru-RU" dirty="0" smtClean="0"/>
                        <a:t>Существительные,</a:t>
                      </a:r>
                      <a:r>
                        <a:rPr lang="ru-RU" baseline="0" dirty="0" smtClean="0"/>
                        <a:t> которые являются русскими и иноязычными </a:t>
                      </a:r>
                      <a:r>
                        <a:rPr lang="ru-RU" b="1" baseline="0" dirty="0" smtClean="0"/>
                        <a:t>именами собственными</a:t>
                      </a:r>
                      <a:r>
                        <a:rPr lang="ru-RU" baseline="0" dirty="0" smtClean="0"/>
                        <a:t>.</a:t>
                      </a:r>
                      <a:endParaRPr lang="ru-RU" dirty="0"/>
                    </a:p>
                  </a:txBody>
                  <a:tcPr/>
                </a:tc>
                <a:tc>
                  <a:txBody>
                    <a:bodyPr/>
                    <a:lstStyle/>
                    <a:p>
                      <a:r>
                        <a:rPr lang="ru-RU" b="1" dirty="0" smtClean="0"/>
                        <a:t>Дон-Кихот, </a:t>
                      </a:r>
                      <a:r>
                        <a:rPr lang="ru-RU" b="1" dirty="0" err="1" smtClean="0"/>
                        <a:t>Дон-Жуан</a:t>
                      </a:r>
                      <a:r>
                        <a:rPr lang="ru-RU" b="1" dirty="0" smtClean="0"/>
                        <a:t>,</a:t>
                      </a:r>
                    </a:p>
                    <a:p>
                      <a:r>
                        <a:rPr lang="ru-RU" b="1" dirty="0" smtClean="0"/>
                        <a:t>Сен-Жюст,</a:t>
                      </a:r>
                    </a:p>
                    <a:p>
                      <a:r>
                        <a:rPr lang="ru-RU" b="1" dirty="0" smtClean="0"/>
                        <a:t>Римский-Корсаков,</a:t>
                      </a:r>
                    </a:p>
                    <a:p>
                      <a:r>
                        <a:rPr lang="ru-RU" b="1" dirty="0" smtClean="0"/>
                        <a:t>Орехово-Зуево,</a:t>
                      </a:r>
                      <a:r>
                        <a:rPr lang="ru-RU" b="1" baseline="0" dirty="0" smtClean="0"/>
                        <a:t> </a:t>
                      </a:r>
                      <a:r>
                        <a:rPr lang="ru-RU" b="1" dirty="0" smtClean="0"/>
                        <a:t>Иссык-Куль </a:t>
                      </a:r>
                    </a:p>
                    <a:p>
                      <a:r>
                        <a:rPr lang="ru-RU" b="0" dirty="0" smtClean="0"/>
                        <a:t>НО:</a:t>
                      </a:r>
                      <a:r>
                        <a:rPr lang="ru-RU" b="0" baseline="0" dirty="0" smtClean="0"/>
                        <a:t>   </a:t>
                      </a:r>
                      <a:r>
                        <a:rPr lang="ru-RU" b="0" dirty="0" err="1" smtClean="0"/>
                        <a:t>Ореховозуевец</a:t>
                      </a:r>
                      <a:r>
                        <a:rPr lang="ru-RU" b="0" dirty="0" smtClean="0"/>
                        <a:t>,</a:t>
                      </a:r>
                    </a:p>
                    <a:p>
                      <a:r>
                        <a:rPr lang="ru-RU" b="0" dirty="0" smtClean="0"/>
                        <a:t>          </a:t>
                      </a:r>
                      <a:r>
                        <a:rPr lang="ru-RU" b="0" dirty="0" err="1" smtClean="0"/>
                        <a:t>Прииссыкулье</a:t>
                      </a:r>
                      <a:r>
                        <a:rPr lang="ru-RU" b="0" dirty="0" smtClean="0"/>
                        <a:t>,</a:t>
                      </a:r>
                    </a:p>
                    <a:p>
                      <a:r>
                        <a:rPr lang="ru-RU" b="0" dirty="0" smtClean="0"/>
                        <a:t>донкихот, донжуан (имена нарицательные)</a:t>
                      </a:r>
                      <a:endParaRPr lang="ru-RU" b="1" dirty="0"/>
                    </a:p>
                  </a:txBody>
                  <a:tcPr/>
                </a:tc>
              </a:tr>
              <a:tr h="1208869">
                <a:tc>
                  <a:txBody>
                    <a:bodyPr/>
                    <a:lstStyle/>
                    <a:p>
                      <a:r>
                        <a:rPr lang="ru-RU" dirty="0" smtClean="0"/>
                        <a:t>Существительные, являющиеся </a:t>
                      </a:r>
                      <a:r>
                        <a:rPr lang="ru-RU" b="1" dirty="0" smtClean="0"/>
                        <a:t>парными сочетаниями синонимического, антонимического или ассоциативного ряда </a:t>
                      </a:r>
                      <a:r>
                        <a:rPr lang="ru-RU" dirty="0" smtClean="0"/>
                        <a:t>(не являющиеся однородными членами).</a:t>
                      </a:r>
                      <a:endParaRPr lang="ru-RU" dirty="0"/>
                    </a:p>
                  </a:txBody>
                  <a:tcPr/>
                </a:tc>
                <a:tc>
                  <a:txBody>
                    <a:bodyPr/>
                    <a:lstStyle/>
                    <a:p>
                      <a:r>
                        <a:rPr lang="ru-RU" dirty="0" smtClean="0"/>
                        <a:t>правда-истина, конца-краю нет, житьё-бытьё, честь-хвала, купля-продажа, по грибы-ягоды, хлебом-солью, друзья-приятели</a:t>
                      </a:r>
                      <a:endParaRPr lang="ru-RU" b="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9"/>
            <a:ext cx="8229600" cy="725470"/>
          </a:xfrm>
        </p:spPr>
        <p:txBody>
          <a:bodyPr>
            <a:normAutofit fontScale="90000"/>
          </a:bodyPr>
          <a:lstStyle/>
          <a:p>
            <a:r>
              <a:rPr lang="ru-RU" sz="3600" b="1" dirty="0" smtClean="0">
                <a:solidFill>
                  <a:srgbClr val="FF0000"/>
                </a:solidFill>
                <a:latin typeface="+mn-lt"/>
              </a:rPr>
              <a:t>Правописание существительных с </a:t>
            </a:r>
            <a:r>
              <a:rPr lang="ru-RU" sz="3600" b="1" dirty="0" smtClean="0">
                <a:solidFill>
                  <a:schemeClr val="accent2">
                    <a:lumMod val="75000"/>
                  </a:schemeClr>
                </a:solidFill>
                <a:latin typeface="+mn-lt"/>
              </a:rPr>
              <a:t>ПОЛ-</a:t>
            </a:r>
            <a:endParaRPr lang="ru-RU" sz="3600" b="1" dirty="0">
              <a:solidFill>
                <a:schemeClr val="accent2">
                  <a:lumMod val="75000"/>
                </a:schemeClr>
              </a:solidFill>
              <a:latin typeface="+mn-lt"/>
            </a:endParaRPr>
          </a:p>
        </p:txBody>
      </p:sp>
      <p:graphicFrame>
        <p:nvGraphicFramePr>
          <p:cNvPr id="4" name="Содержимое 3"/>
          <p:cNvGraphicFramePr>
            <a:graphicFrameLocks noGrp="1"/>
          </p:cNvGraphicFramePr>
          <p:nvPr>
            <p:ph idx="1"/>
          </p:nvPr>
        </p:nvGraphicFramePr>
        <p:xfrm>
          <a:off x="428596" y="928670"/>
          <a:ext cx="8329642" cy="5671052"/>
        </p:xfrm>
        <a:graphic>
          <a:graphicData uri="http://schemas.openxmlformats.org/drawingml/2006/table">
            <a:tbl>
              <a:tblPr firstRow="1" bandRow="1">
                <a:tableStyleId>{5C22544A-7EE6-4342-B048-85BDC9FD1C3A}</a:tableStyleId>
              </a:tblPr>
              <a:tblGrid>
                <a:gridCol w="5114932"/>
                <a:gridCol w="3214710"/>
              </a:tblGrid>
              <a:tr h="531412">
                <a:tc gridSpan="2">
                  <a:txBody>
                    <a:bodyPr/>
                    <a:lstStyle/>
                    <a:p>
                      <a:pPr algn="ctr"/>
                      <a:r>
                        <a:rPr lang="ru-RU" sz="2800" dirty="0" smtClean="0"/>
                        <a:t>Пишутся</a:t>
                      </a:r>
                      <a:r>
                        <a:rPr lang="ru-RU" sz="2800" baseline="0" dirty="0" smtClean="0"/>
                        <a:t> </a:t>
                      </a:r>
                      <a:r>
                        <a:rPr lang="ru-RU" sz="2800" dirty="0" smtClean="0"/>
                        <a:t> через  дефис  слова:</a:t>
                      </a:r>
                      <a:endParaRPr lang="ru-RU" sz="2800" dirty="0"/>
                    </a:p>
                  </a:txBody>
                  <a:tcPr/>
                </a:tc>
                <a:tc hMerge="1">
                  <a:txBody>
                    <a:bodyPr/>
                    <a:lstStyle/>
                    <a:p>
                      <a:endParaRPr lang="ru-RU"/>
                    </a:p>
                  </a:txBody>
                  <a:tcPr/>
                </a:tc>
              </a:tr>
              <a:tr h="903175">
                <a:tc>
                  <a:txBody>
                    <a:bodyPr/>
                    <a:lstStyle/>
                    <a:p>
                      <a:r>
                        <a:rPr lang="ru-RU" sz="2000" dirty="0" smtClean="0"/>
                        <a:t>*</a:t>
                      </a:r>
                      <a:r>
                        <a:rPr lang="ru-RU" sz="2000" baseline="0" dirty="0" smtClean="0"/>
                        <a:t> у которых вторая основа</a:t>
                      </a:r>
                      <a:r>
                        <a:rPr lang="ru-RU" sz="2000" dirty="0" smtClean="0"/>
                        <a:t> начинается с </a:t>
                      </a:r>
                      <a:r>
                        <a:rPr lang="ru-RU" sz="2000" b="1" i="1" dirty="0" smtClean="0"/>
                        <a:t>гласного;</a:t>
                      </a:r>
                      <a:endParaRPr lang="ru-RU" sz="2000" dirty="0"/>
                    </a:p>
                  </a:txBody>
                  <a:tcPr/>
                </a:tc>
                <a:tc>
                  <a:txBody>
                    <a:bodyPr/>
                    <a:lstStyle/>
                    <a:p>
                      <a:r>
                        <a:rPr lang="ru-RU" b="1" dirty="0" smtClean="0"/>
                        <a:t>пол- </a:t>
                      </a:r>
                      <a:r>
                        <a:rPr lang="ru-RU" b="1" dirty="0" smtClean="0">
                          <a:solidFill>
                            <a:srgbClr val="FF0000"/>
                          </a:solidFill>
                        </a:rPr>
                        <a:t>а</a:t>
                      </a:r>
                      <a:r>
                        <a:rPr lang="ru-RU" b="0" dirty="0" smtClean="0"/>
                        <a:t>пельсина,</a:t>
                      </a:r>
                    </a:p>
                    <a:p>
                      <a:r>
                        <a:rPr lang="ru-RU" b="1" dirty="0" smtClean="0"/>
                        <a:t>пол- </a:t>
                      </a:r>
                      <a:r>
                        <a:rPr lang="ru-RU" b="1" dirty="0" smtClean="0">
                          <a:solidFill>
                            <a:srgbClr val="FF0000"/>
                          </a:solidFill>
                        </a:rPr>
                        <a:t>о</a:t>
                      </a:r>
                      <a:r>
                        <a:rPr lang="ru-RU" b="0" dirty="0" smtClean="0"/>
                        <a:t>борота,</a:t>
                      </a:r>
                    </a:p>
                    <a:p>
                      <a:r>
                        <a:rPr lang="ru-RU" b="1" dirty="0" smtClean="0"/>
                        <a:t>пол- </a:t>
                      </a:r>
                      <a:r>
                        <a:rPr lang="ru-RU" b="1" dirty="0" smtClean="0">
                          <a:solidFill>
                            <a:srgbClr val="FF0000"/>
                          </a:solidFill>
                        </a:rPr>
                        <a:t>и</a:t>
                      </a:r>
                      <a:r>
                        <a:rPr lang="ru-RU" b="0" dirty="0" smtClean="0"/>
                        <a:t>юня</a:t>
                      </a:r>
                      <a:endParaRPr lang="ru-RU" b="1" dirty="0"/>
                    </a:p>
                  </a:txBody>
                  <a:tcPr/>
                </a:tc>
              </a:tr>
              <a:tr h="1173796">
                <a:tc>
                  <a:txBody>
                    <a:bodyPr/>
                    <a:lstStyle/>
                    <a:p>
                      <a:r>
                        <a:rPr lang="ru-RU" sz="2000" dirty="0" smtClean="0"/>
                        <a:t>* у</a:t>
                      </a:r>
                      <a:r>
                        <a:rPr lang="ru-RU" sz="2000" baseline="0" dirty="0" smtClean="0"/>
                        <a:t> </a:t>
                      </a:r>
                      <a:r>
                        <a:rPr lang="ru-RU" sz="2000" dirty="0" smtClean="0"/>
                        <a:t>которых вторая основа начинается  с  </a:t>
                      </a:r>
                      <a:r>
                        <a:rPr lang="ru-RU" sz="2000" b="1" dirty="0" smtClean="0"/>
                        <a:t>Л</a:t>
                      </a:r>
                      <a:r>
                        <a:rPr lang="ru-RU" sz="2000" dirty="0" smtClean="0"/>
                        <a:t>;</a:t>
                      </a:r>
                      <a:endParaRPr lang="ru-RU" sz="2000" dirty="0"/>
                    </a:p>
                  </a:txBody>
                  <a:tcPr/>
                </a:tc>
                <a:tc>
                  <a:txBody>
                    <a:bodyPr/>
                    <a:lstStyle/>
                    <a:p>
                      <a:r>
                        <a:rPr lang="ru-RU" b="1" dirty="0" smtClean="0"/>
                        <a:t>пол- </a:t>
                      </a:r>
                      <a:r>
                        <a:rPr lang="ru-RU" b="1" dirty="0" smtClean="0">
                          <a:solidFill>
                            <a:srgbClr val="FF0000"/>
                          </a:solidFill>
                        </a:rPr>
                        <a:t>л</a:t>
                      </a:r>
                      <a:r>
                        <a:rPr lang="ru-RU" b="0" dirty="0" smtClean="0"/>
                        <a:t>имона,</a:t>
                      </a:r>
                    </a:p>
                    <a:p>
                      <a:r>
                        <a:rPr lang="ru-RU" b="1" dirty="0" smtClean="0"/>
                        <a:t>пол- </a:t>
                      </a:r>
                      <a:r>
                        <a:rPr lang="ru-RU" b="1" dirty="0" smtClean="0">
                          <a:solidFill>
                            <a:srgbClr val="FF0000"/>
                          </a:solidFill>
                        </a:rPr>
                        <a:t>л</a:t>
                      </a:r>
                      <a:r>
                        <a:rPr lang="ru-RU" b="0" dirty="0" smtClean="0"/>
                        <a:t>иста,</a:t>
                      </a:r>
                      <a:r>
                        <a:rPr lang="ru-RU" b="0" baseline="0" dirty="0" smtClean="0"/>
                        <a:t> </a:t>
                      </a:r>
                      <a:endParaRPr lang="ru-RU" b="0" dirty="0" smtClean="0"/>
                    </a:p>
                    <a:p>
                      <a:r>
                        <a:rPr lang="ru-RU" b="1" dirty="0" smtClean="0"/>
                        <a:t>пол- </a:t>
                      </a:r>
                      <a:r>
                        <a:rPr lang="ru-RU" b="1" dirty="0" smtClean="0">
                          <a:solidFill>
                            <a:srgbClr val="FF0000"/>
                          </a:solidFill>
                        </a:rPr>
                        <a:t>л</a:t>
                      </a:r>
                      <a:r>
                        <a:rPr lang="ru-RU" b="0" dirty="0" smtClean="0"/>
                        <a:t>итра</a:t>
                      </a:r>
                    </a:p>
                    <a:p>
                      <a:r>
                        <a:rPr lang="ru-RU" b="0" dirty="0" err="1" smtClean="0"/>
                        <a:t>Искл</a:t>
                      </a:r>
                      <a:r>
                        <a:rPr lang="ru-RU" b="0" dirty="0" smtClean="0"/>
                        <a:t>.: </a:t>
                      </a:r>
                      <a:r>
                        <a:rPr lang="ru-RU" b="1" dirty="0" smtClean="0"/>
                        <a:t>поллитровка</a:t>
                      </a:r>
                      <a:endParaRPr lang="ru-RU" b="1" dirty="0"/>
                    </a:p>
                  </a:txBody>
                  <a:tcPr/>
                </a:tc>
              </a:tr>
              <a:tr h="692433">
                <a:tc>
                  <a:txBody>
                    <a:bodyPr/>
                    <a:lstStyle/>
                    <a:p>
                      <a:r>
                        <a:rPr lang="ru-RU" sz="2000" dirty="0" smtClean="0"/>
                        <a:t>*</a:t>
                      </a:r>
                      <a:r>
                        <a:rPr lang="ru-RU" sz="2000" baseline="0" dirty="0" smtClean="0"/>
                        <a:t> у которых вторая основа будет </a:t>
                      </a:r>
                      <a:r>
                        <a:rPr lang="ru-RU" sz="2000" b="1" baseline="0" dirty="0" smtClean="0"/>
                        <a:t>именем собственным;</a:t>
                      </a:r>
                      <a:endParaRPr lang="ru-RU" sz="2000" b="1" dirty="0"/>
                    </a:p>
                  </a:txBody>
                  <a:tcPr/>
                </a:tc>
                <a:tc>
                  <a:txBody>
                    <a:bodyPr/>
                    <a:lstStyle/>
                    <a:p>
                      <a:r>
                        <a:rPr lang="ru-RU" b="1" dirty="0" smtClean="0"/>
                        <a:t>пол- </a:t>
                      </a:r>
                      <a:r>
                        <a:rPr lang="ru-RU" b="1" dirty="0" smtClean="0">
                          <a:solidFill>
                            <a:srgbClr val="FF0000"/>
                          </a:solidFill>
                        </a:rPr>
                        <a:t>М</a:t>
                      </a:r>
                      <a:r>
                        <a:rPr lang="ru-RU" b="0" dirty="0" smtClean="0"/>
                        <a:t>осквы,</a:t>
                      </a:r>
                    </a:p>
                    <a:p>
                      <a:r>
                        <a:rPr lang="ru-RU" b="1" dirty="0" smtClean="0"/>
                        <a:t>пол-</a:t>
                      </a:r>
                      <a:r>
                        <a:rPr lang="ru-RU" b="1" baseline="0" dirty="0" smtClean="0"/>
                        <a:t> </a:t>
                      </a:r>
                      <a:r>
                        <a:rPr lang="ru-RU" b="1" baseline="0" dirty="0" smtClean="0">
                          <a:solidFill>
                            <a:srgbClr val="FF0000"/>
                          </a:solidFill>
                        </a:rPr>
                        <a:t>У</a:t>
                      </a:r>
                      <a:r>
                        <a:rPr lang="ru-RU" b="0" baseline="0" dirty="0" smtClean="0"/>
                        <a:t>рала</a:t>
                      </a:r>
                      <a:endParaRPr lang="ru-RU" b="1" dirty="0"/>
                    </a:p>
                  </a:txBody>
                  <a:tcPr/>
                </a:tc>
              </a:tr>
              <a:tr h="511799">
                <a:tc gridSpan="2">
                  <a:txBody>
                    <a:bodyPr/>
                    <a:lstStyle/>
                    <a:p>
                      <a:pPr algn="l"/>
                      <a:r>
                        <a:rPr lang="ru-RU" sz="2800" b="1" dirty="0" smtClean="0">
                          <a:solidFill>
                            <a:schemeClr val="tx1"/>
                          </a:solidFill>
                          <a:latin typeface="+mn-lt"/>
                        </a:rPr>
                        <a:t>                       Пишутся  слитно  слова:</a:t>
                      </a:r>
                      <a:endParaRPr lang="ru-RU" sz="2800" b="1" dirty="0">
                        <a:solidFill>
                          <a:schemeClr val="tx1"/>
                        </a:solidFill>
                        <a:latin typeface="+mn-lt"/>
                      </a:endParaRPr>
                    </a:p>
                  </a:txBody>
                  <a:tcPr/>
                </a:tc>
                <a:tc hMerge="1">
                  <a:txBody>
                    <a:bodyPr/>
                    <a:lstStyle/>
                    <a:p>
                      <a:endParaRPr lang="ru-RU"/>
                    </a:p>
                  </a:txBody>
                  <a:tcPr/>
                </a:tc>
              </a:tr>
              <a:tr h="903175">
                <a:tc>
                  <a:txBody>
                    <a:bodyPr/>
                    <a:lstStyle/>
                    <a:p>
                      <a:r>
                        <a:rPr lang="ru-RU" dirty="0" smtClean="0"/>
                        <a:t>* у которых вторая основа начинается </a:t>
                      </a:r>
                      <a:r>
                        <a:rPr lang="ru-RU" b="1" dirty="0" smtClean="0"/>
                        <a:t>с согласного </a:t>
                      </a:r>
                      <a:r>
                        <a:rPr lang="ru-RU" dirty="0" smtClean="0"/>
                        <a:t>(кроме Л) и является </a:t>
                      </a:r>
                      <a:r>
                        <a:rPr lang="ru-RU" b="1" dirty="0" smtClean="0"/>
                        <a:t>именем нарицательным</a:t>
                      </a:r>
                      <a:r>
                        <a:rPr lang="ru-RU" dirty="0" smtClean="0"/>
                        <a:t>;</a:t>
                      </a:r>
                      <a:endParaRPr lang="ru-RU" dirty="0"/>
                    </a:p>
                  </a:txBody>
                  <a:tcPr/>
                </a:tc>
                <a:tc>
                  <a:txBody>
                    <a:bodyPr/>
                    <a:lstStyle/>
                    <a:p>
                      <a:r>
                        <a:rPr lang="ru-RU" b="1" dirty="0" smtClean="0"/>
                        <a:t>пол</a:t>
                      </a:r>
                      <a:r>
                        <a:rPr lang="ru-RU" b="0" dirty="0" smtClean="0"/>
                        <a:t>банки, </a:t>
                      </a:r>
                      <a:r>
                        <a:rPr lang="ru-RU" b="1" dirty="0" smtClean="0"/>
                        <a:t>пол</a:t>
                      </a:r>
                      <a:r>
                        <a:rPr lang="ru-RU" b="0" dirty="0" smtClean="0"/>
                        <a:t>жизни, </a:t>
                      </a:r>
                    </a:p>
                    <a:p>
                      <a:r>
                        <a:rPr lang="ru-RU" b="1" dirty="0" smtClean="0"/>
                        <a:t>пол</a:t>
                      </a:r>
                      <a:r>
                        <a:rPr lang="ru-RU" b="0" dirty="0" smtClean="0"/>
                        <a:t>килограмма, </a:t>
                      </a:r>
                    </a:p>
                    <a:p>
                      <a:r>
                        <a:rPr lang="ru-RU" b="1" dirty="0" smtClean="0"/>
                        <a:t>пол</a:t>
                      </a:r>
                      <a:r>
                        <a:rPr lang="ru-RU" b="0" dirty="0" smtClean="0"/>
                        <a:t>каравая,</a:t>
                      </a:r>
                      <a:r>
                        <a:rPr lang="ru-RU" b="1" baseline="0" dirty="0" smtClean="0"/>
                        <a:t> </a:t>
                      </a:r>
                      <a:r>
                        <a:rPr lang="ru-RU" b="1" dirty="0" smtClean="0"/>
                        <a:t>пол</a:t>
                      </a:r>
                      <a:r>
                        <a:rPr lang="ru-RU" b="0" dirty="0" smtClean="0"/>
                        <a:t>ночь</a:t>
                      </a:r>
                      <a:endParaRPr lang="ru-RU" b="1" dirty="0"/>
                    </a:p>
                  </a:txBody>
                  <a:tcPr/>
                </a:tc>
              </a:tr>
              <a:tr h="902920">
                <a:tc>
                  <a:txBody>
                    <a:bodyPr/>
                    <a:lstStyle/>
                    <a:p>
                      <a:r>
                        <a:rPr lang="ru-RU" dirty="0" smtClean="0"/>
                        <a:t>* с  </a:t>
                      </a:r>
                      <a:r>
                        <a:rPr lang="ru-RU" b="1" dirty="0" smtClean="0"/>
                        <a:t>ПОЛУ-</a:t>
                      </a:r>
                      <a:r>
                        <a:rPr lang="ru-RU" dirty="0" smtClean="0"/>
                        <a:t>;</a:t>
                      </a:r>
                      <a:endParaRPr lang="ru-RU" dirty="0"/>
                    </a:p>
                  </a:txBody>
                  <a:tcPr/>
                </a:tc>
                <a:tc>
                  <a:txBody>
                    <a:bodyPr/>
                    <a:lstStyle/>
                    <a:p>
                      <a:r>
                        <a:rPr lang="ru-RU" b="1" dirty="0" smtClean="0"/>
                        <a:t>полу</a:t>
                      </a:r>
                      <a:r>
                        <a:rPr lang="ru-RU" b="0" dirty="0" smtClean="0"/>
                        <a:t>остров,</a:t>
                      </a:r>
                    </a:p>
                    <a:p>
                      <a:r>
                        <a:rPr lang="ru-RU" b="1" dirty="0" smtClean="0"/>
                        <a:t>полу</a:t>
                      </a:r>
                      <a:r>
                        <a:rPr lang="ru-RU" b="0" dirty="0" smtClean="0"/>
                        <a:t>финал, </a:t>
                      </a:r>
                      <a:r>
                        <a:rPr lang="ru-RU" b="1" dirty="0" smtClean="0"/>
                        <a:t>полу</a:t>
                      </a:r>
                      <a:r>
                        <a:rPr lang="ru-RU" b="0" dirty="0" smtClean="0"/>
                        <a:t>мрак</a:t>
                      </a: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700000"/>
      </a:hlink>
      <a:folHlink>
        <a:srgbClr val="FAC08F"/>
      </a:folHlink>
    </a:clrScheme>
    <a:fontScheme name="Стандартная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2555</TotalTime>
  <Words>6570</Words>
  <Application>Microsoft Office PowerPoint</Application>
  <PresentationFormat>Экран (4:3)</PresentationFormat>
  <Paragraphs>1049</Paragraphs>
  <Slides>65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65</vt:i4>
      </vt:variant>
    </vt:vector>
  </HeadingPairs>
  <TitlesOfParts>
    <vt:vector size="66" baseType="lpstr">
      <vt:lpstr>Тема Office</vt:lpstr>
      <vt:lpstr>Слайд 1</vt:lpstr>
      <vt:lpstr>ЗАПОМНИ!</vt:lpstr>
      <vt:lpstr>                 ЧАСТИ   РЕЧИ</vt:lpstr>
      <vt:lpstr>ПРАВОПИСАНИЕ СУЩЕСТВИТЕЛЬНЫХ</vt:lpstr>
      <vt:lpstr>Пишутся  слитно:</vt:lpstr>
      <vt:lpstr>Пишутся  слитно:</vt:lpstr>
      <vt:lpstr>Пишутся  через  дефис:</vt:lpstr>
      <vt:lpstr>Пишутся  через  дефис:</vt:lpstr>
      <vt:lpstr>Правописание существительных с ПОЛ-</vt:lpstr>
      <vt:lpstr>Выполни тренировочные упражнения:</vt:lpstr>
      <vt:lpstr>Выполни  тестовое задание №1:</vt:lpstr>
      <vt:lpstr>ПРАВОПИСАНИЕ ПРИЛАГАТЕЛЬНЫХ</vt:lpstr>
      <vt:lpstr>Пишутся слитно:</vt:lpstr>
      <vt:lpstr>Пишутся слитно:</vt:lpstr>
      <vt:lpstr>Пишутся  раздельно:</vt:lpstr>
      <vt:lpstr>Пишутся  через  дефис:</vt:lpstr>
      <vt:lpstr>  Выполни тренировочные упражнения:</vt:lpstr>
      <vt:lpstr>Выполни  тестовое задание №2:</vt:lpstr>
      <vt:lpstr>ПРАВОПИСАНИЕ  ЧИСЛИТЕЛЬНЫХ</vt:lpstr>
      <vt:lpstr>Слайд 20</vt:lpstr>
      <vt:lpstr>  Выполни тренировочные упражнения:</vt:lpstr>
      <vt:lpstr>ПРАВОПИСАНИЕ  МЕСТОИМЕНИЙ</vt:lpstr>
      <vt:lpstr>Запомни правописание местоимений!</vt:lpstr>
      <vt:lpstr>Слайд 24</vt:lpstr>
      <vt:lpstr>Слайд 25</vt:lpstr>
      <vt:lpstr>  Выполни тренировочные упражнения:</vt:lpstr>
      <vt:lpstr>ПРАВОПИСАНИЕ  НАРЕЧИЙ</vt:lpstr>
      <vt:lpstr>Пишутся  слитно:</vt:lpstr>
      <vt:lpstr>Пишутся  слитно:</vt:lpstr>
      <vt:lpstr>Пишутся  раздельно:</vt:lpstr>
      <vt:lpstr>Пишутся  раздельно:</vt:lpstr>
      <vt:lpstr>Пишутся  через  дефис:</vt:lpstr>
      <vt:lpstr>  Выполни тренировочные упражнения:</vt:lpstr>
      <vt:lpstr>Выполни  тестовое задание №3:</vt:lpstr>
      <vt:lpstr>ПРАВОПИСАНИЕ  ПРЕДЛОГОВ</vt:lpstr>
      <vt:lpstr>Пишутся  слитно:</vt:lpstr>
      <vt:lpstr>Пишутся  раздельно:</vt:lpstr>
      <vt:lpstr>При написании производные предлоги нужно отличать от созвучных форм самостоятельных частей речи</vt:lpstr>
      <vt:lpstr>  Выполни тренировочное упражнение:</vt:lpstr>
      <vt:lpstr>Выполни  тестовое задание №4:</vt:lpstr>
      <vt:lpstr>ПРАВОПИСАНИЕ  СОЮЗОВ</vt:lpstr>
      <vt:lpstr>Запомни !</vt:lpstr>
      <vt:lpstr>Различай !</vt:lpstr>
      <vt:lpstr>Запомни !</vt:lpstr>
      <vt:lpstr>  Выполни тренировочное упражнение:</vt:lpstr>
      <vt:lpstr>Выполни  тестовое задание №5:</vt:lpstr>
      <vt:lpstr>ПРАВОПИСАНИЕ  ЧАСТИЦ</vt:lpstr>
      <vt:lpstr>Пишутся через дефис:</vt:lpstr>
      <vt:lpstr>Пишутся  раздельно:</vt:lpstr>
      <vt:lpstr>    ПИШИ  ПРАВИЛЬНО !</vt:lpstr>
      <vt:lpstr>Правописание частиц  НЕ и НИ:</vt:lpstr>
      <vt:lpstr>Правописание частиц  НЕ и НИ:</vt:lpstr>
      <vt:lpstr>Правописание частиц  НЕ и НИ:</vt:lpstr>
      <vt:lpstr>Правописание частиц  НЕ и НИ:</vt:lpstr>
      <vt:lpstr>  Выполни тренировочное упражнение:</vt:lpstr>
      <vt:lpstr>РЕШУ  ЕГЭ !</vt:lpstr>
      <vt:lpstr>ТРЕНИРУЕМСЯ</vt:lpstr>
      <vt:lpstr>ТРЕНИРУЕМСЯ</vt:lpstr>
      <vt:lpstr>ТРЕНИРУЕМСЯ</vt:lpstr>
      <vt:lpstr>Ответы</vt:lpstr>
      <vt:lpstr>Ответы</vt:lpstr>
      <vt:lpstr>Ответы  к заданию  ЕГЭ</vt:lpstr>
      <vt:lpstr>Литература по теме:</vt:lpstr>
      <vt:lpstr>Слайд 64</vt:lpstr>
      <vt:lpstr>Слайд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Елена</dc:creator>
  <cp:lastModifiedBy>Dream Admin</cp:lastModifiedBy>
  <cp:revision>295</cp:revision>
  <dcterms:created xsi:type="dcterms:W3CDTF">2013-08-18T07:43:00Z</dcterms:created>
  <dcterms:modified xsi:type="dcterms:W3CDTF">2020-08-12T19:10:44Z</dcterms:modified>
</cp:coreProperties>
</file>