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3" r:id="rId3"/>
    <p:sldId id="257" r:id="rId4"/>
    <p:sldId id="262" r:id="rId5"/>
    <p:sldId id="273" r:id="rId6"/>
    <p:sldId id="265" r:id="rId7"/>
    <p:sldId id="264" r:id="rId8"/>
    <p:sldId id="267" r:id="rId9"/>
    <p:sldId id="274" r:id="rId10"/>
    <p:sldId id="268" r:id="rId11"/>
    <p:sldId id="266" r:id="rId12"/>
    <p:sldId id="269" r:id="rId13"/>
    <p:sldId id="270" r:id="rId14"/>
    <p:sldId id="272" r:id="rId15"/>
    <p:sldId id="271" r:id="rId16"/>
    <p:sldId id="275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CBA8C"/>
    <a:srgbClr val="3BFB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infourok.ru/tvorcheskij-otchyot-kniga-1-klassa-4033138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0.png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6.png"/><Relationship Id="rId5" Type="http://schemas.openxmlformats.org/officeDocument/2006/relationships/image" Target="../media/image7.jpeg"/><Relationship Id="rId10" Type="http://schemas.openxmlformats.org/officeDocument/2006/relationships/image" Target="../media/image3.png"/><Relationship Id="rId4" Type="http://schemas.microsoft.com/office/2007/relationships/hdphoto" Target="../media/hdphoto1.wdp"/><Relationship Id="rId9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microsoft.com/office/2007/relationships/hdphoto" Target="../media/hdphoto2.wdp"/><Relationship Id="rId5" Type="http://schemas.microsoft.com/office/2007/relationships/hdphoto" Target="../media/hdphoto1.wdp"/><Relationship Id="rId10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https://ds05.infourok.ru/uploads/ex/09e6/000b2d75-8d4b6364/hello_html_m193eee9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998" y="341782"/>
            <a:ext cx="8490520" cy="6255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852936"/>
            <a:ext cx="7992888" cy="1368152"/>
          </a:xfr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/>
          <a:lstStyle/>
          <a:p>
            <a:pPr algn="ctr"/>
            <a:r>
              <a:rPr lang="ru-RU" sz="5400" b="1" dirty="0" smtClean="0">
                <a:solidFill>
                  <a:srgbClr val="0070C0"/>
                </a:solidFill>
              </a:rPr>
              <a:t>МАТЕМАТИКА</a:t>
            </a:r>
            <a:endParaRPr lang="ru-RU" sz="5400" b="1" dirty="0">
              <a:solidFill>
                <a:srgbClr val="0070C0"/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923928" y="5553535"/>
            <a:ext cx="4608512" cy="8640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algn="r">
              <a:spcBef>
                <a:spcPts val="0"/>
              </a:spcBef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Роговская Наталья Ивановна</a:t>
            </a:r>
          </a:p>
          <a:p>
            <a:pPr algn="r">
              <a:spcBef>
                <a:spcPts val="0"/>
              </a:spcBef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Учитель начальных классов</a:t>
            </a:r>
            <a:endParaRPr lang="ru-RU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979240" y="4509120"/>
            <a:ext cx="6553200" cy="457200"/>
          </a:xfrm>
        </p:spPr>
        <p:txBody>
          <a:bodyPr>
            <a:noAutofit/>
          </a:bodyPr>
          <a:lstStyle/>
          <a:p>
            <a:pPr algn="r"/>
            <a:r>
              <a:rPr lang="ru-RU" sz="3200" b="1" i="1" dirty="0" smtClean="0">
                <a:solidFill>
                  <a:srgbClr val="FF0000"/>
                </a:solidFill>
              </a:rPr>
              <a:t>4класс</a:t>
            </a:r>
            <a:endParaRPr lang="ru-RU" sz="3200" b="1" i="1" dirty="0">
              <a:solidFill>
                <a:srgbClr val="FF0000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5915" y="5391347"/>
            <a:ext cx="420603" cy="415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 descr="C:\Users\школа\Desktop\картинки\hello_html_m6404f89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68" y="5126972"/>
            <a:ext cx="2004973" cy="12906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998" y="2667493"/>
            <a:ext cx="512763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442" y="4720202"/>
            <a:ext cx="50006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9313" y="5317188"/>
            <a:ext cx="469230" cy="457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 descr="C:\Users\школа\Desktop\картинки\смешной-оранжевый-характер-книги-в-круг-ых-го-убых-nerdish-стек-ах-83827117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252860" y="794112"/>
            <a:ext cx="1867272" cy="18672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6464" y="547255"/>
            <a:ext cx="50006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9233" y="2667493"/>
            <a:ext cx="506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35"/>
          <a:stretch/>
        </p:blipFill>
        <p:spPr bwMode="auto">
          <a:xfrm>
            <a:off x="1043609" y="787155"/>
            <a:ext cx="1893393" cy="1836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124" y="533948"/>
            <a:ext cx="512763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468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https://ds05.infourok.ru/uploads/ex/09e6/000b2d75-8d4b6364/hello_html_m193eee9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36" y="1628800"/>
            <a:ext cx="8490520" cy="5094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</a:rPr>
              <a:t>Работа по учебнику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pic>
        <p:nvPicPr>
          <p:cNvPr id="1030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9684" y="6241513"/>
            <a:ext cx="499915" cy="493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Овал 6"/>
          <p:cNvSpPr/>
          <p:nvPr/>
        </p:nvSpPr>
        <p:spPr>
          <a:xfrm>
            <a:off x="8381875" y="1628800"/>
            <a:ext cx="368130" cy="360040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25577" y="1650384"/>
            <a:ext cx="368130" cy="360040"/>
          </a:xfrm>
          <a:prstGeom prst="ellips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8381875" y="6343003"/>
            <a:ext cx="368130" cy="36004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accent2">
                <a:shade val="30000"/>
                <a:satMod val="15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622333" y="1977942"/>
            <a:ext cx="1310162" cy="584775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.67</a:t>
            </a:r>
            <a:endParaRPr lang="ru-RU" sz="32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51920" y="1977941"/>
            <a:ext cx="11526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№114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531" y="5146592"/>
            <a:ext cx="1397357" cy="1394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69457" y="2864472"/>
            <a:ext cx="5731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 2  м  8  6 см +  3 м  4  5 см =  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32709" y="3658345"/>
            <a:ext cx="17235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1  2   8  6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06456" y="4088512"/>
            <a:ext cx="12105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3  4  5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1226275" y="4581128"/>
            <a:ext cx="2102276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143200" y="4522562"/>
            <a:ext cx="26645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 </a:t>
            </a:r>
            <a:r>
              <a:rPr lang="ru-RU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1  (см)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24496" y="3883568"/>
            <a:ext cx="4187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901428" y="2864471"/>
            <a:ext cx="26725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 </a:t>
            </a:r>
            <a:r>
              <a:rPr lang="ru-RU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  </a:t>
            </a:r>
            <a:r>
              <a:rPr lang="ru-RU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1  см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04608" y="3658345"/>
            <a:ext cx="27751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 2  м  8  6  см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75397" y="4088512"/>
            <a:ext cx="22621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м  4  5  см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07201" y="4522561"/>
            <a:ext cx="26725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 </a:t>
            </a:r>
            <a:r>
              <a:rPr lang="ru-RU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  </a:t>
            </a:r>
            <a:r>
              <a:rPr lang="ru-RU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1  см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5025599" y="4581128"/>
            <a:ext cx="2632015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585904" y="3883567"/>
            <a:ext cx="4187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674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https://ds05.infourok.ru/uploads/ex/09e6/000b2d75-8d4b6364/hello_html_m193eee93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36" y="1628800"/>
            <a:ext cx="8490520" cy="5094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rgbClr val="C00000"/>
                </a:solidFill>
              </a:rPr>
              <a:t>Алгоритм сложения и вычитания величин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pic>
        <p:nvPicPr>
          <p:cNvPr id="1030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9684" y="6241513"/>
            <a:ext cx="499915" cy="493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Овал 6"/>
          <p:cNvSpPr/>
          <p:nvPr/>
        </p:nvSpPr>
        <p:spPr>
          <a:xfrm>
            <a:off x="8381875" y="1628800"/>
            <a:ext cx="368130" cy="360040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25577" y="1650384"/>
            <a:ext cx="368130" cy="360040"/>
          </a:xfrm>
          <a:prstGeom prst="ellips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8381875" y="6343003"/>
            <a:ext cx="368130" cy="36004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accent2">
                <a:shade val="30000"/>
                <a:satMod val="15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693707" y="1671968"/>
            <a:ext cx="827078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rabicParenR"/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Заменяем крупные единицы мелкими.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Выполняем действие </a:t>
            </a:r>
          </a:p>
          <a:p>
            <a:pPr>
              <a:lnSpc>
                <a:spcPct val="150000"/>
              </a:lnSpc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(сложение или вычитание).</a:t>
            </a:r>
          </a:p>
          <a:p>
            <a:pPr>
              <a:lnSpc>
                <a:spcPct val="150000"/>
              </a:lnSpc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3) Переводим мелкие единицы</a:t>
            </a:r>
          </a:p>
          <a:p>
            <a:pPr>
              <a:lnSpc>
                <a:spcPct val="150000"/>
              </a:lnSpc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более крупные.</a:t>
            </a:r>
          </a:p>
          <a:p>
            <a:pPr>
              <a:lnSpc>
                <a:spcPct val="150000"/>
              </a:lnSpc>
            </a:pPr>
            <a:endParaRPr lang="ru-RU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48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https://ds05.infourok.ru/uploads/ex/09e6/000b2d75-8d4b6364/hello_html_m193eee93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36" y="1628800"/>
            <a:ext cx="8490520" cy="5094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9684" y="6241513"/>
            <a:ext cx="499915" cy="493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Овал 6"/>
          <p:cNvSpPr/>
          <p:nvPr/>
        </p:nvSpPr>
        <p:spPr>
          <a:xfrm>
            <a:off x="8381875" y="1628800"/>
            <a:ext cx="368130" cy="360040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25577" y="1650384"/>
            <a:ext cx="368130" cy="360040"/>
          </a:xfrm>
          <a:prstGeom prst="ellips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8381875" y="6343003"/>
            <a:ext cx="368130" cy="36004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accent2">
                <a:shade val="30000"/>
                <a:satMod val="15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827584" y="3780434"/>
            <a:ext cx="1556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1ч38мин</a:t>
            </a:r>
            <a:endParaRPr lang="ru-RU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18292" y="2848994"/>
            <a:ext cx="13676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210мин</a:t>
            </a:r>
            <a:endParaRPr lang="ru-RU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05150" y="3766401"/>
            <a:ext cx="1556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1ч27мин</a:t>
            </a:r>
            <a:endParaRPr lang="ru-RU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24716" y="3697796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05070" y="1871594"/>
            <a:ext cx="1310162" cy="584775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.67</a:t>
            </a:r>
            <a:endParaRPr lang="ru-RU" sz="32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32495" y="1977941"/>
            <a:ext cx="24922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 №116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Заголовок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</a:rPr>
              <a:t>Работа по учебнику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V="1">
            <a:off x="668639" y="3789040"/>
            <a:ext cx="5632584" cy="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668639" y="3660246"/>
            <a:ext cx="0" cy="21602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 flipV="1">
            <a:off x="2636158" y="3697796"/>
            <a:ext cx="9336" cy="21602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 flipV="1">
            <a:off x="4796215" y="3681030"/>
            <a:ext cx="9336" cy="21602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 flipV="1">
            <a:off x="6291887" y="3681029"/>
            <a:ext cx="9336" cy="21602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Дуга 25"/>
          <p:cNvSpPr/>
          <p:nvPr/>
        </p:nvSpPr>
        <p:spPr>
          <a:xfrm>
            <a:off x="703043" y="3372214"/>
            <a:ext cx="5598180" cy="792088"/>
          </a:xfrm>
          <a:prstGeom prst="arc">
            <a:avLst>
              <a:gd name="adj1" fmla="val 10819586"/>
              <a:gd name="adj2" fmla="val 0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827584" y="4479420"/>
            <a:ext cx="44646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ч  2  7 мин= 8  7  мин 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94939" y="5373216"/>
            <a:ext cx="44646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ч  3  8 мин= 9  8  мин 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72599" y="6152491"/>
            <a:ext cx="62488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1  0  –   9  8  –  8  7  =   2  5 ( мин)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12389" y="4505108"/>
            <a:ext cx="31213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25мин &gt; 23 мин</a:t>
            </a:r>
            <a:endParaRPr lang="ru-RU" sz="32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264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20" grpId="0"/>
      <p:bldP spid="26" grpId="0" animBg="1"/>
      <p:bldP spid="31" grpId="0"/>
      <p:bldP spid="32" grpId="0"/>
      <p:bldP spid="33" grpId="0"/>
      <p:bldP spid="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https://ds05.infourok.ru/uploads/ex/09e6/000b2d75-8d4b6364/hello_html_m193eee9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36" y="1661526"/>
            <a:ext cx="8490520" cy="5094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</a:rPr>
              <a:t>Работа по учебнику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pic>
        <p:nvPicPr>
          <p:cNvPr id="1030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9684" y="6241513"/>
            <a:ext cx="499915" cy="493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Овал 6"/>
          <p:cNvSpPr/>
          <p:nvPr/>
        </p:nvSpPr>
        <p:spPr>
          <a:xfrm>
            <a:off x="8381875" y="1628800"/>
            <a:ext cx="368130" cy="360040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25577" y="1650384"/>
            <a:ext cx="368130" cy="360040"/>
          </a:xfrm>
          <a:prstGeom prst="ellips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8381875" y="6343003"/>
            <a:ext cx="368130" cy="36004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accent2">
                <a:shade val="30000"/>
                <a:satMod val="15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622333" y="1977942"/>
            <a:ext cx="1310162" cy="584775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.67</a:t>
            </a:r>
            <a:endParaRPr lang="ru-RU" sz="32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48028" y="3284984"/>
            <a:ext cx="11526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№118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044" y="3463458"/>
            <a:ext cx="2462213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 descr="C:\Users\школа\Desktop\картинки\IMG_8373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87" t="6564" r="6321" b="7841"/>
          <a:stretch/>
        </p:blipFill>
        <p:spPr bwMode="auto">
          <a:xfrm rot="5400000">
            <a:off x="2416409" y="3245694"/>
            <a:ext cx="4587530" cy="1860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 flipH="1">
            <a:off x="4067944" y="2270329"/>
            <a:ext cx="1368152" cy="2310799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 flipV="1">
            <a:off x="4067944" y="4581128"/>
            <a:ext cx="1368152" cy="1512168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5443852" y="2270330"/>
            <a:ext cx="0" cy="382296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436096" y="3552874"/>
            <a:ext cx="7681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204416" y="1748814"/>
            <a:ext cx="7681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3см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70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42" grpId="0"/>
      <p:bldP spid="4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https://ds05.infourok.ru/uploads/ex/09e6/000b2d75-8d4b6364/hello_html_m193eee9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36" y="1628800"/>
            <a:ext cx="8490520" cy="5094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</a:rPr>
              <a:t>рефлексия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pic>
        <p:nvPicPr>
          <p:cNvPr id="1030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9684" y="6241513"/>
            <a:ext cx="499915" cy="493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Овал 6"/>
          <p:cNvSpPr/>
          <p:nvPr/>
        </p:nvSpPr>
        <p:spPr>
          <a:xfrm>
            <a:off x="8381875" y="1628800"/>
            <a:ext cx="368130" cy="360040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25577" y="1650384"/>
            <a:ext cx="368130" cy="360040"/>
          </a:xfrm>
          <a:prstGeom prst="ellips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8381875" y="6343003"/>
            <a:ext cx="368130" cy="36004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accent2">
                <a:shade val="30000"/>
                <a:satMod val="15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7792" y="2010424"/>
            <a:ext cx="2462213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150" y="4281221"/>
            <a:ext cx="2481263" cy="243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575752" y="4142616"/>
            <a:ext cx="4067349" cy="191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Овал 14"/>
          <p:cNvSpPr/>
          <p:nvPr/>
        </p:nvSpPr>
        <p:spPr>
          <a:xfrm>
            <a:off x="4360510" y="5999922"/>
            <a:ext cx="497832" cy="523101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568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33333E-6 L -0.00503 -0.1564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-7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03 -0.15648 L -0.00503 -0.3664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03 -0.36644 L -0.00503 -0.5763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5" grpId="2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https://ds05.infourok.ru/uploads/ex/09e6/000b2d75-8d4b6364/hello_html_m193eee9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36" y="1628800"/>
            <a:ext cx="8490520" cy="5094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</a:rPr>
              <a:t>Домашнее задание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pic>
        <p:nvPicPr>
          <p:cNvPr id="1030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9684" y="6241513"/>
            <a:ext cx="499915" cy="493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Овал 6"/>
          <p:cNvSpPr/>
          <p:nvPr/>
        </p:nvSpPr>
        <p:spPr>
          <a:xfrm>
            <a:off x="8381875" y="1628800"/>
            <a:ext cx="368130" cy="360040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25577" y="1650384"/>
            <a:ext cx="368130" cy="360040"/>
          </a:xfrm>
          <a:prstGeom prst="ellips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8381875" y="6343003"/>
            <a:ext cx="368130" cy="36004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accent2">
                <a:shade val="30000"/>
                <a:satMod val="15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622333" y="1977942"/>
            <a:ext cx="1310162" cy="584775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.67</a:t>
            </a:r>
            <a:endParaRPr lang="ru-RU" sz="32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14232" y="1977941"/>
            <a:ext cx="23485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115, №317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044" y="3463458"/>
            <a:ext cx="2462213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568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Т.Н.Ситникова</a:t>
            </a:r>
            <a:r>
              <a:rPr lang="ru-RU" dirty="0" smtClean="0"/>
              <a:t>. Поурочные разработки по математике. 4 класс.</a:t>
            </a:r>
          </a:p>
          <a:p>
            <a:r>
              <a:rPr lang="ru-RU" dirty="0" err="1" smtClean="0"/>
              <a:t>М.И.Моро</a:t>
            </a:r>
            <a:r>
              <a:rPr lang="ru-RU" dirty="0" smtClean="0"/>
              <a:t>. Математика. 4 класс. Учебник. часть </a:t>
            </a:r>
            <a:r>
              <a:rPr lang="ru-RU" dirty="0" smtClean="0"/>
              <a:t>1</a:t>
            </a:r>
          </a:p>
          <a:p>
            <a:r>
              <a:rPr lang="ru-RU" dirty="0"/>
              <a:t>Рисунки </a:t>
            </a:r>
            <a:r>
              <a:rPr lang="en-US" dirty="0">
                <a:hlinkClick r:id="rId2"/>
              </a:rPr>
              <a:t>https://infourok.ru/tvorcheskij-otchyot-kniga-1-klassa-4033138.html</a:t>
            </a:r>
            <a:r>
              <a:rPr lang="ru-RU" dirty="0"/>
              <a:t> 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85307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https://ds05.infourok.ru/uploads/ex/09e6/000b2d75-8d4b6364/hello_html_m193eee9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58" y="1628800"/>
            <a:ext cx="8490520" cy="5094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</a:rPr>
              <a:t>Устный   счёт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8381875" y="1628800"/>
            <a:ext cx="368130" cy="360040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30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38" y="6238777"/>
            <a:ext cx="499915" cy="493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Овал 12"/>
          <p:cNvSpPr/>
          <p:nvPr/>
        </p:nvSpPr>
        <p:spPr>
          <a:xfrm>
            <a:off x="325577" y="1650384"/>
            <a:ext cx="368130" cy="360040"/>
          </a:xfrm>
          <a:prstGeom prst="ellips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8381875" y="6343003"/>
            <a:ext cx="368130" cy="36004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accent2">
                <a:shade val="30000"/>
                <a:satMod val="15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748006" y="2010424"/>
            <a:ext cx="1159697" cy="5760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927744" y="2010424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738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55776" y="2033821"/>
            <a:ext cx="1159697" cy="5760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2735514" y="2033821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283968" y="2046233"/>
            <a:ext cx="1159697" cy="5760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4463706" y="2046233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530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048446" y="2046233"/>
            <a:ext cx="1159697" cy="5760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6330775" y="2046233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53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48006" y="3284984"/>
            <a:ext cx="1159697" cy="5760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927744" y="3284984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32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555776" y="3308381"/>
            <a:ext cx="1159697" cy="5760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2735514" y="3308381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283968" y="3320793"/>
            <a:ext cx="1159697" cy="5760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4463706" y="3320793"/>
            <a:ext cx="7775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112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048446" y="3320793"/>
            <a:ext cx="1159697" cy="5760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6228184" y="3320793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32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48006" y="4653136"/>
            <a:ext cx="1159697" cy="5760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927744" y="4653136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540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555776" y="4676533"/>
            <a:ext cx="1159697" cy="5760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2735514" y="4676533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283968" y="4688945"/>
            <a:ext cx="1159697" cy="5760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4566298" y="4658116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  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6048446" y="4688945"/>
            <a:ext cx="1159697" cy="5760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6228184" y="4688945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75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907703" y="2021577"/>
            <a:ext cx="748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-214</a:t>
            </a:r>
            <a:endParaRPr lang="ru-RU" sz="2400" b="1" i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731731" y="2021577"/>
            <a:ext cx="5132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+6</a:t>
            </a:r>
            <a:endParaRPr lang="ru-RU" sz="2400" b="1" i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910616" y="4519667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:9</a:t>
            </a:r>
            <a:endParaRPr lang="ru-RU" sz="2400" b="1" i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948344" y="3303726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:2</a:t>
            </a:r>
            <a:endParaRPr lang="ru-RU" sz="2400" b="1" i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660587" y="3320439"/>
            <a:ext cx="5116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 7</a:t>
            </a:r>
            <a:endParaRPr lang="ru-RU" sz="2400" b="1" i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453411" y="3292729"/>
            <a:ext cx="595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-80</a:t>
            </a:r>
            <a:endParaRPr lang="ru-RU" sz="2400" b="1" i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688430" y="4587258"/>
            <a:ext cx="595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:10</a:t>
            </a:r>
            <a:endParaRPr lang="ru-RU" sz="2400" b="1" i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443665" y="4581222"/>
            <a:ext cx="667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+69</a:t>
            </a:r>
            <a:endParaRPr lang="ru-RU" sz="2400" b="1" i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489062" y="2033821"/>
            <a:ext cx="595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:10</a:t>
            </a:r>
            <a:endParaRPr lang="ru-RU" sz="2400" b="1" i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273521" y="2046320"/>
            <a:ext cx="595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-19</a:t>
            </a:r>
            <a:endParaRPr lang="ru-RU" sz="2400" b="1" i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7903340" y="2056751"/>
            <a:ext cx="731334" cy="5297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7942747" y="3331311"/>
            <a:ext cx="731335" cy="5297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7915038" y="4653136"/>
            <a:ext cx="731334" cy="5297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/>
          <p:cNvSpPr txBox="1"/>
          <p:nvPr/>
        </p:nvSpPr>
        <p:spPr>
          <a:xfrm>
            <a:off x="7260255" y="3303725"/>
            <a:ext cx="667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+58</a:t>
            </a:r>
            <a:endParaRPr lang="ru-RU" sz="2400" b="1" i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270017" y="4601425"/>
            <a:ext cx="595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ru-RU" sz="2400" b="1" i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983187" y="2006068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942747" y="4625616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929216" y="3331778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025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  <p:bldP spid="17" grpId="0"/>
      <p:bldP spid="21" grpId="0"/>
      <p:bldP spid="23" grpId="0"/>
      <p:bldP spid="25" grpId="0"/>
      <p:bldP spid="29" grpId="0"/>
      <p:bldP spid="31" grpId="0"/>
      <p:bldP spid="33" grpId="0"/>
      <p:bldP spid="49" grpId="0"/>
      <p:bldP spid="50" grpId="0"/>
      <p:bldP spid="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https://ds05.infourok.ru/uploads/ex/09e6/000b2d75-8d4b6364/hello_html_m193eee9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58" y="1628800"/>
            <a:ext cx="8490520" cy="5094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</a:rPr>
              <a:t>Классная     работа          08.12.20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pic>
        <p:nvPicPr>
          <p:cNvPr id="1030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1286" y="6229293"/>
            <a:ext cx="499915" cy="493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Овал 6"/>
          <p:cNvSpPr/>
          <p:nvPr/>
        </p:nvSpPr>
        <p:spPr>
          <a:xfrm>
            <a:off x="8381875" y="1678093"/>
            <a:ext cx="368130" cy="360040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25577" y="1650384"/>
            <a:ext cx="368130" cy="360040"/>
          </a:xfrm>
          <a:prstGeom prst="ellips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8395729" y="6315294"/>
            <a:ext cx="368130" cy="36004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accent2">
                <a:shade val="30000"/>
                <a:satMod val="15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Picture 11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79" b="8735"/>
          <a:stretch/>
        </p:blipFill>
        <p:spPr bwMode="auto">
          <a:xfrm flipH="1">
            <a:off x="6567054" y="4383645"/>
            <a:ext cx="1732849" cy="1836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5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85514" y="4127138"/>
            <a:ext cx="512763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827584" y="1538016"/>
            <a:ext cx="76256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Вырази</a:t>
            </a:r>
            <a:r>
              <a:rPr lang="ru-RU" sz="3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 указанных единицах измерения</a:t>
            </a:r>
            <a:endParaRPr lang="ru-RU" sz="32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74226" y="2348880"/>
            <a:ext cx="40511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5  0  6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кг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    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     кг</a:t>
            </a:r>
            <a:endParaRPr lang="ru-RU" sz="3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20106" y="3177949"/>
            <a:ext cx="52325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мин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     </a:t>
            </a:r>
            <a:r>
              <a:rPr lang="ru-RU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мин</a:t>
            </a:r>
            <a:endParaRPr lang="ru-RU" sz="3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805452" y="2340282"/>
            <a:ext cx="5309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endParaRPr lang="ru-RU" sz="36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99115" y="4060479"/>
            <a:ext cx="51155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8  </a:t>
            </a:r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3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 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    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кг            г</a:t>
            </a:r>
            <a:endParaRPr lang="ru-RU" sz="3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99115" y="4869160"/>
            <a:ext cx="57839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5  7  </a:t>
            </a:r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8 </a:t>
            </a:r>
            <a:r>
              <a:rPr lang="ru-RU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   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км            </a:t>
            </a:r>
            <a:r>
              <a:rPr lang="ru-RU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м</a:t>
            </a:r>
            <a:endParaRPr lang="ru-RU" sz="3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256864" y="4877045"/>
            <a:ext cx="5309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256866" y="3183207"/>
            <a:ext cx="5309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23244" y="2340281"/>
            <a:ext cx="5309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58115" y="4882303"/>
            <a:ext cx="14542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7  0  8 </a:t>
            </a:r>
            <a:endParaRPr lang="ru-RU" sz="36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154159" y="4065737"/>
            <a:ext cx="13388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8 0  3 </a:t>
            </a:r>
            <a:endParaRPr lang="ru-RU" sz="36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56865" y="4057178"/>
            <a:ext cx="5309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096780" y="3197808"/>
            <a:ext cx="12234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1  0   </a:t>
            </a:r>
            <a:endParaRPr lang="ru-RU" sz="36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842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https://ds05.infourok.ru/uploads/ex/09e6/000b2d75-8d4b6364/hello_html_m193eee9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36" y="1628800"/>
            <a:ext cx="8490520" cy="5094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</a:rPr>
              <a:t>Классная     работа          08.12.20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pic>
        <p:nvPicPr>
          <p:cNvPr id="1030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9684" y="6241513"/>
            <a:ext cx="499915" cy="493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Овал 6"/>
          <p:cNvSpPr/>
          <p:nvPr/>
        </p:nvSpPr>
        <p:spPr>
          <a:xfrm>
            <a:off x="8381875" y="1628800"/>
            <a:ext cx="368130" cy="360040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25577" y="1650384"/>
            <a:ext cx="368130" cy="360040"/>
          </a:xfrm>
          <a:prstGeom prst="ellips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8381875" y="6343003"/>
            <a:ext cx="368130" cy="36004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accent2">
                <a:shade val="30000"/>
                <a:satMod val="15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827584" y="1538016"/>
            <a:ext cx="15039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Найди:</a:t>
            </a:r>
            <a:endParaRPr lang="ru-RU" sz="32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3707" y="2420888"/>
            <a:ext cx="75551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ru-RU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исло, если его третья доля равна 15;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8046" y="3214045"/>
            <a:ext cx="75856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ru-RU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исло, если его восьмая доля равна 80;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2982" y="4077072"/>
            <a:ext cx="48851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ru-RU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ятую долю числа 250;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707" y="4941168"/>
            <a:ext cx="63753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ru-RU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етыре шестых доли числа 24;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32495" y="5761274"/>
            <a:ext cx="12105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6  4  0</a:t>
            </a:r>
            <a:endParaRPr lang="ru-RU" sz="32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62298" y="5758228"/>
            <a:ext cx="697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4 5</a:t>
            </a:r>
            <a:endParaRPr lang="ru-RU" sz="32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76056" y="5758228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5  0</a:t>
            </a:r>
            <a:endParaRPr lang="ru-RU" sz="32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68932" y="5761941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157025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https://ds05.infourok.ru/uploads/ex/09e6/000b2d75-8d4b6364/hello_html_m193eee9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998" y="335348"/>
            <a:ext cx="8490520" cy="6255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93937" y="835495"/>
            <a:ext cx="1723628" cy="906758"/>
          </a:xfr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0070C0"/>
                </a:solidFill>
              </a:rPr>
              <a:t>100:10</a:t>
            </a:r>
            <a:endParaRPr lang="ru-RU" sz="3600" b="1" dirty="0">
              <a:solidFill>
                <a:srgbClr val="0070C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9246" y="588638"/>
            <a:ext cx="50006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 descr="C:\Users\школа\Desktop\картинки\смешной-оранжевый-характер-книги-в-круг-ых-го-убых-nerdish-стек-ах-83827117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93492" y="510094"/>
            <a:ext cx="1867272" cy="18672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096" y="341782"/>
            <a:ext cx="50006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35"/>
          <a:stretch/>
        </p:blipFill>
        <p:spPr bwMode="auto">
          <a:xfrm>
            <a:off x="369787" y="4571485"/>
            <a:ext cx="1893393" cy="1836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8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6483" y="4318278"/>
            <a:ext cx="512763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1829246" y="2819893"/>
            <a:ext cx="1723628" cy="906758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кг</a:t>
            </a: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endParaRPr lang="ru-RU" sz="24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4067944" y="1152343"/>
            <a:ext cx="1723628" cy="906758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 smtClean="0">
                <a:solidFill>
                  <a:srgbClr val="0070C0"/>
                </a:solidFill>
              </a:rPr>
              <a:t>108 - 19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2942004" y="4597326"/>
            <a:ext cx="1723628" cy="906758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 smtClean="0">
                <a:solidFill>
                  <a:srgbClr val="0070C0"/>
                </a:solidFill>
              </a:rPr>
              <a:t>720:60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5220072" y="2819893"/>
            <a:ext cx="1723628" cy="906758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 smtClean="0">
                <a:solidFill>
                  <a:srgbClr val="0070C0"/>
                </a:solidFill>
              </a:rPr>
              <a:t>67+1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5903499" y="4434059"/>
            <a:ext cx="1723628" cy="906758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 smtClean="0">
                <a:solidFill>
                  <a:srgbClr val="0070C0"/>
                </a:solidFill>
              </a:rPr>
              <a:t>0</a:t>
            </a:r>
            <a:r>
              <a:rPr lang="ru-RU" sz="3600" b="1" dirty="0" smtClean="0">
                <a:solidFill>
                  <a:srgbClr val="0070C0"/>
                </a:solidFill>
                <a:sym typeface="Wingdings"/>
              </a:rPr>
              <a:t>124</a:t>
            </a:r>
            <a:endParaRPr lang="ru-RU" sz="3600" b="1" dirty="0">
              <a:solidFill>
                <a:srgbClr val="0070C0"/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7436" y="4353920"/>
            <a:ext cx="512763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5887" y="2630855"/>
            <a:ext cx="550345" cy="536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11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7309" y="902391"/>
            <a:ext cx="512763" cy="499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7"/>
          <p:cNvPicPr>
            <a:picLocks noChangeAspect="1" noChangeArrowheads="1"/>
          </p:cNvPicPr>
          <p:nvPr/>
        </p:nvPicPr>
        <p:blipFill>
          <a:blip r:embed="rId11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931" y="4184107"/>
            <a:ext cx="512763" cy="499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3499" y="2673684"/>
            <a:ext cx="50006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085043" y="2488442"/>
            <a:ext cx="9124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>
                <a:solidFill>
                  <a:srgbClr val="C00000"/>
                </a:solidFill>
              </a:rPr>
              <a:t>?</a:t>
            </a:r>
            <a:endParaRPr lang="ru-RU" sz="9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73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https://ds05.infourok.ru/uploads/ex/09e6/000b2d75-8d4b6364/hello_html_m193eee9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998" y="341782"/>
            <a:ext cx="8490520" cy="6255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852936"/>
            <a:ext cx="7992888" cy="1368152"/>
          </a:xfr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0070C0"/>
                </a:solidFill>
              </a:rPr>
              <a:t>Сложение  и  вычитание величин</a:t>
            </a:r>
            <a:endParaRPr lang="ru-RU" sz="3600" b="1" dirty="0">
              <a:solidFill>
                <a:srgbClr val="0070C0"/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2883" y="3927646"/>
            <a:ext cx="512763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787" y="2624222"/>
            <a:ext cx="50006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04" y="3897517"/>
            <a:ext cx="550345" cy="536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 descr="C:\Users\школа\Desktop\картинки\смешной-оранжевый-характер-книги-в-круг-ых-го-убых-nerdish-стек-ах-83827117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80112" y="756950"/>
            <a:ext cx="1867272" cy="18672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8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3429" y="510094"/>
            <a:ext cx="50006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6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2883" y="2667493"/>
            <a:ext cx="512763" cy="499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35"/>
          <a:stretch/>
        </p:blipFill>
        <p:spPr bwMode="auto">
          <a:xfrm>
            <a:off x="1870326" y="4434268"/>
            <a:ext cx="1893393" cy="1836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10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956" y="4293096"/>
            <a:ext cx="512763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456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https://ds05.infourok.ru/uploads/ex/09e6/000b2d75-8d4b6364/hello_html_m193eee9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485" y="1624310"/>
            <a:ext cx="8490520" cy="5094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</a:rPr>
              <a:t>Классная     работа          08.12.20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8381875" y="1628800"/>
            <a:ext cx="368130" cy="360040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30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38" y="6238777"/>
            <a:ext cx="499915" cy="493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Овал 12"/>
          <p:cNvSpPr/>
          <p:nvPr/>
        </p:nvSpPr>
        <p:spPr>
          <a:xfrm>
            <a:off x="325577" y="1650384"/>
            <a:ext cx="368130" cy="360040"/>
          </a:xfrm>
          <a:prstGeom prst="ellips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8381875" y="6343003"/>
            <a:ext cx="368130" cy="36004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accent2">
                <a:shade val="30000"/>
                <a:satMod val="15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703043" y="3758684"/>
            <a:ext cx="2582149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693706" y="4581128"/>
            <a:ext cx="431034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5004048" y="4466011"/>
            <a:ext cx="0" cy="21602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703043" y="3629889"/>
            <a:ext cx="0" cy="21602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3275856" y="3629889"/>
            <a:ext cx="0" cy="21602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693707" y="4473116"/>
            <a:ext cx="0" cy="21602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03043" y="1538016"/>
            <a:ext cx="824398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Начертите отрезки длиной 3см и 5см.</a:t>
            </a:r>
          </a:p>
          <a:p>
            <a:r>
              <a:rPr lang="ru-RU" sz="3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 сколько первый отрезок короче второго?</a:t>
            </a:r>
            <a:endParaRPr lang="ru-RU" sz="32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3275856" y="3845913"/>
            <a:ext cx="0" cy="728110"/>
          </a:xfrm>
          <a:prstGeom prst="line">
            <a:avLst/>
          </a:prstGeom>
          <a:ln w="28575">
            <a:solidFill>
              <a:srgbClr val="C0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Дуга 29"/>
          <p:cNvSpPr/>
          <p:nvPr/>
        </p:nvSpPr>
        <p:spPr>
          <a:xfrm>
            <a:off x="3275856" y="4181694"/>
            <a:ext cx="1695903" cy="748622"/>
          </a:xfrm>
          <a:prstGeom prst="arc">
            <a:avLst>
              <a:gd name="adj1" fmla="val 10801758"/>
              <a:gd name="adj2" fmla="val 0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1541808" y="3247279"/>
            <a:ext cx="9557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см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712496" y="5312864"/>
            <a:ext cx="36888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 см -   3 см =  2  см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385474" y="4556005"/>
            <a:ext cx="9557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 см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651626" y="3625193"/>
            <a:ext cx="9557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см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025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/>
      <p:bldP spid="34" grpId="0"/>
      <p:bldP spid="35" grpId="0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https://ds05.infourok.ru/uploads/ex/09e6/000b2d75-8d4b6364/hello_html_m193eee9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36" y="1628800"/>
            <a:ext cx="8490520" cy="5094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</a:rPr>
              <a:t>Работа по учебнику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pic>
        <p:nvPicPr>
          <p:cNvPr id="1030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9684" y="6241513"/>
            <a:ext cx="499915" cy="493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Овал 6"/>
          <p:cNvSpPr/>
          <p:nvPr/>
        </p:nvSpPr>
        <p:spPr>
          <a:xfrm>
            <a:off x="8381875" y="1628800"/>
            <a:ext cx="368130" cy="360040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25577" y="1650384"/>
            <a:ext cx="368130" cy="360040"/>
          </a:xfrm>
          <a:prstGeom prst="ellips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8381875" y="6343003"/>
            <a:ext cx="368130" cy="36004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accent2">
                <a:shade val="30000"/>
                <a:satMod val="15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622333" y="1977942"/>
            <a:ext cx="1310162" cy="584775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.67</a:t>
            </a:r>
            <a:endParaRPr lang="ru-RU" sz="32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48028" y="3284984"/>
            <a:ext cx="11526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№113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044" y="3463458"/>
            <a:ext cx="2462213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1663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9643" y="1650384"/>
            <a:ext cx="8056298" cy="487264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i="1" dirty="0" err="1" smtClean="0">
                <a:solidFill>
                  <a:srgbClr val="7CBA8C"/>
                </a:solidFill>
              </a:rPr>
              <a:t>Физминутка</a:t>
            </a:r>
            <a:r>
              <a:rPr lang="ru-RU" sz="2800" b="1" i="1" dirty="0" smtClean="0">
                <a:solidFill>
                  <a:srgbClr val="7CBA8C"/>
                </a:solidFill>
              </a:rPr>
              <a:t>  для  глаз</a:t>
            </a:r>
            <a:endParaRPr lang="ru-RU" sz="2800" b="1" i="1" dirty="0">
              <a:solidFill>
                <a:srgbClr val="7CBA8C"/>
              </a:solidFill>
            </a:endParaRPr>
          </a:p>
        </p:txBody>
      </p:sp>
      <p:pic>
        <p:nvPicPr>
          <p:cNvPr id="1030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9684" y="6241513"/>
            <a:ext cx="499915" cy="493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Овал 6"/>
          <p:cNvSpPr/>
          <p:nvPr/>
        </p:nvSpPr>
        <p:spPr>
          <a:xfrm>
            <a:off x="8381875" y="1628800"/>
            <a:ext cx="368130" cy="360040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25577" y="1650384"/>
            <a:ext cx="368130" cy="360040"/>
          </a:xfrm>
          <a:prstGeom prst="ellips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8381875" y="6343003"/>
            <a:ext cx="368130" cy="36004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accent2">
                <a:shade val="30000"/>
                <a:satMod val="15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4211960" y="3932378"/>
            <a:ext cx="543172" cy="487155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082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91 -0.32847 L -0.02534 -0.03634 C -0.02586 0.02963 -0.02673 0.06528 -0.02743 0.06528 C -0.02829 0.06528 -0.02916 0.02963 -0.02968 -0.03634 L -0.03194 -0.32847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1" y="19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92 -0.32848 C 0.10503 -0.34283 0.21649 -0.22315 0.22691 -0.06135 C 0.23715 0.1 0.14201 0.24305 0.01423 0.2574 C -0.11355 0.27176 -0.2257 0.15208 -0.23594 -0.00949 C -0.24618 -0.17107 -0.15052 -0.31412 -0.02292 -0.32848 Z " pathEditMode="relative" rAng="-286347" ptsTypes="fffff">
                                      <p:cBhvr>
                                        <p:cTn id="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40" y="29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2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6597 -0.0669 C -0.26597 0.03194 -0.20747 0.11226 -0.13559 0.11226 C -0.05122 0.11226 -0.02049 0.02291 -0.00764 -0.03102 L 0.00555 -0.10278 C 0.01857 -0.15649 0.05121 -0.24537 0.1467 -0.24537 C 0.20781 -0.24537 0.27743 -0.16551 0.27743 -0.0669 C 0.27743 0.03194 0.20781 0.11226 0.1467 0.11226 C 0.05121 0.11226 0.01857 0.02291 0.00555 -0.03102 L -0.00764 -0.10278 C -0.02049 -0.15649 -0.05122 -0.24537 -0.13559 -0.24537 C -0.20747 -0.24537 -0.26597 -0.16551 -0.26597 -0.0669 Z " pathEditMode="relative" rAng="0" ptsTypes="ffFffffFfff">
                                      <p:cBhvr>
                                        <p:cTn id="1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70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5" grpId="2" animBg="1"/>
      <p:bldP spid="15" grpId="3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263</TotalTime>
  <Words>375</Words>
  <Application>Microsoft Office PowerPoint</Application>
  <PresentationFormat>Экран (4:3)</PresentationFormat>
  <Paragraphs>118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Аптека</vt:lpstr>
      <vt:lpstr>МАТЕМАТИКА</vt:lpstr>
      <vt:lpstr>Устный   счёт</vt:lpstr>
      <vt:lpstr>Классная     работа          08.12.20</vt:lpstr>
      <vt:lpstr>Классная     работа          08.12.20</vt:lpstr>
      <vt:lpstr>100:10</vt:lpstr>
      <vt:lpstr>Сложение  и  вычитание величин</vt:lpstr>
      <vt:lpstr>Классная     работа          08.12.20</vt:lpstr>
      <vt:lpstr>Работа по учебнику</vt:lpstr>
      <vt:lpstr>Физминутка  для  глаз</vt:lpstr>
      <vt:lpstr>Работа по учебнику</vt:lpstr>
      <vt:lpstr>Алгоритм сложения и вычитания величин</vt:lpstr>
      <vt:lpstr>Работа по учебнику</vt:lpstr>
      <vt:lpstr>Работа по учебнику</vt:lpstr>
      <vt:lpstr>рефлексия</vt:lpstr>
      <vt:lpstr>Домашнее задание</vt:lpstr>
      <vt:lpstr>Литература: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МАТЕМАТИКА</dc:title>
  <dc:creator>школа</dc:creator>
  <cp:lastModifiedBy>школа</cp:lastModifiedBy>
  <cp:revision>30</cp:revision>
  <dcterms:created xsi:type="dcterms:W3CDTF">2020-12-05T19:58:04Z</dcterms:created>
  <dcterms:modified xsi:type="dcterms:W3CDTF">2020-12-06T08:34:55Z</dcterms:modified>
</cp:coreProperties>
</file>