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95" r:id="rId32"/>
    <p:sldId id="288" r:id="rId33"/>
    <p:sldId id="289" r:id="rId34"/>
    <p:sldId id="290" r:id="rId35"/>
    <p:sldId id="291" r:id="rId36"/>
    <p:sldId id="292" r:id="rId37"/>
    <p:sldId id="293" r:id="rId38"/>
    <p:sldId id="294" r:id="rId39"/>
  </p:sldIdLst>
  <p:sldSz cx="9144000" cy="6858000" type="screen4x3"/>
  <p:notesSz cx="6858000" cy="9144000"/>
  <p:embeddedFontLst>
    <p:embeddedFont>
      <p:font typeface="Agatha-Modern" panose="020B0604020202020204" charset="0"/>
      <p:regular r:id="rId40"/>
    </p:embeddedFont>
    <p:embeddedFont>
      <p:font typeface="Calibri" panose="020F0502020204030204" pitchFamily="34" charset="0"/>
      <p:regular r:id="rId41"/>
      <p:bold r:id="rId42"/>
      <p:italic r:id="rId43"/>
      <p:boldItalic r:id="rId44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CDAD"/>
    <a:srgbClr val="E5D6AD"/>
    <a:srgbClr val="DFCD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1" d="100"/>
          <a:sy n="111" d="100"/>
        </p:scale>
        <p:origin x="-89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3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4.fntdata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&#1048;&#1075;&#1088;&#1072;%20%20(2%20&#1095;&#1072;&#1089;&#1090;&#1100;).pptx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4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3.jpeg"/><Relationship Id="rId5" Type="http://schemas.openxmlformats.org/officeDocument/2006/relationships/slide" Target="slide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1.jpe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0.jpeg"/><Relationship Id="rId5" Type="http://schemas.openxmlformats.org/officeDocument/2006/relationships/slide" Target="slide2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18" Type="http://schemas.openxmlformats.org/officeDocument/2006/relationships/slide" Target="slide19.xml"/><Relationship Id="rId26" Type="http://schemas.openxmlformats.org/officeDocument/2006/relationships/slide" Target="slide27.xml"/><Relationship Id="rId3" Type="http://schemas.openxmlformats.org/officeDocument/2006/relationships/slide" Target="slide4.xml"/><Relationship Id="rId21" Type="http://schemas.openxmlformats.org/officeDocument/2006/relationships/slide" Target="slide22.xml"/><Relationship Id="rId34" Type="http://schemas.openxmlformats.org/officeDocument/2006/relationships/slide" Target="slide35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17" Type="http://schemas.openxmlformats.org/officeDocument/2006/relationships/slide" Target="slide18.xml"/><Relationship Id="rId25" Type="http://schemas.openxmlformats.org/officeDocument/2006/relationships/slide" Target="slide26.xml"/><Relationship Id="rId33" Type="http://schemas.openxmlformats.org/officeDocument/2006/relationships/slide" Target="slide34.xml"/><Relationship Id="rId38" Type="http://schemas.openxmlformats.org/officeDocument/2006/relationships/slide" Target="slide1.xml"/><Relationship Id="rId2" Type="http://schemas.openxmlformats.org/officeDocument/2006/relationships/slide" Target="slide3.xml"/><Relationship Id="rId16" Type="http://schemas.openxmlformats.org/officeDocument/2006/relationships/slide" Target="slide17.xml"/><Relationship Id="rId20" Type="http://schemas.openxmlformats.org/officeDocument/2006/relationships/slide" Target="slide21.xml"/><Relationship Id="rId29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24" Type="http://schemas.openxmlformats.org/officeDocument/2006/relationships/slide" Target="slide25.xml"/><Relationship Id="rId32" Type="http://schemas.openxmlformats.org/officeDocument/2006/relationships/slide" Target="slide33.xml"/><Relationship Id="rId37" Type="http://schemas.openxmlformats.org/officeDocument/2006/relationships/slide" Target="slide38.xml"/><Relationship Id="rId5" Type="http://schemas.openxmlformats.org/officeDocument/2006/relationships/slide" Target="slide6.xml"/><Relationship Id="rId15" Type="http://schemas.openxmlformats.org/officeDocument/2006/relationships/slide" Target="slide16.xml"/><Relationship Id="rId23" Type="http://schemas.openxmlformats.org/officeDocument/2006/relationships/slide" Target="slide24.xml"/><Relationship Id="rId28" Type="http://schemas.openxmlformats.org/officeDocument/2006/relationships/slide" Target="slide29.xml"/><Relationship Id="rId36" Type="http://schemas.openxmlformats.org/officeDocument/2006/relationships/slide" Target="slide37.xml"/><Relationship Id="rId10" Type="http://schemas.openxmlformats.org/officeDocument/2006/relationships/slide" Target="slide11.xml"/><Relationship Id="rId19" Type="http://schemas.openxmlformats.org/officeDocument/2006/relationships/slide" Target="slide20.xml"/><Relationship Id="rId31" Type="http://schemas.openxmlformats.org/officeDocument/2006/relationships/slide" Target="slide32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Relationship Id="rId22" Type="http://schemas.openxmlformats.org/officeDocument/2006/relationships/slide" Target="slide23.xml"/><Relationship Id="rId27" Type="http://schemas.openxmlformats.org/officeDocument/2006/relationships/slide" Target="slide28.xml"/><Relationship Id="rId30" Type="http://schemas.openxmlformats.org/officeDocument/2006/relationships/slide" Target="slide31.xml"/><Relationship Id="rId35" Type="http://schemas.openxmlformats.org/officeDocument/2006/relationships/slide" Target="slide3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microsoft.com/office/2007/relationships/media" Target="../media/media3.mp4"/><Relationship Id="rId7" Type="http://schemas.openxmlformats.org/officeDocument/2006/relationships/image" Target="../media/image1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&#1044;&#1086;&#1085;%20&#1050;&#1080;&#1093;&#1086;&#1090;%20&#1051;&#1072;&#1084;&#1072;&#1085;&#1095;&#1089;&#1082;&#1080;&#1081;.mp4" TargetMode="External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4.jpeg"/><Relationship Id="rId4" Type="http://schemas.openxmlformats.org/officeDocument/2006/relationships/video" Target="../media/media3.mp4"/><Relationship Id="rId9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3.jpe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2.jpeg"/><Relationship Id="rId5" Type="http://schemas.openxmlformats.org/officeDocument/2006/relationships/slide" Target="slide2.xml"/><Relationship Id="rId10" Type="http://schemas.openxmlformats.org/officeDocument/2006/relationships/image" Target="../media/image21.jpeg"/><Relationship Id="rId4" Type="http://schemas.openxmlformats.org/officeDocument/2006/relationships/image" Target="../media/image12.png"/><Relationship Id="rId9" Type="http://schemas.openxmlformats.org/officeDocument/2006/relationships/image" Target="../media/image4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2.png"/><Relationship Id="rId5" Type="http://schemas.openxmlformats.org/officeDocument/2006/relationships/image" Target="../media/image50.jpeg"/><Relationship Id="rId4" Type="http://schemas.openxmlformats.org/officeDocument/2006/relationships/slide" Target="slide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13" Type="http://schemas.openxmlformats.org/officeDocument/2006/relationships/image" Target="../media/image14.jpeg"/><Relationship Id="rId3" Type="http://schemas.openxmlformats.org/officeDocument/2006/relationships/slideLayout" Target="../slideLayouts/slideLayout7.xml"/><Relationship Id="rId7" Type="http://schemas.openxmlformats.org/officeDocument/2006/relationships/hyperlink" Target="http://images.yandex.ru/yandsearch?text=%20%D0%BE%20%D0%BB%D1%8E%D0%B1%D0%B2%D0%B8%20%D1%87%D0%B5%D1%85%D0%BE%D0%B2%D0%B0&amp;pos=25&amp;uinfo=sw-1903-sh-911-fw-1678-fh-598-pd-1&amp;rpt=simage&amp;img_url=http://s5.ay.ozstatic.by/ay/64/98/47/1/1047098_0.jpg" TargetMode="External"/><Relationship Id="rId12" Type="http://schemas.openxmlformats.org/officeDocument/2006/relationships/image" Target="../media/image58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5.jpeg"/><Relationship Id="rId11" Type="http://schemas.openxmlformats.org/officeDocument/2006/relationships/hyperlink" Target="http://images.yandex.ru/yandsearch?source=wiz&amp;uinfo=sw-1903-sh-911-fw-1678-fh-598-pd-1&amp;p=2&amp;text=%D1%87%D0%B5%D0%BB%D0%BE%D0%B2%D0%B5%D0%BA%20%D0%B2%20%D1%84%D1%83%D1%82%D0%BB%D1%8F%D1%80%D0%B5%20%D1%87%D0%B5%D1%85%D0%BE%D0%B2%D0%B0&amp;noreask=1&amp;pos=84&amp;rpt=simage&amp;lr=213&amp;img_url=http://srazu-vse.ru/uploads/posts/2012-12/1355554355_kengeg.jpg" TargetMode="External"/><Relationship Id="rId5" Type="http://schemas.openxmlformats.org/officeDocument/2006/relationships/slide" Target="slide2.xml"/><Relationship Id="rId10" Type="http://schemas.openxmlformats.org/officeDocument/2006/relationships/image" Target="../media/image57.jpeg"/><Relationship Id="rId4" Type="http://schemas.openxmlformats.org/officeDocument/2006/relationships/image" Target="../media/image12.png"/><Relationship Id="rId9" Type="http://schemas.openxmlformats.org/officeDocument/2006/relationships/hyperlink" Target="http://images.yandex.ru/yandsearch?p=1&amp;text=%D1%80%D0%B0%D1%81%D1%81%D0%BA%D0%B0%D0%B7%20%D0%BA%D1%80%D1%8B%D0%B6%D0%BE%D0%B2%D0%BD%D0%B8%D0%BA&amp;pos=38&amp;uinfo=sw-1903-sh-911-fw-1678-fh-598-pd-1&amp;rpt=simage&amp;img_url=http://lagunasalon.ru/image/aHR0cDovL2ltNy10dWItcnUueWFuZGV4Lm5ldC9pP2lkPTE3MTY0OTgwNC00My03Mw%3D%3D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694883" y="2109896"/>
            <a:ext cx="4549689" cy="1723549"/>
          </a:xfrm>
          <a:prstGeom prst="rect">
            <a:avLst/>
          </a:prstGeom>
          <a:solidFill>
            <a:srgbClr val="E5CDAD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gatha-Modern" pitchFamily="34" charset="0"/>
              </a:rPr>
              <a:t>Тургенев</a:t>
            </a:r>
          </a:p>
          <a:p>
            <a:pPr algn="ctr"/>
            <a:r>
              <a:rPr lang="ru-RU" sz="44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gatha-Modern" pitchFamily="34" charset="0"/>
              </a:rPr>
              <a:t>Иван Сергеевич</a:t>
            </a:r>
          </a:p>
          <a:p>
            <a:pPr algn="ctr"/>
            <a:endParaRPr lang="ru-RU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3" name="TextBox 2">
            <a:hlinkClick r:id="rId3" action="ppaction://hlinkpres?slideindex=1&amp;slidetitle="/>
          </p:cNvPr>
          <p:cNvSpPr txBox="1"/>
          <p:nvPr/>
        </p:nvSpPr>
        <p:spPr>
          <a:xfrm>
            <a:off x="3703816" y="4955074"/>
            <a:ext cx="4549690" cy="584775"/>
          </a:xfrm>
          <a:prstGeom prst="rect">
            <a:avLst/>
          </a:prstGeom>
          <a:solidFill>
            <a:srgbClr val="E5CDAD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ysClr val="windowText" lastClr="00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atha-Modern" panose="020B0604020202020204" charset="0"/>
              </a:rPr>
              <a:t>Жизнь и творчество</a:t>
            </a:r>
            <a:endParaRPr lang="ru-RU" sz="3200" b="1" dirty="0">
              <a:ln>
                <a:solidFill>
                  <a:sysClr val="windowText" lastClr="000000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atha-Modern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169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воя Игра - Вопрос аукцион (2001-2013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89284" y="116632"/>
            <a:ext cx="609600" cy="609600"/>
          </a:xfrm>
          <a:prstGeom prst="rect">
            <a:avLst/>
          </a:prstGeom>
        </p:spPr>
      </p:pic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161516" y="116632"/>
            <a:ext cx="637368" cy="609600"/>
          </a:xfrm>
          <a:prstGeom prst="actionButtonHom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547664" y="980728"/>
            <a:ext cx="5904656" cy="4896544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Этот писатель – чемпион  по количеству псевдонимов (более 50), в том числе, </a:t>
            </a:r>
          </a:p>
          <a:p>
            <a:pPr algn="ctr"/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Человек без селезёнки, </a:t>
            </a:r>
          </a:p>
          <a:p>
            <a:pPr algn="ctr"/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Архип Индейкин, </a:t>
            </a:r>
          </a:p>
          <a:p>
            <a:pPr algn="ctr"/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Брат моего брата и др.</a:t>
            </a:r>
            <a:endParaRPr lang="ru-RU" sz="36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339752" y="980728"/>
            <a:ext cx="4392488" cy="4896544"/>
          </a:xfrm>
          <a:prstGeom prst="round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044974" y="5865894"/>
            <a:ext cx="3183210" cy="40011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А. П. Чехов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13" name="Picture 3" descr="C:\Users\Rybko\Pictures\Вопрос-аукцион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Семиугольник 13"/>
          <p:cNvSpPr/>
          <p:nvPr/>
        </p:nvSpPr>
        <p:spPr>
          <a:xfrm>
            <a:off x="827584" y="5578864"/>
            <a:ext cx="792088" cy="688112"/>
          </a:xfrm>
          <a:prstGeom prst="heptagon">
            <a:avLst/>
          </a:prstGeom>
          <a:solidFill>
            <a:srgbClr val="00206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600" b="1" dirty="0" smtClean="0"/>
              <a:t>?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38438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1" grpId="0" animBg="1"/>
      <p:bldP spid="12" grpId="0" animBg="1"/>
      <p:bldP spid="9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620688"/>
            <a:ext cx="82089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  <a:latin typeface="Agatha-Modern" pitchFamily="34" charset="0"/>
              </a:rPr>
              <a:t>Литературное окружение - 30</a:t>
            </a:r>
            <a:endParaRPr lang="ru-RU" sz="4400" b="1" dirty="0">
              <a:solidFill>
                <a:schemeClr val="bg2">
                  <a:lumMod val="25000"/>
                </a:schemeClr>
              </a:solidFill>
              <a:latin typeface="Agatha-Modern" pitchFamily="34" charset="0"/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189284" y="6368140"/>
            <a:ext cx="360040" cy="360040"/>
          </a:xfrm>
          <a:prstGeom prst="actionButtonHom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832470" y="1390129"/>
            <a:ext cx="7479060" cy="4832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4400" b="1" dirty="0" smtClean="0">
                <a:solidFill>
                  <a:schemeClr val="bg2">
                    <a:lumMod val="25000"/>
                  </a:schemeClr>
                </a:solidFill>
              </a:rPr>
              <a:t>Лекции какого русского писателя по истории Древнего Мира и средних веков слушал И. С. Тургенев во время учёбы в Петербургском университете?</a:t>
            </a:r>
            <a:endParaRPr lang="ru-RU" altLang="ru-RU" sz="4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2050" name="Picture 2" descr="http://www.rossiyanavsegda.ru/uploads/other/2017/06/12/gogol_egorov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340769"/>
            <a:ext cx="3600400" cy="4881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716016" y="5733256"/>
            <a:ext cx="1512168" cy="40011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Н. В. Гоголь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446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s04.infourok.ru/uploads/ex/077b/000a8eca-018d2337/hello_html_m279a21c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340768"/>
            <a:ext cx="3744416" cy="4896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620688"/>
            <a:ext cx="82089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  <a:latin typeface="Agatha-Modern" pitchFamily="34" charset="0"/>
              </a:rPr>
              <a:t>Литературное окружение - </a:t>
            </a:r>
            <a:r>
              <a:rPr lang="ru-RU" sz="4400" b="1" dirty="0">
                <a:solidFill>
                  <a:schemeClr val="bg2">
                    <a:lumMod val="25000"/>
                  </a:schemeClr>
                </a:solidFill>
                <a:latin typeface="Agatha-Modern" pitchFamily="34" charset="0"/>
              </a:rPr>
              <a:t>4</a:t>
            </a:r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  <a:latin typeface="Agatha-Modern" pitchFamily="34" charset="0"/>
              </a:rPr>
              <a:t>0</a:t>
            </a:r>
            <a:endParaRPr lang="ru-RU" sz="4400" b="1" dirty="0">
              <a:solidFill>
                <a:schemeClr val="bg2">
                  <a:lumMod val="25000"/>
                </a:schemeClr>
              </a:solidFill>
              <a:latin typeface="Agatha-Modern" pitchFamily="34" charset="0"/>
            </a:endParaRPr>
          </a:p>
        </p:txBody>
      </p:sp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189284" y="6368140"/>
            <a:ext cx="360040" cy="360040"/>
          </a:xfrm>
          <a:prstGeom prst="actionButtonHom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819991" y="1988840"/>
            <a:ext cx="7479060" cy="34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4400" b="1" dirty="0" smtClean="0">
                <a:solidFill>
                  <a:schemeClr val="bg2">
                    <a:lumMod val="25000"/>
                  </a:schemeClr>
                </a:solidFill>
              </a:rPr>
              <a:t>О ком И. С. Тургенев отзывался то как о </a:t>
            </a:r>
            <a:r>
              <a:rPr lang="ru-RU" altLang="ru-RU" sz="4400" b="1" i="1" dirty="0" smtClean="0">
                <a:solidFill>
                  <a:schemeClr val="bg2">
                    <a:lumMod val="25000"/>
                  </a:schemeClr>
                </a:solidFill>
              </a:rPr>
              <a:t>«гиганте среди остальной литературной братии»</a:t>
            </a:r>
            <a:r>
              <a:rPr lang="ru-RU" altLang="ru-RU" sz="4400" b="1" dirty="0" smtClean="0">
                <a:solidFill>
                  <a:schemeClr val="bg2">
                    <a:lumMod val="25000"/>
                  </a:schemeClr>
                </a:solidFill>
              </a:rPr>
              <a:t>, то как о </a:t>
            </a:r>
            <a:r>
              <a:rPr lang="ru-RU" altLang="ru-RU" sz="4400" b="1" i="1" dirty="0" smtClean="0">
                <a:solidFill>
                  <a:schemeClr val="bg2">
                    <a:lumMod val="25000"/>
                  </a:schemeClr>
                </a:solidFill>
              </a:rPr>
              <a:t>«слоне в зверинце»</a:t>
            </a:r>
            <a:r>
              <a:rPr lang="ru-RU" altLang="ru-RU" sz="4400" b="1" dirty="0" smtClean="0">
                <a:solidFill>
                  <a:schemeClr val="bg2">
                    <a:lumMod val="25000"/>
                  </a:schemeClr>
                </a:solidFill>
              </a:rPr>
              <a:t>?</a:t>
            </a:r>
            <a:endParaRPr lang="ru-RU" altLang="ru-RU" sz="4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16016" y="5733256"/>
            <a:ext cx="1656184" cy="40011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Л. Н. Толстой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7554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lastfm-img2.akamaized.net/i/u/ar0/c6215ca4462397e05105f325057a6f7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390128"/>
            <a:ext cx="3816424" cy="4827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620688"/>
            <a:ext cx="82089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  <a:latin typeface="Agatha-Modern" pitchFamily="34" charset="0"/>
              </a:rPr>
              <a:t>Литературное окружение - </a:t>
            </a:r>
            <a:r>
              <a:rPr lang="ru-RU" sz="4400" b="1" dirty="0">
                <a:solidFill>
                  <a:schemeClr val="bg2">
                    <a:lumMod val="25000"/>
                  </a:schemeClr>
                </a:solidFill>
                <a:latin typeface="Agatha-Modern" pitchFamily="34" charset="0"/>
              </a:rPr>
              <a:t>5</a:t>
            </a:r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  <a:latin typeface="Agatha-Modern" pitchFamily="34" charset="0"/>
              </a:rPr>
              <a:t>0</a:t>
            </a:r>
            <a:endParaRPr lang="ru-RU" sz="4400" b="1" dirty="0">
              <a:solidFill>
                <a:schemeClr val="bg2">
                  <a:lumMod val="25000"/>
                </a:schemeClr>
              </a:solidFill>
              <a:latin typeface="Agatha-Modern" pitchFamily="34" charset="0"/>
            </a:endParaRPr>
          </a:p>
        </p:txBody>
      </p:sp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189284" y="6368140"/>
            <a:ext cx="360040" cy="360040"/>
          </a:xfrm>
          <a:prstGeom prst="actionButtonHom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832470" y="1628800"/>
            <a:ext cx="7479060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4400" b="1" dirty="0" smtClean="0">
                <a:solidFill>
                  <a:schemeClr val="bg2">
                    <a:lumMod val="25000"/>
                  </a:schemeClr>
                </a:solidFill>
              </a:rPr>
              <a:t>Кого из современных писателей И. С. Тургенев считал </a:t>
            </a:r>
            <a:r>
              <a:rPr lang="ru-RU" altLang="ru-RU" sz="4400" b="1" i="1" dirty="0" smtClean="0">
                <a:solidFill>
                  <a:schemeClr val="bg2">
                    <a:lumMod val="25000"/>
                  </a:schemeClr>
                </a:solidFill>
              </a:rPr>
              <a:t>«подлинным русаком»</a:t>
            </a:r>
            <a:r>
              <a:rPr lang="ru-RU" altLang="ru-RU" sz="4400" b="1" dirty="0" smtClean="0">
                <a:solidFill>
                  <a:schemeClr val="bg2">
                    <a:lumMod val="25000"/>
                  </a:schemeClr>
                </a:solidFill>
              </a:rPr>
              <a:t>, которому дорога Россия, а не славянофильство?</a:t>
            </a:r>
            <a:endParaRPr lang="ru-RU" altLang="ru-RU" sz="4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55976" y="1428745"/>
            <a:ext cx="2088232" cy="40011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А. Н. </a:t>
            </a:r>
            <a:r>
              <a:rPr lang="ru-RU" sz="2000" b="1" dirty="0">
                <a:solidFill>
                  <a:srgbClr val="FF0000"/>
                </a:solidFill>
              </a:rPr>
              <a:t>О</a:t>
            </a:r>
            <a:r>
              <a:rPr lang="ru-RU" sz="2000" b="1" dirty="0" smtClean="0">
                <a:solidFill>
                  <a:srgbClr val="FF0000"/>
                </a:solidFill>
              </a:rPr>
              <a:t>стровский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29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620688"/>
            <a:ext cx="82089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  <a:latin typeface="Agatha-Modern" pitchFamily="34" charset="0"/>
              </a:rPr>
              <a:t>Литературное окружение - </a:t>
            </a:r>
            <a:r>
              <a:rPr lang="ru-RU" sz="4400" b="1" dirty="0">
                <a:solidFill>
                  <a:schemeClr val="bg2">
                    <a:lumMod val="25000"/>
                  </a:schemeClr>
                </a:solidFill>
                <a:latin typeface="Agatha-Modern" pitchFamily="34" charset="0"/>
              </a:rPr>
              <a:t>6</a:t>
            </a:r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  <a:latin typeface="Agatha-Modern" pitchFamily="34" charset="0"/>
              </a:rPr>
              <a:t>0</a:t>
            </a:r>
            <a:endParaRPr lang="ru-RU" sz="4400" b="1" dirty="0">
              <a:solidFill>
                <a:schemeClr val="bg2">
                  <a:lumMod val="25000"/>
                </a:schemeClr>
              </a:solidFill>
              <a:latin typeface="Agatha-Modern" pitchFamily="34" charset="0"/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189284" y="6368140"/>
            <a:ext cx="360040" cy="360040"/>
          </a:xfrm>
          <a:prstGeom prst="actionButtonHom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832470" y="1628800"/>
            <a:ext cx="7479060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4400" b="1" dirty="0" smtClean="0">
                <a:solidFill>
                  <a:schemeClr val="bg2">
                    <a:lumMod val="25000"/>
                  </a:schemeClr>
                </a:solidFill>
              </a:rPr>
              <a:t>О какой случайной и мимолётной встрече юноша И. С. Тургенев написал так: </a:t>
            </a:r>
            <a:r>
              <a:rPr lang="ru-RU" altLang="ru-RU" sz="4400" b="1" i="1" dirty="0" smtClean="0">
                <a:solidFill>
                  <a:schemeClr val="bg2">
                    <a:lumMod val="25000"/>
                  </a:schemeClr>
                </a:solidFill>
              </a:rPr>
              <a:t>«Я успел только разглядеть его белые зубы и живые быстрые глаза»</a:t>
            </a:r>
            <a:r>
              <a:rPr lang="ru-RU" altLang="ru-RU" sz="4400" b="1" dirty="0" smtClean="0">
                <a:solidFill>
                  <a:schemeClr val="bg2">
                    <a:lumMod val="25000"/>
                  </a:schemeClr>
                </a:solidFill>
              </a:rPr>
              <a:t>?</a:t>
            </a:r>
            <a:endParaRPr lang="ru-RU" altLang="ru-RU" sz="4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098" name="Picture 2" descr="https://img0.liveinternet.ru/images/attach/c/8/101/739/101739780_large_Risunok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340768"/>
            <a:ext cx="3744416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716016" y="5798433"/>
            <a:ext cx="1656184" cy="40011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А. С. Пушкин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50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189284" y="6368140"/>
            <a:ext cx="360040" cy="360040"/>
          </a:xfrm>
          <a:prstGeom prst="actionButtonHom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620688"/>
            <a:ext cx="82089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  <a:latin typeface="Agatha-Modern" pitchFamily="34" charset="0"/>
              </a:rPr>
              <a:t>За границей - 10</a:t>
            </a:r>
            <a:endParaRPr lang="ru-RU" sz="4400" b="1" dirty="0">
              <a:solidFill>
                <a:schemeClr val="bg2">
                  <a:lumMod val="25000"/>
                </a:schemeClr>
              </a:solidFill>
              <a:latin typeface="Agatha-Modern" pitchFamily="34" charset="0"/>
            </a:endParaRPr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4788024" y="2038777"/>
            <a:ext cx="3672408" cy="34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4400" b="1" dirty="0" smtClean="0">
                <a:solidFill>
                  <a:schemeClr val="bg2">
                    <a:lumMod val="25000"/>
                  </a:schemeClr>
                </a:solidFill>
              </a:rPr>
              <a:t>Какого звания был удостоен           И. С. Тургенев в Англии в 1879 году?</a:t>
            </a:r>
            <a:endParaRPr lang="ru-RU" altLang="ru-RU" sz="4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026" name="Picture 2" descr="https://www.thefamousbirthdays.com/photo/commons/a/a9/wk_56409_37484_larg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73764"/>
            <a:ext cx="3816424" cy="477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4852990" y="2254925"/>
            <a:ext cx="3672408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4400" b="1" dirty="0" smtClean="0">
                <a:solidFill>
                  <a:srgbClr val="FF0000"/>
                </a:solidFill>
              </a:rPr>
              <a:t>Почётный доктор </a:t>
            </a:r>
            <a:r>
              <a:rPr lang="ru-RU" altLang="ru-RU" sz="4400" b="1" dirty="0" err="1" smtClean="0">
                <a:solidFill>
                  <a:srgbClr val="FF0000"/>
                </a:solidFill>
              </a:rPr>
              <a:t>Оксфордскогоуниверситета</a:t>
            </a:r>
            <a:r>
              <a:rPr lang="ru-RU" altLang="ru-RU" sz="4400" b="1" dirty="0" smtClean="0">
                <a:solidFill>
                  <a:srgbClr val="FF0000"/>
                </a:solidFill>
              </a:rPr>
              <a:t> </a:t>
            </a:r>
            <a:endParaRPr lang="ru-RU" altLang="ru-RU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063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1691680" y="1390129"/>
            <a:ext cx="5760640" cy="4832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4400" b="1" dirty="0" smtClean="0">
                <a:solidFill>
                  <a:schemeClr val="bg2">
                    <a:lumMod val="25000"/>
                  </a:schemeClr>
                </a:solidFill>
              </a:rPr>
              <a:t>Говорят, что для русской словесности И. С. Тургенев сделал то же, что Пётр </a:t>
            </a:r>
            <a:r>
              <a:rPr lang="en-US" altLang="ru-RU" sz="4400" b="1" dirty="0" smtClean="0">
                <a:solidFill>
                  <a:schemeClr val="bg2">
                    <a:lumMod val="25000"/>
                  </a:schemeClr>
                </a:solidFill>
              </a:rPr>
              <a:t>I</a:t>
            </a:r>
            <a:r>
              <a:rPr lang="ru-RU" altLang="ru-RU" sz="4400" b="1" dirty="0" smtClean="0">
                <a:solidFill>
                  <a:schemeClr val="bg2">
                    <a:lumMod val="25000"/>
                  </a:schemeClr>
                </a:solidFill>
              </a:rPr>
              <a:t> для России: </a:t>
            </a:r>
            <a:r>
              <a:rPr lang="ru-RU" altLang="ru-RU" sz="4400" b="1" i="1" dirty="0" smtClean="0">
                <a:solidFill>
                  <a:schemeClr val="bg2">
                    <a:lumMod val="25000"/>
                  </a:schemeClr>
                </a:solidFill>
              </a:rPr>
              <a:t>«прорубил окно в Европу»</a:t>
            </a:r>
            <a:r>
              <a:rPr lang="ru-RU" altLang="ru-RU" sz="4400" b="1" dirty="0" smtClean="0">
                <a:solidFill>
                  <a:schemeClr val="bg2">
                    <a:lumMod val="25000"/>
                  </a:schemeClr>
                </a:solidFill>
              </a:rPr>
              <a:t>.             Что это означает?</a:t>
            </a:r>
            <a:endParaRPr lang="ru-RU" altLang="ru-RU" sz="4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1187624" y="1406986"/>
            <a:ext cx="6768752" cy="4832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4400" b="1" dirty="0" smtClean="0">
                <a:solidFill>
                  <a:srgbClr val="FF0000"/>
                </a:solidFill>
              </a:rPr>
              <a:t>И. С. Тургенев познакомил Европу с российской словесностью и сам переводил на французский язык произведения русских писателей</a:t>
            </a:r>
            <a:endParaRPr lang="ru-RU" altLang="ru-RU" sz="4400" b="1" dirty="0">
              <a:solidFill>
                <a:srgbClr val="FF0000"/>
              </a:solidFill>
            </a:endParaRPr>
          </a:p>
        </p:txBody>
      </p:sp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189284" y="6368140"/>
            <a:ext cx="360040" cy="360040"/>
          </a:xfrm>
          <a:prstGeom prst="actionButtonHom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620688"/>
            <a:ext cx="82089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  <a:latin typeface="Agatha-Modern" pitchFamily="34" charset="0"/>
              </a:rPr>
              <a:t>За границей - 20</a:t>
            </a:r>
            <a:endParaRPr lang="ru-RU" sz="4400" b="1" dirty="0">
              <a:solidFill>
                <a:schemeClr val="bg2">
                  <a:lumMod val="25000"/>
                </a:schemeClr>
              </a:solidFill>
              <a:latin typeface="Agatha-Moder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5541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75856" y="3287383"/>
            <a:ext cx="54006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>
                <a:solidFill>
                  <a:schemeClr val="bg2">
                    <a:lumMod val="25000"/>
                  </a:schemeClr>
                </a:solidFill>
              </a:rPr>
              <a:t>… Ржавеет золото и истлевает</a:t>
            </a:r>
          </a:p>
          <a:p>
            <a:r>
              <a:rPr lang="ru-RU" sz="2800" i="1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2800" i="1" dirty="0" smtClean="0">
                <a:solidFill>
                  <a:schemeClr val="bg2">
                    <a:lumMod val="25000"/>
                  </a:schemeClr>
                </a:solidFill>
              </a:rPr>
              <a:t>                                                 сталь,</a:t>
            </a:r>
            <a:endParaRPr lang="ru-RU" sz="2800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sz="2800" i="1" dirty="0" smtClean="0">
                <a:solidFill>
                  <a:schemeClr val="bg2">
                    <a:lumMod val="25000"/>
                  </a:schemeClr>
                </a:solidFill>
              </a:rPr>
              <a:t>Крошится мрамор. К смерти всё</a:t>
            </a:r>
          </a:p>
          <a:p>
            <a:r>
              <a:rPr lang="ru-RU" sz="2800" i="1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2800" i="1" dirty="0" smtClean="0">
                <a:solidFill>
                  <a:schemeClr val="bg2">
                    <a:lumMod val="25000"/>
                  </a:schemeClr>
                </a:solidFill>
              </a:rPr>
              <a:t>                                               готово.</a:t>
            </a:r>
            <a:endParaRPr lang="ru-RU" sz="2800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sz="2800" i="1" dirty="0" smtClean="0">
                <a:solidFill>
                  <a:schemeClr val="bg2">
                    <a:lumMod val="25000"/>
                  </a:schemeClr>
                </a:solidFill>
              </a:rPr>
              <a:t>Всего прочнее на земле печаль</a:t>
            </a:r>
            <a:endParaRPr lang="ru-RU" sz="2800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sz="2800" i="1" dirty="0" smtClean="0">
                <a:solidFill>
                  <a:schemeClr val="bg2">
                    <a:lumMod val="25000"/>
                  </a:schemeClr>
                </a:solidFill>
              </a:rPr>
              <a:t>И долговечней царственное </a:t>
            </a:r>
          </a:p>
          <a:p>
            <a:r>
              <a:rPr lang="ru-RU" sz="2800" i="1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2800" i="1" dirty="0" smtClean="0">
                <a:solidFill>
                  <a:schemeClr val="bg2">
                    <a:lumMod val="25000"/>
                  </a:schemeClr>
                </a:solidFill>
              </a:rPr>
              <a:t>                                                 слово…</a:t>
            </a:r>
            <a:endParaRPr lang="ru-RU" sz="2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75856" y="3279760"/>
            <a:ext cx="54006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… </a:t>
            </a:r>
            <a:r>
              <a:rPr lang="ru-RU" sz="2800" b="1" i="1" dirty="0" smtClean="0">
                <a:solidFill>
                  <a:srgbClr val="C00000"/>
                </a:solidFill>
              </a:rPr>
              <a:t>Ржавеет золото </a:t>
            </a:r>
            <a:r>
              <a:rPr lang="ru-RU" sz="2800" i="1" dirty="0" smtClean="0">
                <a:solidFill>
                  <a:schemeClr val="bg2">
                    <a:lumMod val="25000"/>
                  </a:schemeClr>
                </a:solidFill>
              </a:rPr>
              <a:t>и истлевает</a:t>
            </a:r>
          </a:p>
          <a:p>
            <a:r>
              <a:rPr lang="ru-RU" sz="2800" i="1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2800" i="1" dirty="0" smtClean="0">
                <a:solidFill>
                  <a:schemeClr val="bg2">
                    <a:lumMod val="25000"/>
                  </a:schemeClr>
                </a:solidFill>
              </a:rPr>
              <a:t>                                                 сталь,</a:t>
            </a:r>
            <a:endParaRPr lang="ru-RU" sz="2800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sz="2800" i="1" dirty="0" smtClean="0">
                <a:solidFill>
                  <a:schemeClr val="bg2">
                    <a:lumMod val="25000"/>
                  </a:schemeClr>
                </a:solidFill>
              </a:rPr>
              <a:t>Крошится мрамор. К смерти всё</a:t>
            </a:r>
          </a:p>
          <a:p>
            <a:r>
              <a:rPr lang="ru-RU" sz="2800" i="1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2800" i="1" dirty="0" smtClean="0">
                <a:solidFill>
                  <a:schemeClr val="bg2">
                    <a:lumMod val="25000"/>
                  </a:schemeClr>
                </a:solidFill>
              </a:rPr>
              <a:t>                                               готово.</a:t>
            </a:r>
            <a:endParaRPr lang="ru-RU" sz="2800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sz="2800" i="1" dirty="0" smtClean="0">
                <a:solidFill>
                  <a:schemeClr val="bg2">
                    <a:lumMod val="25000"/>
                  </a:schemeClr>
                </a:solidFill>
              </a:rPr>
              <a:t>Всего прочнее на земле печаль</a:t>
            </a:r>
            <a:endParaRPr lang="ru-RU" sz="2800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sz="2800" i="1" dirty="0" smtClean="0">
                <a:solidFill>
                  <a:schemeClr val="bg2">
                    <a:lumMod val="25000"/>
                  </a:schemeClr>
                </a:solidFill>
              </a:rPr>
              <a:t>И долговечней царственное </a:t>
            </a:r>
          </a:p>
          <a:p>
            <a:r>
              <a:rPr lang="ru-RU" sz="2800" i="1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2800" i="1" dirty="0" smtClean="0">
                <a:solidFill>
                  <a:schemeClr val="bg2">
                    <a:lumMod val="25000"/>
                  </a:schemeClr>
                </a:solidFill>
              </a:rPr>
              <a:t>                                                 слово…</a:t>
            </a:r>
            <a:endParaRPr lang="ru-RU" sz="28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2" name="Своя игра - Кот в Мешке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2744" y="11088"/>
            <a:ext cx="609600" cy="6096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67544" y="620688"/>
            <a:ext cx="82089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  <a:latin typeface="Agatha-Modern" pitchFamily="34" charset="0"/>
              </a:rPr>
              <a:t>Химия - 80 баллов</a:t>
            </a:r>
            <a:endParaRPr lang="ru-RU" sz="4400" b="1" dirty="0">
              <a:solidFill>
                <a:schemeClr val="bg2">
                  <a:lumMod val="25000"/>
                </a:schemeClr>
              </a:solidFill>
              <a:latin typeface="Agatha-Modern" pitchFamily="34" charset="0"/>
            </a:endParaRPr>
          </a:p>
        </p:txBody>
      </p:sp>
      <p:sp>
        <p:nvSpPr>
          <p:cNvPr id="6" name="Управляющая кнопка: домой 5">
            <a:hlinkClick r:id="rId5" action="ppaction://hlinksldjump" highlightClick="1"/>
          </p:cNvPr>
          <p:cNvSpPr/>
          <p:nvPr/>
        </p:nvSpPr>
        <p:spPr>
          <a:xfrm>
            <a:off x="100792" y="11088"/>
            <a:ext cx="671551" cy="609600"/>
          </a:xfrm>
          <a:prstGeom prst="actionButtonHom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72343" y="1340768"/>
            <a:ext cx="747206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>
                <a:solidFill>
                  <a:schemeClr val="bg2">
                    <a:lumMod val="25000"/>
                  </a:schemeClr>
                </a:solidFill>
              </a:rPr>
              <a:t>Авторы художественных произведений нередко допускают ошибки в описании химических веществ и процессов. У Анны Андреевны Ахматовой есть стихотворение, в котором допущена такая ошибка. Найдите </a:t>
            </a:r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её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026" name="Picture 2" descr="https://b1.culture.ru/c/73684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111" y="3287383"/>
            <a:ext cx="2232248" cy="2955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Rybko\Pictures\Кот в мешке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" t="1429" r="350" b="-1429"/>
          <a:stretch/>
        </p:blipFill>
        <p:spPr bwMode="auto">
          <a:xfrm>
            <a:off x="-32658" y="-110548"/>
            <a:ext cx="9209315" cy="7079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947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gorky.media/wp-content/uploads/2018/11/ivan-tourguenie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813" y="1339394"/>
            <a:ext cx="3168352" cy="4798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Управляющая кнопка: домой 1">
            <a:hlinkClick r:id="rId3" action="ppaction://hlinksldjump" highlightClick="1"/>
          </p:cNvPr>
          <p:cNvSpPr/>
          <p:nvPr/>
        </p:nvSpPr>
        <p:spPr>
          <a:xfrm>
            <a:off x="189284" y="6368140"/>
            <a:ext cx="360040" cy="360040"/>
          </a:xfrm>
          <a:prstGeom prst="actionButtonHom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620688"/>
            <a:ext cx="82089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  <a:latin typeface="Agatha-Modern" pitchFamily="34" charset="0"/>
              </a:rPr>
              <a:t>За границей - 40</a:t>
            </a:r>
            <a:endParaRPr lang="ru-RU" sz="4400" b="1" dirty="0">
              <a:solidFill>
                <a:schemeClr val="bg2">
                  <a:lumMod val="25000"/>
                </a:schemeClr>
              </a:solidFill>
              <a:latin typeface="Agatha-Modern" pitchFamily="34" charset="0"/>
            </a:endParaRPr>
          </a:p>
        </p:txBody>
      </p:sp>
      <p:pic>
        <p:nvPicPr>
          <p:cNvPr id="2052" name="Picture 4" descr="http://www.lib.tomsk.ru/images2/13085_Pushki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62162"/>
            <a:ext cx="3024336" cy="3811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youpainter.ru/sites/default/files/styles/painting_page/public/users/kseniya_sidorova/kseniya_sidorova_portret_gogolya.jpg?itok=Wr9lJXi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2829" y="1356851"/>
            <a:ext cx="3024336" cy="3813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kids.azovlib.ru/images/%D0%9F%D0%B8%D1%81%D0%B0%D1%82%D0%B5%D0%BB%D0%B8/%D0%9A%D1%80%D1%8B%D0%BB%D0%BE%D0%B2/%D0%BA%D1%80%D1%8B%D0%BB%D0%BE%D0%B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4" b="7194"/>
          <a:stretch/>
        </p:blipFill>
        <p:spPr bwMode="auto">
          <a:xfrm>
            <a:off x="3275856" y="3270350"/>
            <a:ext cx="2592288" cy="2966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979712" y="1390129"/>
            <a:ext cx="1656184" cy="40011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А. С. Пушкин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660232" y="1390129"/>
            <a:ext cx="1656184" cy="40011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Н. В. Гоголь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374096" y="5808381"/>
            <a:ext cx="1656184" cy="40011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И. А. Крылов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467544" y="1661094"/>
            <a:ext cx="4562736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4400" b="1" dirty="0" smtClean="0">
                <a:solidFill>
                  <a:schemeClr val="bg2">
                    <a:lumMod val="25000"/>
                  </a:schemeClr>
                </a:solidFill>
              </a:rPr>
              <a:t>Кого из русских писателей особенно пропагандировал И. С. Тургенев на западе?</a:t>
            </a:r>
            <a:endParaRPr lang="ru-RU" altLang="ru-RU" sz="44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6639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cdnimg.rg.ru/img/content/160/85/53/v_krugu_default_d_8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745" y="1390129"/>
            <a:ext cx="7200801" cy="4836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549324" y="1335134"/>
            <a:ext cx="8127132" cy="489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3900" b="1" dirty="0" smtClean="0">
                <a:solidFill>
                  <a:schemeClr val="bg2">
                    <a:lumMod val="25000"/>
                  </a:schemeClr>
                </a:solidFill>
              </a:rPr>
              <a:t>В 1874 году в </a:t>
            </a:r>
            <a:r>
              <a:rPr lang="ru-RU" altLang="ru-RU" sz="3900" b="1" dirty="0">
                <a:solidFill>
                  <a:schemeClr val="bg2">
                    <a:lumMod val="25000"/>
                  </a:schemeClr>
                </a:solidFill>
              </a:rPr>
              <a:t>парижских ресторанах </a:t>
            </a:r>
            <a:r>
              <a:rPr lang="ru-RU" altLang="ru-RU" sz="3900" b="1" dirty="0" smtClean="0">
                <a:solidFill>
                  <a:schemeClr val="bg2">
                    <a:lumMod val="25000"/>
                  </a:schemeClr>
                </a:solidFill>
              </a:rPr>
              <a:t>проходили </a:t>
            </a:r>
            <a:r>
              <a:rPr lang="ru-RU" altLang="ru-RU" sz="3900" b="1" dirty="0">
                <a:solidFill>
                  <a:schemeClr val="bg2">
                    <a:lumMod val="25000"/>
                  </a:schemeClr>
                </a:solidFill>
              </a:rPr>
              <a:t>знаменитые холостяцкие </a:t>
            </a:r>
            <a:r>
              <a:rPr lang="ru-RU" altLang="ru-RU" sz="3900" b="1" dirty="0" smtClean="0">
                <a:solidFill>
                  <a:schemeClr val="bg2">
                    <a:lumMod val="25000"/>
                  </a:schemeClr>
                </a:solidFill>
              </a:rPr>
              <a:t>встречи Г. Флобера</a:t>
            </a:r>
            <a:r>
              <a:rPr lang="ru-RU" altLang="ru-RU" sz="3900" b="1" dirty="0">
                <a:solidFill>
                  <a:schemeClr val="bg2">
                    <a:lumMod val="25000"/>
                  </a:schemeClr>
                </a:solidFill>
              </a:rPr>
              <a:t>, </a:t>
            </a:r>
            <a:r>
              <a:rPr lang="ru-RU" altLang="ru-RU" sz="3900" b="1" dirty="0" smtClean="0">
                <a:solidFill>
                  <a:schemeClr val="bg2">
                    <a:lumMod val="25000"/>
                  </a:schemeClr>
                </a:solidFill>
              </a:rPr>
              <a:t>    Э. </a:t>
            </a:r>
            <a:r>
              <a:rPr lang="ru-RU" altLang="ru-RU" sz="3900" b="1" dirty="0">
                <a:solidFill>
                  <a:schemeClr val="bg2">
                    <a:lumMod val="25000"/>
                  </a:schemeClr>
                </a:solidFill>
              </a:rPr>
              <a:t>Гонкура, </a:t>
            </a:r>
            <a:r>
              <a:rPr lang="ru-RU" altLang="ru-RU" sz="3900" b="1" dirty="0" smtClean="0">
                <a:solidFill>
                  <a:schemeClr val="bg2">
                    <a:lumMod val="25000"/>
                  </a:schemeClr>
                </a:solidFill>
              </a:rPr>
              <a:t>А. Доде</a:t>
            </a:r>
            <a:r>
              <a:rPr lang="ru-RU" altLang="ru-RU" sz="3900" b="1" dirty="0">
                <a:solidFill>
                  <a:schemeClr val="bg2">
                    <a:lumMod val="25000"/>
                  </a:schemeClr>
                </a:solidFill>
              </a:rPr>
              <a:t>, </a:t>
            </a:r>
            <a:r>
              <a:rPr lang="ru-RU" altLang="ru-RU" sz="3900" b="1" dirty="0" smtClean="0">
                <a:solidFill>
                  <a:schemeClr val="bg2">
                    <a:lumMod val="25000"/>
                  </a:schemeClr>
                </a:solidFill>
              </a:rPr>
              <a:t>Э. Золя </a:t>
            </a:r>
            <a:r>
              <a:rPr lang="ru-RU" altLang="ru-RU" sz="3900" b="1" dirty="0">
                <a:solidFill>
                  <a:schemeClr val="bg2">
                    <a:lumMod val="25000"/>
                  </a:schemeClr>
                </a:solidFill>
              </a:rPr>
              <a:t>и </a:t>
            </a:r>
            <a:r>
              <a:rPr lang="ru-RU" altLang="ru-RU" sz="3900" b="1" dirty="0" smtClean="0">
                <a:solidFill>
                  <a:schemeClr val="bg2">
                    <a:lumMod val="25000"/>
                  </a:schemeClr>
                </a:solidFill>
              </a:rPr>
              <a:t>           </a:t>
            </a:r>
            <a:r>
              <a:rPr lang="ru-RU" altLang="ru-RU" sz="3900" b="1" dirty="0" err="1" smtClean="0">
                <a:solidFill>
                  <a:schemeClr val="bg2">
                    <a:lumMod val="25000"/>
                  </a:schemeClr>
                </a:solidFill>
              </a:rPr>
              <a:t>И</a:t>
            </a:r>
            <a:r>
              <a:rPr lang="ru-RU" altLang="ru-RU" sz="3900" b="1" dirty="0" smtClean="0">
                <a:solidFill>
                  <a:schemeClr val="bg2">
                    <a:lumMod val="25000"/>
                  </a:schemeClr>
                </a:solidFill>
              </a:rPr>
              <a:t>. С. Тургенева</a:t>
            </a:r>
            <a:r>
              <a:rPr lang="ru-RU" altLang="ru-RU" sz="3900" b="1" dirty="0">
                <a:solidFill>
                  <a:schemeClr val="bg2">
                    <a:lumMod val="25000"/>
                  </a:schemeClr>
                </a:solidFill>
              </a:rPr>
              <a:t>. Идея принадлежала Флоберу, но </a:t>
            </a:r>
            <a:r>
              <a:rPr lang="ru-RU" altLang="ru-RU" sz="3900" b="1" dirty="0" smtClean="0">
                <a:solidFill>
                  <a:schemeClr val="bg2">
                    <a:lumMod val="25000"/>
                  </a:schemeClr>
                </a:solidFill>
              </a:rPr>
              <a:t>И. С. Тургеневу </a:t>
            </a:r>
            <a:r>
              <a:rPr lang="ru-RU" altLang="ru-RU" sz="3900" b="1" dirty="0">
                <a:solidFill>
                  <a:schemeClr val="bg2">
                    <a:lumMod val="25000"/>
                  </a:schemeClr>
                </a:solidFill>
              </a:rPr>
              <a:t>на них отводилась главная роль</a:t>
            </a:r>
            <a:r>
              <a:rPr lang="ru-RU" altLang="ru-RU" sz="3900" b="1" dirty="0" smtClean="0">
                <a:solidFill>
                  <a:schemeClr val="bg2">
                    <a:lumMod val="25000"/>
                  </a:schemeClr>
                </a:solidFill>
              </a:rPr>
              <a:t>. Как назывались эти встречи? </a:t>
            </a:r>
            <a:endParaRPr lang="ru-RU" altLang="ru-RU" sz="39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" name="Управляющая кнопка: домой 1">
            <a:hlinkClick r:id="rId3" action="ppaction://hlinksldjump" highlightClick="1"/>
          </p:cNvPr>
          <p:cNvSpPr/>
          <p:nvPr/>
        </p:nvSpPr>
        <p:spPr>
          <a:xfrm>
            <a:off x="189284" y="6368140"/>
            <a:ext cx="360040" cy="360040"/>
          </a:xfrm>
          <a:prstGeom prst="actionButtonHom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620688"/>
            <a:ext cx="82089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  <a:latin typeface="Agatha-Modern" pitchFamily="34" charset="0"/>
              </a:rPr>
              <a:t>За границей - 50</a:t>
            </a:r>
            <a:endParaRPr lang="ru-RU" sz="4400" b="1" dirty="0">
              <a:solidFill>
                <a:schemeClr val="bg2">
                  <a:lumMod val="25000"/>
                </a:schemeClr>
              </a:solidFill>
              <a:latin typeface="Agatha-Modern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292080" y="5589240"/>
            <a:ext cx="2736160" cy="58477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«Обеды пяти»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71744" y="1321423"/>
            <a:ext cx="720080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На иллюстрации А. Доде, Э. Гонкур, Г. Флобер, И. С. Тургенев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956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0" y="0"/>
            <a:ext cx="9144000" cy="116632"/>
          </a:xfrm>
          <a:prstGeom prst="roundRect">
            <a:avLst/>
          </a:prstGeom>
          <a:solidFill>
            <a:srgbClr val="E5CDAD"/>
          </a:solidFill>
          <a:ln>
            <a:solidFill>
              <a:srgbClr val="E5CDAD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-10817" y="6755531"/>
            <a:ext cx="9144000" cy="116632"/>
          </a:xfrm>
          <a:prstGeom prst="roundRect">
            <a:avLst/>
          </a:prstGeom>
          <a:solidFill>
            <a:srgbClr val="E5CDAD"/>
          </a:solidFill>
          <a:ln>
            <a:solidFill>
              <a:srgbClr val="E5CDAD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AutoShap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059831" y="830744"/>
            <a:ext cx="721369" cy="705302"/>
          </a:xfrm>
          <a:prstGeom prst="bevel">
            <a:avLst>
              <a:gd name="adj" fmla="val 12500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altLang="ru-RU" sz="2800" b="1" dirty="0" smtClean="0">
                <a:solidFill>
                  <a:schemeClr val="bg2">
                    <a:lumMod val="25000"/>
                  </a:schemeClr>
                </a:solidFill>
              </a:rPr>
              <a:t>10</a:t>
            </a:r>
            <a:endParaRPr lang="ru-RU" alt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539553" y="830744"/>
            <a:ext cx="2304255" cy="701704"/>
          </a:xfrm>
          <a:prstGeom prst="bevel">
            <a:avLst>
              <a:gd name="adj" fmla="val 12500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647564" y="919986"/>
            <a:ext cx="208823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2000" b="1" dirty="0" smtClean="0">
                <a:solidFill>
                  <a:schemeClr val="bg2">
                    <a:lumMod val="25000"/>
                  </a:schemeClr>
                </a:solidFill>
              </a:rPr>
              <a:t>Из биографии</a:t>
            </a:r>
            <a:endParaRPr lang="ru-RU" altLang="ru-RU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9" name="AutoShape 1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995936" y="861586"/>
            <a:ext cx="721370" cy="707456"/>
          </a:xfrm>
          <a:prstGeom prst="bevel">
            <a:avLst>
              <a:gd name="adj" fmla="val 12500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altLang="ru-RU" sz="2800" b="1" dirty="0" smtClean="0">
                <a:solidFill>
                  <a:schemeClr val="bg2">
                    <a:lumMod val="25000"/>
                  </a:schemeClr>
                </a:solidFill>
              </a:rPr>
              <a:t>20</a:t>
            </a:r>
            <a:endParaRPr lang="ru-RU" alt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AutoShape 13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961744" y="863740"/>
            <a:ext cx="721370" cy="707567"/>
          </a:xfrm>
          <a:prstGeom prst="bevel">
            <a:avLst>
              <a:gd name="adj" fmla="val 12500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altLang="ru-RU" sz="2800" b="1" dirty="0" smtClean="0">
                <a:solidFill>
                  <a:schemeClr val="bg2">
                    <a:lumMod val="25000"/>
                  </a:schemeClr>
                </a:solidFill>
              </a:rPr>
              <a:t>30</a:t>
            </a:r>
            <a:endParaRPr lang="ru-RU" alt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" name="AutoShape 14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940152" y="863740"/>
            <a:ext cx="721370" cy="718964"/>
          </a:xfrm>
          <a:prstGeom prst="bevel">
            <a:avLst>
              <a:gd name="adj" fmla="val 12500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altLang="ru-RU" sz="2800" b="1" dirty="0" smtClean="0">
                <a:solidFill>
                  <a:schemeClr val="bg2">
                    <a:lumMod val="25000"/>
                  </a:schemeClr>
                </a:solidFill>
              </a:rPr>
              <a:t>40</a:t>
            </a:r>
            <a:endParaRPr lang="ru-RU" alt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" name="AutoShape 15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6876255" y="863740"/>
            <a:ext cx="721369" cy="705302"/>
          </a:xfrm>
          <a:prstGeom prst="bevel">
            <a:avLst>
              <a:gd name="adj" fmla="val 12500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altLang="ru-RU" sz="2800" b="1" dirty="0" smtClean="0">
                <a:solidFill>
                  <a:schemeClr val="bg2">
                    <a:lumMod val="25000"/>
                  </a:schemeClr>
                </a:solidFill>
              </a:rPr>
              <a:t>50</a:t>
            </a:r>
            <a:endParaRPr lang="ru-RU" alt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" name="AutoShape 15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7785999" y="878284"/>
            <a:ext cx="721369" cy="718964"/>
          </a:xfrm>
          <a:prstGeom prst="bevel">
            <a:avLst>
              <a:gd name="adj" fmla="val 12500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altLang="ru-RU" sz="2800" b="1" dirty="0" smtClean="0">
                <a:solidFill>
                  <a:schemeClr val="bg2">
                    <a:lumMod val="25000"/>
                  </a:schemeClr>
                </a:solidFill>
              </a:rPr>
              <a:t>60</a:t>
            </a:r>
            <a:endParaRPr lang="ru-RU" alt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3" name="AutoShape 3"/>
          <p:cNvSpPr>
            <a:spLocks noChangeArrowheads="1"/>
          </p:cNvSpPr>
          <p:nvPr/>
        </p:nvSpPr>
        <p:spPr bwMode="auto">
          <a:xfrm>
            <a:off x="520151" y="1726610"/>
            <a:ext cx="2304255" cy="701704"/>
          </a:xfrm>
          <a:prstGeom prst="bevel">
            <a:avLst>
              <a:gd name="adj" fmla="val 12500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4" name="Text Box 10"/>
          <p:cNvSpPr txBox="1">
            <a:spLocks noChangeArrowheads="1"/>
          </p:cNvSpPr>
          <p:nvPr/>
        </p:nvSpPr>
        <p:spPr bwMode="auto">
          <a:xfrm>
            <a:off x="539553" y="1723519"/>
            <a:ext cx="219624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2000" b="1" dirty="0" smtClean="0">
                <a:solidFill>
                  <a:schemeClr val="bg2">
                    <a:lumMod val="25000"/>
                  </a:schemeClr>
                </a:solidFill>
              </a:rPr>
              <a:t>Литературное окружение</a:t>
            </a:r>
            <a:endParaRPr lang="ru-RU" altLang="ru-RU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9" name="AutoShape 3"/>
          <p:cNvSpPr>
            <a:spLocks noChangeArrowheads="1"/>
          </p:cNvSpPr>
          <p:nvPr/>
        </p:nvSpPr>
        <p:spPr bwMode="auto">
          <a:xfrm>
            <a:off x="539553" y="2592220"/>
            <a:ext cx="2304255" cy="701704"/>
          </a:xfrm>
          <a:prstGeom prst="bevel">
            <a:avLst>
              <a:gd name="adj" fmla="val 12500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Text Box 10"/>
          <p:cNvSpPr txBox="1">
            <a:spLocks noChangeArrowheads="1"/>
          </p:cNvSpPr>
          <p:nvPr/>
        </p:nvSpPr>
        <p:spPr bwMode="auto">
          <a:xfrm>
            <a:off x="647564" y="2681462"/>
            <a:ext cx="20882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2400" b="1" dirty="0" smtClean="0">
                <a:solidFill>
                  <a:schemeClr val="bg2">
                    <a:lumMod val="25000"/>
                  </a:schemeClr>
                </a:solidFill>
              </a:rPr>
              <a:t>За </a:t>
            </a:r>
            <a:r>
              <a:rPr lang="ru-RU" altLang="ru-RU" sz="2000" b="1" dirty="0" smtClean="0">
                <a:solidFill>
                  <a:schemeClr val="bg2">
                    <a:lumMod val="25000"/>
                  </a:schemeClr>
                </a:solidFill>
              </a:rPr>
              <a:t>границей</a:t>
            </a:r>
            <a:endParaRPr lang="ru-RU" alt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7" name="AutoShape 3"/>
          <p:cNvSpPr>
            <a:spLocks noChangeArrowheads="1"/>
          </p:cNvSpPr>
          <p:nvPr/>
        </p:nvSpPr>
        <p:spPr bwMode="auto">
          <a:xfrm>
            <a:off x="539546" y="3485242"/>
            <a:ext cx="2304255" cy="701704"/>
          </a:xfrm>
          <a:prstGeom prst="bevel">
            <a:avLst>
              <a:gd name="adj" fmla="val 12500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8" name="Text Box 10"/>
          <p:cNvSpPr txBox="1">
            <a:spLocks noChangeArrowheads="1"/>
          </p:cNvSpPr>
          <p:nvPr/>
        </p:nvSpPr>
        <p:spPr bwMode="auto">
          <a:xfrm>
            <a:off x="647559" y="3636039"/>
            <a:ext cx="208823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2000" b="1" dirty="0">
                <a:solidFill>
                  <a:schemeClr val="bg2">
                    <a:lumMod val="25000"/>
                  </a:schemeClr>
                </a:solidFill>
              </a:rPr>
              <a:t>П</a:t>
            </a:r>
            <a:r>
              <a:rPr lang="ru-RU" altLang="ru-RU" sz="2000" b="1" dirty="0" smtClean="0">
                <a:solidFill>
                  <a:schemeClr val="bg2">
                    <a:lumMod val="25000"/>
                  </a:schemeClr>
                </a:solidFill>
              </a:rPr>
              <a:t>роизведения </a:t>
            </a:r>
            <a:r>
              <a:rPr lang="ru-RU" altLang="ru-RU" sz="2000" b="1" dirty="0" smtClean="0"/>
              <a:t> </a:t>
            </a:r>
            <a:endParaRPr lang="ru-RU" altLang="ru-RU" sz="2000" b="1" dirty="0"/>
          </a:p>
        </p:txBody>
      </p:sp>
      <p:sp>
        <p:nvSpPr>
          <p:cNvPr id="75" name="AutoShape 3"/>
          <p:cNvSpPr>
            <a:spLocks noChangeArrowheads="1"/>
          </p:cNvSpPr>
          <p:nvPr/>
        </p:nvSpPr>
        <p:spPr bwMode="auto">
          <a:xfrm>
            <a:off x="520153" y="4421550"/>
            <a:ext cx="2304255" cy="701704"/>
          </a:xfrm>
          <a:prstGeom prst="bevel">
            <a:avLst>
              <a:gd name="adj" fmla="val 12500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6" name="Text Box 10"/>
          <p:cNvSpPr txBox="1">
            <a:spLocks noChangeArrowheads="1"/>
          </p:cNvSpPr>
          <p:nvPr/>
        </p:nvSpPr>
        <p:spPr bwMode="auto">
          <a:xfrm>
            <a:off x="520151" y="4421550"/>
            <a:ext cx="228485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2000" b="1" dirty="0" smtClean="0">
                <a:solidFill>
                  <a:schemeClr val="bg2">
                    <a:lumMod val="25000"/>
                  </a:schemeClr>
                </a:solidFill>
              </a:rPr>
              <a:t>Стихотворения в прозе</a:t>
            </a:r>
            <a:endParaRPr lang="ru-RU" altLang="ru-RU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83" name="AutoShape 3"/>
          <p:cNvSpPr>
            <a:spLocks noChangeArrowheads="1"/>
          </p:cNvSpPr>
          <p:nvPr/>
        </p:nvSpPr>
        <p:spPr bwMode="auto">
          <a:xfrm>
            <a:off x="520153" y="5341154"/>
            <a:ext cx="2304255" cy="701704"/>
          </a:xfrm>
          <a:prstGeom prst="bevel">
            <a:avLst>
              <a:gd name="adj" fmla="val 12500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7" name="AutoShape 2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3040430" y="1750298"/>
            <a:ext cx="721369" cy="705302"/>
          </a:xfrm>
          <a:prstGeom prst="bevel">
            <a:avLst>
              <a:gd name="adj" fmla="val 12500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altLang="ru-RU" sz="2800" b="1" dirty="0" smtClean="0">
                <a:solidFill>
                  <a:schemeClr val="bg2">
                    <a:lumMod val="25000"/>
                  </a:schemeClr>
                </a:solidFill>
              </a:rPr>
              <a:t>10</a:t>
            </a:r>
            <a:endParaRPr lang="ru-RU" alt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98" name="AutoShape 12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976535" y="1750298"/>
            <a:ext cx="721370" cy="707456"/>
          </a:xfrm>
          <a:prstGeom prst="bevel">
            <a:avLst>
              <a:gd name="adj" fmla="val 12500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altLang="ru-RU" sz="2800" b="1" dirty="0" smtClean="0">
                <a:solidFill>
                  <a:schemeClr val="bg2">
                    <a:lumMod val="25000"/>
                  </a:schemeClr>
                </a:solidFill>
              </a:rPr>
              <a:t>20</a:t>
            </a:r>
            <a:endParaRPr lang="ru-RU" alt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99" name="AutoShape 13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4942343" y="1745414"/>
            <a:ext cx="721370" cy="707567"/>
          </a:xfrm>
          <a:prstGeom prst="bevel">
            <a:avLst>
              <a:gd name="adj" fmla="val 12500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altLang="ru-RU" sz="2800" b="1" dirty="0" smtClean="0">
                <a:solidFill>
                  <a:schemeClr val="bg2">
                    <a:lumMod val="25000"/>
                  </a:schemeClr>
                </a:solidFill>
              </a:rPr>
              <a:t>30</a:t>
            </a:r>
            <a:endParaRPr lang="ru-RU" alt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0" name="AutoShape 14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5921372" y="1746824"/>
            <a:ext cx="721370" cy="718964"/>
          </a:xfrm>
          <a:prstGeom prst="bevel">
            <a:avLst>
              <a:gd name="adj" fmla="val 12500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altLang="ru-RU" sz="2800" b="1" dirty="0" smtClean="0">
                <a:solidFill>
                  <a:schemeClr val="bg2">
                    <a:lumMod val="25000"/>
                  </a:schemeClr>
                </a:solidFill>
              </a:rPr>
              <a:t>40</a:t>
            </a:r>
            <a:endParaRPr lang="ru-RU" alt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1" name="AutoShape 15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6856854" y="1774256"/>
            <a:ext cx="721369" cy="705302"/>
          </a:xfrm>
          <a:prstGeom prst="bevel">
            <a:avLst>
              <a:gd name="adj" fmla="val 12500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altLang="ru-RU" sz="2800" b="1" dirty="0" smtClean="0">
                <a:solidFill>
                  <a:schemeClr val="bg2">
                    <a:lumMod val="25000"/>
                  </a:schemeClr>
                </a:solidFill>
              </a:rPr>
              <a:t>50</a:t>
            </a:r>
            <a:endParaRPr lang="ru-RU" alt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2" name="AutoShape 15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7791767" y="1785048"/>
            <a:ext cx="721369" cy="718964"/>
          </a:xfrm>
          <a:prstGeom prst="bevel">
            <a:avLst>
              <a:gd name="adj" fmla="val 12500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altLang="ru-RU" sz="2800" b="1" dirty="0" smtClean="0">
                <a:solidFill>
                  <a:schemeClr val="bg2">
                    <a:lumMod val="25000"/>
                  </a:schemeClr>
                </a:solidFill>
              </a:rPr>
              <a:t>60</a:t>
            </a:r>
            <a:endParaRPr lang="ru-RU" alt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3" name="Text Box 10"/>
          <p:cNvSpPr txBox="1">
            <a:spLocks noChangeArrowheads="1"/>
          </p:cNvSpPr>
          <p:nvPr/>
        </p:nvSpPr>
        <p:spPr bwMode="auto">
          <a:xfrm>
            <a:off x="529852" y="5341154"/>
            <a:ext cx="228485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2000" b="1" dirty="0" smtClean="0">
                <a:solidFill>
                  <a:schemeClr val="bg2">
                    <a:lumMod val="25000"/>
                  </a:schemeClr>
                </a:solidFill>
              </a:rPr>
              <a:t>Понемногу обо всём</a:t>
            </a:r>
            <a:endParaRPr lang="ru-RU" altLang="ru-RU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4" name="AutoShape 2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031271" y="2600228"/>
            <a:ext cx="721369" cy="705302"/>
          </a:xfrm>
          <a:prstGeom prst="bevel">
            <a:avLst>
              <a:gd name="adj" fmla="val 12500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altLang="ru-RU" sz="2800" b="1" dirty="0" smtClean="0">
                <a:solidFill>
                  <a:schemeClr val="bg2">
                    <a:lumMod val="25000"/>
                  </a:schemeClr>
                </a:solidFill>
              </a:rPr>
              <a:t>10</a:t>
            </a:r>
            <a:endParaRPr lang="ru-RU" alt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5" name="AutoShape 12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967376" y="2600228"/>
            <a:ext cx="721370" cy="707456"/>
          </a:xfrm>
          <a:prstGeom prst="bevel">
            <a:avLst>
              <a:gd name="adj" fmla="val 12500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altLang="ru-RU" sz="2800" b="1" dirty="0" smtClean="0">
                <a:solidFill>
                  <a:schemeClr val="bg2">
                    <a:lumMod val="25000"/>
                  </a:schemeClr>
                </a:solidFill>
              </a:rPr>
              <a:t>20</a:t>
            </a:r>
            <a:endParaRPr lang="ru-RU" alt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6" name="AutoShape 13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933184" y="2595344"/>
            <a:ext cx="721370" cy="707567"/>
          </a:xfrm>
          <a:prstGeom prst="bevel">
            <a:avLst>
              <a:gd name="adj" fmla="val 12500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altLang="ru-RU" sz="2800" b="1" dirty="0" smtClean="0">
                <a:solidFill>
                  <a:schemeClr val="bg2">
                    <a:lumMod val="25000"/>
                  </a:schemeClr>
                </a:solidFill>
              </a:rPr>
              <a:t>30</a:t>
            </a:r>
            <a:endParaRPr lang="ru-RU" alt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7" name="AutoShape 14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912213" y="2596754"/>
            <a:ext cx="721370" cy="718964"/>
          </a:xfrm>
          <a:prstGeom prst="bevel">
            <a:avLst>
              <a:gd name="adj" fmla="val 12500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altLang="ru-RU" sz="2800" b="1" dirty="0" smtClean="0">
                <a:solidFill>
                  <a:schemeClr val="bg2">
                    <a:lumMod val="25000"/>
                  </a:schemeClr>
                </a:solidFill>
              </a:rPr>
              <a:t>40</a:t>
            </a:r>
            <a:endParaRPr lang="ru-RU" alt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8" name="AutoShape 15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847695" y="2624186"/>
            <a:ext cx="721369" cy="705302"/>
          </a:xfrm>
          <a:prstGeom prst="bevel">
            <a:avLst>
              <a:gd name="adj" fmla="val 12500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altLang="ru-RU" sz="2800" b="1" dirty="0" smtClean="0">
                <a:solidFill>
                  <a:schemeClr val="bg2">
                    <a:lumMod val="25000"/>
                  </a:schemeClr>
                </a:solidFill>
              </a:rPr>
              <a:t>50</a:t>
            </a:r>
            <a:endParaRPr lang="ru-RU" alt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9" name="AutoShape 15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782608" y="2634978"/>
            <a:ext cx="721369" cy="718964"/>
          </a:xfrm>
          <a:prstGeom prst="bevel">
            <a:avLst>
              <a:gd name="adj" fmla="val 12500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altLang="ru-RU" sz="2800" b="1" dirty="0" smtClean="0">
                <a:solidFill>
                  <a:schemeClr val="bg2">
                    <a:lumMod val="25000"/>
                  </a:schemeClr>
                </a:solidFill>
              </a:rPr>
              <a:t>60</a:t>
            </a:r>
            <a:endParaRPr lang="ru-RU" alt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0" name="AutoShape 2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3031271" y="3485242"/>
            <a:ext cx="721369" cy="705302"/>
          </a:xfrm>
          <a:prstGeom prst="bevel">
            <a:avLst>
              <a:gd name="adj" fmla="val 12500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altLang="ru-RU" sz="2800" b="1" dirty="0" smtClean="0">
                <a:solidFill>
                  <a:schemeClr val="bg2">
                    <a:lumMod val="25000"/>
                  </a:schemeClr>
                </a:solidFill>
              </a:rPr>
              <a:t>10</a:t>
            </a:r>
            <a:endParaRPr lang="ru-RU" alt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1" name="AutoShape 12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3967376" y="3485242"/>
            <a:ext cx="721370" cy="707456"/>
          </a:xfrm>
          <a:prstGeom prst="bevel">
            <a:avLst>
              <a:gd name="adj" fmla="val 12500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altLang="ru-RU" sz="2800" b="1" dirty="0" smtClean="0">
                <a:solidFill>
                  <a:schemeClr val="bg2">
                    <a:lumMod val="25000"/>
                  </a:schemeClr>
                </a:solidFill>
              </a:rPr>
              <a:t>20</a:t>
            </a:r>
            <a:endParaRPr lang="ru-RU" alt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2" name="AutoShape 13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4933184" y="3480358"/>
            <a:ext cx="721370" cy="707567"/>
          </a:xfrm>
          <a:prstGeom prst="bevel">
            <a:avLst>
              <a:gd name="adj" fmla="val 12500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altLang="ru-RU" sz="2800" b="1" dirty="0" smtClean="0">
                <a:solidFill>
                  <a:schemeClr val="bg2">
                    <a:lumMod val="25000"/>
                  </a:schemeClr>
                </a:solidFill>
              </a:rPr>
              <a:t>30</a:t>
            </a:r>
            <a:endParaRPr lang="ru-RU" alt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3" name="AutoShape 14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5912213" y="3481768"/>
            <a:ext cx="721370" cy="718964"/>
          </a:xfrm>
          <a:prstGeom prst="bevel">
            <a:avLst>
              <a:gd name="adj" fmla="val 12500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altLang="ru-RU" sz="2800" b="1" dirty="0" smtClean="0">
                <a:solidFill>
                  <a:schemeClr val="bg2">
                    <a:lumMod val="25000"/>
                  </a:schemeClr>
                </a:solidFill>
              </a:rPr>
              <a:t>40</a:t>
            </a:r>
            <a:endParaRPr lang="ru-RU" alt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4" name="AutoShape 15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847695" y="3509200"/>
            <a:ext cx="721369" cy="705302"/>
          </a:xfrm>
          <a:prstGeom prst="bevel">
            <a:avLst>
              <a:gd name="adj" fmla="val 12500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altLang="ru-RU" sz="2800" b="1" dirty="0" smtClean="0">
                <a:solidFill>
                  <a:schemeClr val="bg2">
                    <a:lumMod val="25000"/>
                  </a:schemeClr>
                </a:solidFill>
              </a:rPr>
              <a:t>50</a:t>
            </a:r>
            <a:endParaRPr lang="ru-RU" alt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5" name="AutoShape 15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7782608" y="3519992"/>
            <a:ext cx="721369" cy="718964"/>
          </a:xfrm>
          <a:prstGeom prst="bevel">
            <a:avLst>
              <a:gd name="adj" fmla="val 12500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altLang="ru-RU" sz="2800" b="1" dirty="0" smtClean="0">
                <a:solidFill>
                  <a:schemeClr val="bg2">
                    <a:lumMod val="25000"/>
                  </a:schemeClr>
                </a:solidFill>
              </a:rPr>
              <a:t>60</a:t>
            </a:r>
            <a:endParaRPr lang="ru-RU" alt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2" name="AutoShape 2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3040429" y="4424134"/>
            <a:ext cx="721369" cy="705302"/>
          </a:xfrm>
          <a:prstGeom prst="bevel">
            <a:avLst>
              <a:gd name="adj" fmla="val 12500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altLang="ru-RU" sz="2800" b="1" dirty="0" smtClean="0">
                <a:solidFill>
                  <a:schemeClr val="bg2">
                    <a:lumMod val="25000"/>
                  </a:schemeClr>
                </a:solidFill>
              </a:rPr>
              <a:t>10</a:t>
            </a:r>
            <a:endParaRPr lang="ru-RU" alt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3" name="AutoShape 12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3976534" y="4424134"/>
            <a:ext cx="721370" cy="707456"/>
          </a:xfrm>
          <a:prstGeom prst="bevel">
            <a:avLst>
              <a:gd name="adj" fmla="val 12500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altLang="ru-RU" sz="2800" b="1" dirty="0" smtClean="0">
                <a:solidFill>
                  <a:schemeClr val="bg2">
                    <a:lumMod val="25000"/>
                  </a:schemeClr>
                </a:solidFill>
              </a:rPr>
              <a:t>20</a:t>
            </a:r>
            <a:endParaRPr lang="ru-RU" alt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4" name="AutoShape 13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4942342" y="4419250"/>
            <a:ext cx="721370" cy="707567"/>
          </a:xfrm>
          <a:prstGeom prst="bevel">
            <a:avLst>
              <a:gd name="adj" fmla="val 12500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altLang="ru-RU" sz="2800" b="1" dirty="0" smtClean="0">
                <a:solidFill>
                  <a:schemeClr val="bg2">
                    <a:lumMod val="25000"/>
                  </a:schemeClr>
                </a:solidFill>
              </a:rPr>
              <a:t>30</a:t>
            </a:r>
            <a:endParaRPr lang="ru-RU" alt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5" name="AutoShape 14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5921371" y="4420660"/>
            <a:ext cx="721370" cy="718964"/>
          </a:xfrm>
          <a:prstGeom prst="bevel">
            <a:avLst>
              <a:gd name="adj" fmla="val 12500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altLang="ru-RU" sz="2800" b="1" dirty="0" smtClean="0">
                <a:solidFill>
                  <a:schemeClr val="bg2">
                    <a:lumMod val="25000"/>
                  </a:schemeClr>
                </a:solidFill>
              </a:rPr>
              <a:t>40</a:t>
            </a:r>
            <a:endParaRPr lang="ru-RU" alt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6" name="AutoShape 15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6856853" y="4448092"/>
            <a:ext cx="721369" cy="705302"/>
          </a:xfrm>
          <a:prstGeom prst="bevel">
            <a:avLst>
              <a:gd name="adj" fmla="val 12500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altLang="ru-RU" sz="2800" b="1" dirty="0" smtClean="0">
                <a:solidFill>
                  <a:schemeClr val="bg2">
                    <a:lumMod val="25000"/>
                  </a:schemeClr>
                </a:solidFill>
              </a:rPr>
              <a:t>50</a:t>
            </a:r>
            <a:endParaRPr lang="ru-RU" alt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7" name="AutoShape 15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7791766" y="4458884"/>
            <a:ext cx="721369" cy="718964"/>
          </a:xfrm>
          <a:prstGeom prst="bevel">
            <a:avLst>
              <a:gd name="adj" fmla="val 12500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altLang="ru-RU" sz="2800" b="1" dirty="0" smtClean="0">
                <a:solidFill>
                  <a:schemeClr val="bg2">
                    <a:lumMod val="25000"/>
                  </a:schemeClr>
                </a:solidFill>
              </a:rPr>
              <a:t>60</a:t>
            </a:r>
            <a:endParaRPr lang="ru-RU" alt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8" name="AutoShape 2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3031271" y="5339355"/>
            <a:ext cx="721369" cy="705302"/>
          </a:xfrm>
          <a:prstGeom prst="bevel">
            <a:avLst>
              <a:gd name="adj" fmla="val 12500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altLang="ru-RU" sz="2800" b="1" dirty="0" smtClean="0">
                <a:solidFill>
                  <a:schemeClr val="bg2">
                    <a:lumMod val="25000"/>
                  </a:schemeClr>
                </a:solidFill>
              </a:rPr>
              <a:t>10</a:t>
            </a:r>
            <a:endParaRPr lang="ru-RU" alt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9" name="AutoShape 12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3967376" y="5339355"/>
            <a:ext cx="721370" cy="707456"/>
          </a:xfrm>
          <a:prstGeom prst="bevel">
            <a:avLst>
              <a:gd name="adj" fmla="val 12500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altLang="ru-RU" sz="2800" b="1" dirty="0" smtClean="0">
                <a:solidFill>
                  <a:schemeClr val="bg2">
                    <a:lumMod val="25000"/>
                  </a:schemeClr>
                </a:solidFill>
              </a:rPr>
              <a:t>20</a:t>
            </a:r>
            <a:endParaRPr lang="ru-RU" alt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0" name="AutoShape 13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4933184" y="5334471"/>
            <a:ext cx="721370" cy="707567"/>
          </a:xfrm>
          <a:prstGeom prst="bevel">
            <a:avLst>
              <a:gd name="adj" fmla="val 12500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altLang="ru-RU" sz="2800" b="1" dirty="0" smtClean="0">
                <a:solidFill>
                  <a:schemeClr val="bg2">
                    <a:lumMod val="25000"/>
                  </a:schemeClr>
                </a:solidFill>
              </a:rPr>
              <a:t>30</a:t>
            </a:r>
            <a:endParaRPr lang="ru-RU" alt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1" name="AutoShape 14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5912213" y="5335881"/>
            <a:ext cx="721370" cy="718964"/>
          </a:xfrm>
          <a:prstGeom prst="bevel">
            <a:avLst>
              <a:gd name="adj" fmla="val 12500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altLang="ru-RU" sz="2800" b="1" dirty="0" smtClean="0">
                <a:solidFill>
                  <a:schemeClr val="bg2">
                    <a:lumMod val="25000"/>
                  </a:schemeClr>
                </a:solidFill>
              </a:rPr>
              <a:t>40</a:t>
            </a:r>
            <a:endParaRPr lang="ru-RU" alt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2" name="AutoShape 15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6847695" y="5363313"/>
            <a:ext cx="721369" cy="705302"/>
          </a:xfrm>
          <a:prstGeom prst="bevel">
            <a:avLst>
              <a:gd name="adj" fmla="val 12500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altLang="ru-RU" sz="2800" b="1" dirty="0" smtClean="0">
                <a:solidFill>
                  <a:schemeClr val="bg2">
                    <a:lumMod val="25000"/>
                  </a:schemeClr>
                </a:solidFill>
              </a:rPr>
              <a:t>50</a:t>
            </a:r>
            <a:endParaRPr lang="ru-RU" alt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3" name="AutoShape 15">
            <a:hlinkClick r:id="rId37" action="ppaction://hlinksldjump"/>
          </p:cNvPr>
          <p:cNvSpPr>
            <a:spLocks noChangeArrowheads="1"/>
          </p:cNvSpPr>
          <p:nvPr/>
        </p:nvSpPr>
        <p:spPr bwMode="auto">
          <a:xfrm>
            <a:off x="7782608" y="5374105"/>
            <a:ext cx="721369" cy="718964"/>
          </a:xfrm>
          <a:prstGeom prst="bevel">
            <a:avLst>
              <a:gd name="adj" fmla="val 12500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altLang="ru-RU" sz="2800" b="1" dirty="0" smtClean="0">
                <a:solidFill>
                  <a:schemeClr val="bg2">
                    <a:lumMod val="25000"/>
                  </a:schemeClr>
                </a:solidFill>
              </a:rPr>
              <a:t>60</a:t>
            </a:r>
            <a:endParaRPr lang="ru-RU" alt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2" name="Управляющая кнопка: домой 51">
            <a:hlinkClick r:id="rId38" action="ppaction://hlinksldjump" highlightClick="1"/>
          </p:cNvPr>
          <p:cNvSpPr/>
          <p:nvPr/>
        </p:nvSpPr>
        <p:spPr>
          <a:xfrm>
            <a:off x="189284" y="6368140"/>
            <a:ext cx="360040" cy="360040"/>
          </a:xfrm>
          <a:prstGeom prst="actionButtonHom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938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80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8000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8000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8000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8000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8000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8000"/>
                                      </p:to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8000"/>
                                      </p:to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8000"/>
                                      </p:to>
                                    </p:animClr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8000"/>
                                      </p:to>
                                    </p:animClr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8000"/>
                                      </p:to>
                                    </p:animClr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8000"/>
                                      </p:to>
                                    </p:animClr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8000"/>
                                      </p:to>
                                    </p:animClr>
                                    <p:set>
                                      <p:cBhvr>
                                        <p:cTn id="9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8000"/>
                                      </p:to>
                                    </p:animClr>
                                    <p:set>
                                      <p:cBhvr>
                                        <p:cTn id="9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8000"/>
                                      </p:to>
                                    </p:animClr>
                                    <p:set>
                                      <p:cBhvr>
                                        <p:cTn id="10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8000"/>
                                      </p:to>
                                    </p:animClr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8000"/>
                                      </p:to>
                                    </p:animClr>
                                    <p:set>
                                      <p:cBhvr>
                                        <p:cTn id="11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8000"/>
                                      </p:to>
                                    </p:animClr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8000"/>
                                      </p:to>
                                    </p:animClr>
                                    <p:set>
                                      <p:cBhvr>
                                        <p:cTn id="13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8000"/>
                                      </p:to>
                                    </p:animClr>
                                    <p:set>
                                      <p:cBhvr>
                                        <p:cTn id="14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8000"/>
                                      </p:to>
                                    </p:animClr>
                                    <p:set>
                                      <p:cBhvr>
                                        <p:cTn id="14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8000"/>
                                      </p:to>
                                    </p:animClr>
                                    <p:set>
                                      <p:cBhvr>
                                        <p:cTn id="15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8000"/>
                                      </p:to>
                                    </p:animClr>
                                    <p:set>
                                      <p:cBhvr>
                                        <p:cTn id="16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8000"/>
                                      </p:to>
                                    </p:animClr>
                                    <p:set>
                                      <p:cBhvr>
                                        <p:cTn id="16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8000"/>
                                      </p:to>
                                    </p:animClr>
                                    <p:set>
                                      <p:cBhvr>
                                        <p:cTn id="17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8000"/>
                                      </p:to>
                                    </p:animClr>
                                    <p:set>
                                      <p:cBhvr>
                                        <p:cTn id="18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8000"/>
                                      </p:to>
                                    </p:animClr>
                                    <p:set>
                                      <p:cBhvr>
                                        <p:cTn id="18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0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4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8000"/>
                                      </p:to>
                                    </p:animClr>
                                    <p:set>
                                      <p:cBhvr>
                                        <p:cTn id="19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8000"/>
                                      </p:to>
                                    </p:animClr>
                                    <p:set>
                                      <p:cBhvr>
                                        <p:cTn id="20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6"/>
                  </p:tgtEl>
                </p:cond>
              </p:nextCondLst>
            </p:seq>
            <p:seq concurrent="1" nextAc="seek">
              <p:cTn id="205" restart="whenNotActive" fill="hold" evtFilter="cancelBubble" nodeType="interactiveSeq">
                <p:stCondLst>
                  <p:cond evt="onClick" delay="0">
                    <p:tgtEl>
                      <p:spTgt spid="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6" fill="hold">
                      <p:stCondLst>
                        <p:cond delay="0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8000"/>
                                      </p:to>
                                    </p:animClr>
                                    <p:set>
                                      <p:cBhvr>
                                        <p:cTn id="21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1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7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8000"/>
                                      </p:to>
                                    </p:animClr>
                                    <p:set>
                                      <p:cBhvr>
                                        <p:cTn id="21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8"/>
                  </p:tgtEl>
                </p:cond>
              </p:nextCondLst>
            </p:seq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8000"/>
                                      </p:to>
                                    </p:animClr>
                                    <p:set>
                                      <p:cBhvr>
                                        <p:cTn id="22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9"/>
                  </p:tgtEl>
                </p:cond>
              </p:nextCondLst>
            </p:seq>
            <p:seq concurrent="1" nextAc="seek">
              <p:cTn id="226" restart="whenNotActive" fill="hold" evtFilter="cancelBubble" nodeType="interactiveSeq">
                <p:stCondLst>
                  <p:cond evt="onClick" delay="0">
                    <p:tgtEl>
                      <p:spTgt spid="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7" fill="hold">
                      <p:stCondLst>
                        <p:cond delay="0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8000"/>
                                      </p:to>
                                    </p:animClr>
                                    <p:set>
                                      <p:cBhvr>
                                        <p:cTn id="23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0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7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8000"/>
                                      </p:to>
                                    </p:animClr>
                                    <p:set>
                                      <p:cBhvr>
                                        <p:cTn id="238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9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1"/>
                  </p:tgtEl>
                </p:cond>
              </p:nextCondLst>
            </p:seq>
            <p:seq concurrent="1" nextAc="seek">
              <p:cTn id="240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1" fill="hold">
                      <p:stCondLst>
                        <p:cond delay="0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8000"/>
                                      </p:to>
                                    </p:animClr>
                                    <p:set>
                                      <p:cBhvr>
                                        <p:cTn id="24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1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8000"/>
                                      </p:to>
                                    </p:animClr>
                                    <p:set>
                                      <p:cBhvr>
                                        <p:cTn id="25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3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1" grpId="0" animBg="1"/>
      <p:bldP spid="12" grpId="0" animBg="1"/>
      <p:bldP spid="13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189284" y="6368140"/>
            <a:ext cx="360040" cy="360040"/>
          </a:xfrm>
          <a:prstGeom prst="actionButtonHom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620688"/>
            <a:ext cx="82089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  <a:latin typeface="Agatha-Modern" pitchFamily="34" charset="0"/>
              </a:rPr>
              <a:t>За границей - 60</a:t>
            </a:r>
            <a:endParaRPr lang="ru-RU" sz="4400" b="1" dirty="0">
              <a:solidFill>
                <a:schemeClr val="bg2">
                  <a:lumMod val="25000"/>
                </a:schemeClr>
              </a:solidFill>
              <a:latin typeface="Agatha-Modern" pitchFamily="34" charset="0"/>
            </a:endParaRPr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3727083" y="1365381"/>
            <a:ext cx="4896544" cy="489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3900" b="1" dirty="0" smtClean="0">
                <a:solidFill>
                  <a:schemeClr val="bg2">
                    <a:lumMod val="25000"/>
                  </a:schemeClr>
                </a:solidFill>
              </a:rPr>
              <a:t>С кем из французских писателей был особенно дружен           И. С. Тургенев?            Ему он посвятил рассказ «Песнь торжествующей любви»</a:t>
            </a:r>
            <a:endParaRPr lang="ru-RU" altLang="ru-RU" sz="39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098" name="Picture 2" descr="https://avatars.mds.yandex.net/get-zen_doc/59126/pub_5ba0f52e9d8d1e00ae432ff7_5ba0f77554ed75022381d17d/scale_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30849">
            <a:off x="740991" y="1538415"/>
            <a:ext cx="3043515" cy="4320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4355976" y="1340677"/>
            <a:ext cx="3847542" cy="3816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ru-RU" altLang="ru-RU" sz="4400" b="1" dirty="0" smtClean="0">
              <a:solidFill>
                <a:srgbClr val="FF0000"/>
              </a:solidFill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ru-RU" altLang="ru-RU" sz="4400" b="1" dirty="0" smtClean="0">
                <a:solidFill>
                  <a:srgbClr val="FF0000"/>
                </a:solidFill>
              </a:rPr>
              <a:t>Гюстав 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altLang="ru-RU" sz="4400" b="1" dirty="0" smtClean="0">
                <a:solidFill>
                  <a:srgbClr val="FF0000"/>
                </a:solidFill>
              </a:rPr>
              <a:t>Флобер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altLang="ru-RU" sz="4400" b="1" i="1" dirty="0" smtClean="0">
                <a:solidFill>
                  <a:srgbClr val="FF0000"/>
                </a:solidFill>
              </a:rPr>
              <a:t>1821 - 1880</a:t>
            </a:r>
            <a:endParaRPr lang="ru-RU" altLang="ru-RU" sz="4400" b="1" i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21353645">
            <a:off x="947268" y="5846094"/>
            <a:ext cx="3048656" cy="33855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</a:rPr>
              <a:t>Гонкур… Доде… Золя… Флобер…</a:t>
            </a:r>
            <a:endParaRPr lang="ru-RU" sz="16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700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://www.auction-imperia.ru/i/booklot/_DSC7304-3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9" t="7191" r="7528" b="7943"/>
          <a:stretch/>
        </p:blipFill>
        <p:spPr bwMode="auto">
          <a:xfrm>
            <a:off x="755575" y="1390130"/>
            <a:ext cx="3816425" cy="4775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Управляющая кнопка: домой 1">
            <a:hlinkClick r:id="rId3" action="ppaction://hlinksldjump" highlightClick="1"/>
          </p:cNvPr>
          <p:cNvSpPr/>
          <p:nvPr/>
        </p:nvSpPr>
        <p:spPr>
          <a:xfrm>
            <a:off x="189284" y="6368140"/>
            <a:ext cx="360040" cy="360040"/>
          </a:xfrm>
          <a:prstGeom prst="actionButtonHom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620688"/>
            <a:ext cx="82089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  <a:latin typeface="Agatha-Modern" pitchFamily="34" charset="0"/>
              </a:rPr>
              <a:t>Произведения - 10</a:t>
            </a:r>
            <a:endParaRPr lang="ru-RU" sz="4400" b="1" dirty="0">
              <a:solidFill>
                <a:schemeClr val="bg2">
                  <a:lumMod val="25000"/>
                </a:schemeClr>
              </a:solidFill>
              <a:latin typeface="Agatha-Modern" pitchFamily="34" charset="0"/>
            </a:endParaRPr>
          </a:p>
        </p:txBody>
      </p:sp>
      <p:pic>
        <p:nvPicPr>
          <p:cNvPr id="8" name="Picture 2" descr="http://kids.azovlib.ru/images/%D0%9F%D0%B8%D1%81%D0%B0%D1%82%D0%B5%D0%BB%D0%B8/%D0%A2%D1%83%D1%80%D0%B3%D0%B5%D0%BD%D0%B5%D0%B2/%D0%A2%D1%83%D1%80%D0%B3%D0%B5%D0%BD%D0%B5%D0%B2%20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5" r="2009" b="4279"/>
          <a:stretch/>
        </p:blipFill>
        <p:spPr bwMode="auto">
          <a:xfrm>
            <a:off x="4837405" y="1390129"/>
            <a:ext cx="3649055" cy="4775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503427" y="1577113"/>
            <a:ext cx="4197198" cy="440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4000" b="1" dirty="0" smtClean="0">
                <a:solidFill>
                  <a:schemeClr val="bg2">
                    <a:lumMod val="25000"/>
                  </a:schemeClr>
                </a:solidFill>
              </a:rPr>
              <a:t>В каком произведении    И. С. Тургенева заглавный герой -  </a:t>
            </a:r>
            <a:r>
              <a:rPr lang="ru-RU" altLang="ru-RU" sz="4000" b="1" i="1" dirty="0" smtClean="0">
                <a:solidFill>
                  <a:schemeClr val="bg2">
                    <a:lumMod val="25000"/>
                  </a:schemeClr>
                </a:solidFill>
              </a:rPr>
              <a:t>«одиночка, отшельник, нелюдимый»</a:t>
            </a:r>
            <a:r>
              <a:rPr lang="ru-RU" altLang="ru-RU" sz="4000" b="1" dirty="0" smtClean="0">
                <a:solidFill>
                  <a:schemeClr val="bg2">
                    <a:lumMod val="25000"/>
                  </a:schemeClr>
                </a:solidFill>
              </a:rPr>
              <a:t>?</a:t>
            </a:r>
            <a:endParaRPr lang="ru-RU" altLang="ru-RU" sz="40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0946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549324" y="1484784"/>
            <a:ext cx="8055124" cy="477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3800" b="1" dirty="0" smtClean="0">
                <a:solidFill>
                  <a:schemeClr val="bg2">
                    <a:lumMod val="25000"/>
                  </a:schemeClr>
                </a:solidFill>
              </a:rPr>
              <a:t>О каком тургеневском произведении отзывались как о </a:t>
            </a:r>
            <a:r>
              <a:rPr lang="ru-RU" altLang="ru-RU" sz="3800" b="1" i="1" dirty="0" smtClean="0">
                <a:solidFill>
                  <a:schemeClr val="bg2">
                    <a:lumMod val="25000"/>
                  </a:schemeClr>
                </a:solidFill>
              </a:rPr>
              <a:t>«лепте, внесённой в сокровищницу русской литературы»</a:t>
            </a:r>
            <a:r>
              <a:rPr lang="ru-RU" altLang="ru-RU" sz="3800" b="1" dirty="0" smtClean="0">
                <a:solidFill>
                  <a:schemeClr val="bg2">
                    <a:lumMod val="25000"/>
                  </a:schemeClr>
                </a:solidFill>
              </a:rPr>
              <a:t>, а В. Г. </a:t>
            </a:r>
            <a:r>
              <a:rPr lang="ru-RU" altLang="ru-RU" sz="3800" b="1" dirty="0">
                <a:solidFill>
                  <a:schemeClr val="bg2">
                    <a:lumMod val="25000"/>
                  </a:schemeClr>
                </a:solidFill>
              </a:rPr>
              <a:t>Б</a:t>
            </a:r>
            <a:r>
              <a:rPr lang="ru-RU" altLang="ru-RU" sz="3800" b="1" dirty="0" smtClean="0">
                <a:solidFill>
                  <a:schemeClr val="bg2">
                    <a:lumMod val="25000"/>
                  </a:schemeClr>
                </a:solidFill>
              </a:rPr>
              <a:t>елинский – как о новом слове: писатель </a:t>
            </a:r>
            <a:r>
              <a:rPr lang="ru-RU" altLang="ru-RU" sz="3800" b="1" i="1" dirty="0" smtClean="0">
                <a:solidFill>
                  <a:schemeClr val="bg2">
                    <a:lumMod val="25000"/>
                  </a:schemeClr>
                </a:solidFill>
              </a:rPr>
              <a:t>«зашёл к народу с такой стороны, с какой до него к нему никто ещё не заходил»</a:t>
            </a:r>
            <a:r>
              <a:rPr lang="ru-RU" altLang="ru-RU" sz="3800" b="1" dirty="0" smtClean="0">
                <a:solidFill>
                  <a:schemeClr val="bg2">
                    <a:lumMod val="25000"/>
                  </a:schemeClr>
                </a:solidFill>
              </a:rPr>
              <a:t>?</a:t>
            </a:r>
            <a:endParaRPr lang="ru-RU" altLang="ru-RU" sz="3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189284" y="6368140"/>
            <a:ext cx="360040" cy="360040"/>
          </a:xfrm>
          <a:prstGeom prst="actionButtonHom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620688"/>
            <a:ext cx="82089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  <a:latin typeface="Agatha-Modern" pitchFamily="34" charset="0"/>
              </a:rPr>
              <a:t>Произведения - 20</a:t>
            </a:r>
            <a:endParaRPr lang="ru-RU" sz="4400" b="1" dirty="0">
              <a:solidFill>
                <a:schemeClr val="bg2">
                  <a:lumMod val="25000"/>
                </a:schemeClr>
              </a:solidFill>
              <a:latin typeface="Agatha-Modern" pitchFamily="34" charset="0"/>
            </a:endParaRPr>
          </a:p>
        </p:txBody>
      </p:sp>
      <p:pic>
        <p:nvPicPr>
          <p:cNvPr id="2050" name="Picture 2" descr="http://manyprice.ru/public/images/products/1020/978/977962/62e29baa2f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08" t="5017" r="2224" b="642"/>
          <a:stretch/>
        </p:blipFill>
        <p:spPr bwMode="auto">
          <a:xfrm>
            <a:off x="4860032" y="1403190"/>
            <a:ext cx="3528392" cy="4775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adi19.ru/wp-content/uploads/2018/11/72-1-e154182602193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90129"/>
            <a:ext cx="3528392" cy="4775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2502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6" name="Picture 14" descr="https://mir24.tv/uploaded/images/2018/April/7297c6f2c0f160f227ae61c156abcfd141cf5535632ea3f2ef91cfc652ecdcf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390129"/>
            <a:ext cx="3649055" cy="4775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s://i.livelib.ru/boocover/1000712887/o/7790/I.S._Turgenev__Mumu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02" y="1389061"/>
            <a:ext cx="3649055" cy="4775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Управляющая кнопка: домой 1">
            <a:hlinkClick r:id="rId4" action="ppaction://hlinksldjump" highlightClick="1"/>
          </p:cNvPr>
          <p:cNvSpPr/>
          <p:nvPr/>
        </p:nvSpPr>
        <p:spPr>
          <a:xfrm>
            <a:off x="189284" y="6368140"/>
            <a:ext cx="360040" cy="360040"/>
          </a:xfrm>
          <a:prstGeom prst="actionButtonHom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620688"/>
            <a:ext cx="82089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  <a:latin typeface="Agatha-Modern" pitchFamily="34" charset="0"/>
              </a:rPr>
              <a:t>Произведения - 30</a:t>
            </a:r>
            <a:endParaRPr lang="ru-RU" sz="4400" b="1" dirty="0">
              <a:solidFill>
                <a:schemeClr val="bg2">
                  <a:lumMod val="25000"/>
                </a:schemeClr>
              </a:solidFill>
              <a:latin typeface="Agatha-Modern" pitchFamily="34" charset="0"/>
            </a:endParaRPr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518818" y="1354489"/>
            <a:ext cx="4197198" cy="5016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4000" b="1" dirty="0" smtClean="0">
                <a:solidFill>
                  <a:schemeClr val="bg2">
                    <a:lumMod val="25000"/>
                  </a:schemeClr>
                </a:solidFill>
              </a:rPr>
              <a:t>Какую повесть, ставшую хрестоматийной, И. С. Тургенев написал, сидя под арестом в полицейской части?</a:t>
            </a:r>
            <a:endParaRPr lang="ru-RU" altLang="ru-RU" sz="4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8" name="AutoShape 2" descr="http://parnasse.ru/images/content_photos/medium/d7257157afd93111a5b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4" descr="http://parnasse.ru/images/content_photos/medium/d7257157afd93111a5b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6" descr="http://parnasse.ru/images/content_photos/medium/d7257157afd93111a5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8" descr="http://parnasse.ru/images/content_photos/medium/d7257157afd93111a5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AutoShape 10" descr="http://parnasse.ru/images/content_photos/medium/d7257157afd93111a5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12" descr="http://parnasse.ru/images/content_photos/medium/d7257157afd93111a5b0.jpg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1813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Блок-схема: решение 12">
            <a:hlinkClick r:id="rId6" action="ppaction://hlinkfile"/>
          </p:cNvPr>
          <p:cNvSpPr/>
          <p:nvPr/>
        </p:nvSpPr>
        <p:spPr>
          <a:xfrm>
            <a:off x="208788" y="6077327"/>
            <a:ext cx="576064" cy="551648"/>
          </a:xfrm>
          <a:prstGeom prst="flowChartDecision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64517" y="5805264"/>
            <a:ext cx="7776865" cy="40011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Назовите автора и название романа, по которому снят мультфильм</a:t>
            </a:r>
            <a:endParaRPr lang="ru-RU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99591" y="5664214"/>
            <a:ext cx="7200802" cy="73866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100" b="1" dirty="0" smtClean="0">
                <a:solidFill>
                  <a:srgbClr val="FF0000"/>
                </a:solidFill>
              </a:rPr>
              <a:t>Мигель де Сервантес Сааведра </a:t>
            </a:r>
          </a:p>
          <a:p>
            <a:pPr algn="ctr"/>
            <a:r>
              <a:rPr lang="ru-RU" sz="2100" b="1" dirty="0" smtClean="0">
                <a:solidFill>
                  <a:srgbClr val="FF0000"/>
                </a:solidFill>
              </a:rPr>
              <a:t>«Хитроумный идальго Дон Кихот Ламанчский» </a:t>
            </a:r>
            <a:endParaRPr lang="ru-RU" sz="2100" b="1" dirty="0">
              <a:solidFill>
                <a:srgbClr val="FF0000"/>
              </a:solidFill>
            </a:endParaRPr>
          </a:p>
        </p:txBody>
      </p:sp>
      <p:pic>
        <p:nvPicPr>
          <p:cNvPr id="6" name="Своя Игра - Вопрос аукцион (2001-2013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30666" y="64499"/>
            <a:ext cx="641678" cy="609600"/>
          </a:xfrm>
          <a:prstGeom prst="rect">
            <a:avLst/>
          </a:prstGeom>
        </p:spPr>
      </p:pic>
      <p:sp>
        <p:nvSpPr>
          <p:cNvPr id="2" name="Управляющая кнопка: домой 1">
            <a:hlinkClick r:id="rId8" action="ppaction://hlinksldjump" highlightClick="1"/>
          </p:cNvPr>
          <p:cNvSpPr/>
          <p:nvPr/>
        </p:nvSpPr>
        <p:spPr>
          <a:xfrm>
            <a:off x="130666" y="64498"/>
            <a:ext cx="641677" cy="609601"/>
          </a:xfrm>
          <a:prstGeom prst="actionButtonHom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Дон Кихот Ламанчский.mp4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 rot="10800000" flipV="1">
            <a:off x="899591" y="764704"/>
            <a:ext cx="7200801" cy="4896544"/>
          </a:xfrm>
          <a:prstGeom prst="rect">
            <a:avLst/>
          </a:prstGeom>
        </p:spPr>
      </p:pic>
      <p:pic>
        <p:nvPicPr>
          <p:cNvPr id="11" name="Picture 3" descr="C:\Users\Rybko\Pictures\Вопрос-аукцион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92" y="-63983"/>
            <a:ext cx="9156592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Дон Кихот Ламанчский.mp4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552950" y="3414713"/>
            <a:ext cx="38100" cy="28575"/>
          </a:xfrm>
          <a:prstGeom prst="rect">
            <a:avLst/>
          </a:prstGeom>
        </p:spPr>
      </p:pic>
      <p:sp>
        <p:nvSpPr>
          <p:cNvPr id="12" name="Семиугольник 11"/>
          <p:cNvSpPr/>
          <p:nvPr/>
        </p:nvSpPr>
        <p:spPr>
          <a:xfrm>
            <a:off x="827584" y="5578864"/>
            <a:ext cx="792088" cy="688112"/>
          </a:xfrm>
          <a:prstGeom prst="heptagon">
            <a:avLst/>
          </a:prstGeom>
          <a:solidFill>
            <a:srgbClr val="00206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?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4076672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2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5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26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  <p:bldLst>
      <p:bldP spid="9" grpId="0" animBg="1"/>
      <p:bldP spid="10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189284" y="6368140"/>
            <a:ext cx="360040" cy="360040"/>
          </a:xfrm>
          <a:prstGeom prst="actionButtonHom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620688"/>
            <a:ext cx="82089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  <a:latin typeface="Agatha-Modern" pitchFamily="34" charset="0"/>
              </a:rPr>
              <a:t>Произведения - 50</a:t>
            </a:r>
            <a:endParaRPr lang="ru-RU" sz="4400" b="1" dirty="0">
              <a:solidFill>
                <a:schemeClr val="bg2">
                  <a:lumMod val="25000"/>
                </a:schemeClr>
              </a:solidFill>
              <a:latin typeface="Agatha-Modern" pitchFamily="34" charset="0"/>
            </a:endParaRPr>
          </a:p>
        </p:txBody>
      </p:sp>
      <p:pic>
        <p:nvPicPr>
          <p:cNvPr id="4100" name="Picture 4" descr="https://artchive.ru/res/media/img/oy1200/work/a60/63290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348576"/>
            <a:ext cx="3577046" cy="4805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fantasticbook.ru/pict/101385985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28"/>
          <a:stretch/>
        </p:blipFill>
        <p:spPr bwMode="auto">
          <a:xfrm>
            <a:off x="755576" y="1357535"/>
            <a:ext cx="3577046" cy="4787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509156" y="1374495"/>
            <a:ext cx="8055124" cy="5016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4000" b="1" dirty="0" smtClean="0">
                <a:solidFill>
                  <a:schemeClr val="bg2">
                    <a:lumMod val="25000"/>
                  </a:schemeClr>
                </a:solidFill>
              </a:rPr>
              <a:t>Оглядываясь на своё романное творчество и подводя ему итоги,  И. С. Тургенев скажет: </a:t>
            </a:r>
            <a:r>
              <a:rPr lang="ru-RU" altLang="ru-RU" sz="4000" b="1" i="1" dirty="0" smtClean="0">
                <a:solidFill>
                  <a:schemeClr val="bg2">
                    <a:lumMod val="25000"/>
                  </a:schemeClr>
                </a:solidFill>
              </a:rPr>
              <a:t>«Из всего моего литературного прошлого я имею причины быть довольным именно этой вещью». </a:t>
            </a:r>
            <a:r>
              <a:rPr lang="ru-RU" altLang="ru-RU" sz="4000" b="1" dirty="0" smtClean="0">
                <a:solidFill>
                  <a:schemeClr val="bg2">
                    <a:lumMod val="25000"/>
                  </a:schemeClr>
                </a:solidFill>
              </a:rPr>
              <a:t>Какой роман из шести выделил писатель?</a:t>
            </a:r>
            <a:endParaRPr lang="ru-RU" altLang="ru-RU" sz="40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569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8" descr="http://900igr.net/up/datai/79701/0001-001-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8"/>
          <a:stretch/>
        </p:blipFill>
        <p:spPr bwMode="auto">
          <a:xfrm>
            <a:off x="611561" y="1360487"/>
            <a:ext cx="3672407" cy="4778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Управляющая кнопка: домой 1">
            <a:hlinkClick r:id="rId3" action="ppaction://hlinksldjump" highlightClick="1"/>
          </p:cNvPr>
          <p:cNvSpPr/>
          <p:nvPr/>
        </p:nvSpPr>
        <p:spPr>
          <a:xfrm>
            <a:off x="189284" y="6368140"/>
            <a:ext cx="360040" cy="360040"/>
          </a:xfrm>
          <a:prstGeom prst="actionButtonHom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620688"/>
            <a:ext cx="82089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  <a:latin typeface="Agatha-Modern" pitchFamily="34" charset="0"/>
              </a:rPr>
              <a:t>Произведения - 60</a:t>
            </a:r>
            <a:endParaRPr lang="ru-RU" sz="4400" b="1" dirty="0">
              <a:solidFill>
                <a:schemeClr val="bg2">
                  <a:lumMod val="25000"/>
                </a:schemeClr>
              </a:solidFill>
              <a:latin typeface="Agatha-Modern" pitchFamily="34" charset="0"/>
            </a:endParaRPr>
          </a:p>
        </p:txBody>
      </p:sp>
      <p:pic>
        <p:nvPicPr>
          <p:cNvPr id="5126" name="Picture 6" descr="https://img.yakaboo.ua/media/catalog/product/cache/1/image/234c7c011ba026e66d29567e1be1d1f7/2/1/21_7_3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360487"/>
            <a:ext cx="3423996" cy="4778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509156" y="1374495"/>
            <a:ext cx="8055124" cy="5016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4000" b="1" dirty="0" smtClean="0">
                <a:solidFill>
                  <a:schemeClr val="bg2">
                    <a:lumMod val="25000"/>
                  </a:schemeClr>
                </a:solidFill>
              </a:rPr>
              <a:t>Н. Г. Чернышевский в критической статье «Русский человек на «</a:t>
            </a:r>
            <a:r>
              <a:rPr lang="en-US" altLang="ru-RU" sz="4000" b="1" dirty="0" err="1" smtClean="0">
                <a:solidFill>
                  <a:schemeClr val="bg2">
                    <a:lumMod val="25000"/>
                  </a:schemeClr>
                </a:solidFill>
              </a:rPr>
              <a:t>rendez-vous</a:t>
            </a:r>
            <a:r>
              <a:rPr lang="ru-RU" altLang="ru-RU" sz="4000" b="1" dirty="0" smtClean="0">
                <a:solidFill>
                  <a:schemeClr val="bg2">
                    <a:lumMod val="25000"/>
                  </a:schemeClr>
                </a:solidFill>
              </a:rPr>
              <a:t>», посвящённой данной повести, доказывает, что в несчастной любви виноват нерешительный, слабый герой, пасующий перед нею.                              Что это за повесть</a:t>
            </a:r>
            <a:r>
              <a:rPr lang="ru-RU" altLang="ru-RU" sz="4000" b="1" dirty="0">
                <a:solidFill>
                  <a:schemeClr val="bg2">
                    <a:lumMod val="25000"/>
                  </a:schemeClr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882452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189284" y="6368140"/>
            <a:ext cx="360040" cy="360040"/>
          </a:xfrm>
          <a:prstGeom prst="actionButtonHom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620688"/>
            <a:ext cx="82089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  <a:latin typeface="Agatha-Modern" pitchFamily="34" charset="0"/>
              </a:rPr>
              <a:t>Стихотворения в прозе - 10</a:t>
            </a:r>
            <a:endParaRPr lang="ru-RU" sz="4400" b="1" dirty="0">
              <a:solidFill>
                <a:schemeClr val="bg2">
                  <a:lumMod val="25000"/>
                </a:schemeClr>
              </a:solidFill>
              <a:latin typeface="Agatha-Modern" pitchFamily="34" charset="0"/>
            </a:endParaRPr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4572000" y="1289827"/>
            <a:ext cx="4248472" cy="5016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3200" b="1" dirty="0" smtClean="0">
                <a:solidFill>
                  <a:schemeClr val="bg2">
                    <a:lumMod val="25000"/>
                  </a:schemeClr>
                </a:solidFill>
              </a:rPr>
              <a:t>В стихотворении </a:t>
            </a:r>
            <a:r>
              <a:rPr lang="ru-RU" altLang="ru-RU" sz="3200" b="1" i="1" dirty="0" smtClean="0">
                <a:solidFill>
                  <a:schemeClr val="bg2">
                    <a:lumMod val="25000"/>
                  </a:schemeClr>
                </a:solidFill>
              </a:rPr>
              <a:t>«Последнее  свидание»</a:t>
            </a:r>
            <a:r>
              <a:rPr lang="ru-RU" altLang="ru-RU" sz="3200" b="1" dirty="0" smtClean="0">
                <a:solidFill>
                  <a:schemeClr val="bg2">
                    <a:lumMod val="25000"/>
                  </a:schemeClr>
                </a:solidFill>
              </a:rPr>
              <a:t> описано свидание с умирающим старым другом, во время которого не было произнесено ни одного слова.            Кто этот друг?</a:t>
            </a:r>
            <a:endParaRPr lang="ru-RU" altLang="ru-RU" sz="3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026" name="Picture 2" descr="http://www.nearyou.ru/kramsk/t77nekraso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43" y="1390129"/>
            <a:ext cx="4145973" cy="4861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70480" y="1390129"/>
            <a:ext cx="191328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Н. А. Некрасов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247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189284" y="6368140"/>
            <a:ext cx="360040" cy="360040"/>
          </a:xfrm>
          <a:prstGeom prst="actionButtonHom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620688"/>
            <a:ext cx="82089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  <a:latin typeface="Agatha-Modern" pitchFamily="34" charset="0"/>
              </a:rPr>
              <a:t>Стихотворения в прозе - 20</a:t>
            </a:r>
            <a:endParaRPr lang="ru-RU" sz="4400" b="1" dirty="0">
              <a:solidFill>
                <a:schemeClr val="bg2">
                  <a:lumMod val="25000"/>
                </a:schemeClr>
              </a:solidFill>
              <a:latin typeface="Agatha-Modern" pitchFamily="34" charset="0"/>
            </a:endParaRPr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509156" y="1374495"/>
            <a:ext cx="8055124" cy="477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3800" b="1" dirty="0" smtClean="0">
                <a:solidFill>
                  <a:schemeClr val="bg2">
                    <a:lumMod val="25000"/>
                  </a:schemeClr>
                </a:solidFill>
              </a:rPr>
              <a:t>И. С. Тургенев восхищался удивительной русской женщиной, которая во время войны за освобождение Болгарии пошла в сёстры милосердия, перенесла много тягот и опасностей, умерла от тифа, и посвятил её памяти одно из своих стихотворений в прозе. Какое?</a:t>
            </a:r>
            <a:endParaRPr lang="ru-RU" altLang="ru-RU" sz="3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2050" name="Picture 2" descr="http://itd2.mycdn.me/image?id=849552870828&amp;t=20&amp;plc=WEB&amp;tkn=*Gcc-qDh2BctJKfXRiBQuh8yT80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9286" y="1374495"/>
            <a:ext cx="3791794" cy="4876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611560" y="1403965"/>
            <a:ext cx="3960440" cy="5724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3600" b="1" dirty="0" smtClean="0">
                <a:solidFill>
                  <a:srgbClr val="FF0000"/>
                </a:solidFill>
              </a:rPr>
              <a:t>Баронесса      Юлия Петровна </a:t>
            </a:r>
            <a:r>
              <a:rPr lang="ru-RU" altLang="ru-RU" sz="3600" b="1" dirty="0" err="1" smtClean="0">
                <a:solidFill>
                  <a:srgbClr val="FF0000"/>
                </a:solidFill>
              </a:rPr>
              <a:t>Вревская</a:t>
            </a:r>
            <a:r>
              <a:rPr lang="ru-RU" altLang="ru-RU" sz="3600" b="1" dirty="0" smtClean="0">
                <a:solidFill>
                  <a:srgbClr val="FF0000"/>
                </a:solidFill>
              </a:rPr>
              <a:t>           </a:t>
            </a:r>
            <a:r>
              <a:rPr lang="ru-RU" altLang="ru-RU" sz="3600" b="1" i="1" dirty="0" smtClean="0">
                <a:solidFill>
                  <a:srgbClr val="FF0000"/>
                </a:solidFill>
              </a:rPr>
              <a:t>1838 – 1878 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altLang="ru-RU" sz="3600" b="1" dirty="0" smtClean="0">
                <a:solidFill>
                  <a:srgbClr val="FF0000"/>
                </a:solidFill>
              </a:rPr>
              <a:t>Стихотворение      в прозе          «Памяти               Ю. П. </a:t>
            </a:r>
            <a:r>
              <a:rPr lang="ru-RU" altLang="ru-RU" sz="3600" b="1" dirty="0" err="1" smtClean="0">
                <a:solidFill>
                  <a:srgbClr val="FF0000"/>
                </a:solidFill>
              </a:rPr>
              <a:t>Вревской</a:t>
            </a:r>
            <a:r>
              <a:rPr lang="ru-RU" altLang="ru-RU" sz="3600" b="1" dirty="0" smtClean="0">
                <a:solidFill>
                  <a:srgbClr val="FF0000"/>
                </a:solidFill>
              </a:rPr>
              <a:t>»</a:t>
            </a:r>
          </a:p>
          <a:p>
            <a:pPr algn="ctr" eaLnBrk="1" hangingPunct="1">
              <a:spcBef>
                <a:spcPct val="50000"/>
              </a:spcBef>
            </a:pPr>
            <a:endParaRPr lang="ru-RU" altLang="ru-RU" sz="40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433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s://ds04.infourok.ru/uploads/ex/0410/00101d27-9fe825fa/1/img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05" t="25058" r="16935" b="12263"/>
          <a:stretch/>
        </p:blipFill>
        <p:spPr bwMode="auto">
          <a:xfrm>
            <a:off x="1259632" y="1484784"/>
            <a:ext cx="6624736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Управляющая кнопка: домой 1">
            <a:hlinkClick r:id="rId3" action="ppaction://hlinksldjump" highlightClick="1"/>
          </p:cNvPr>
          <p:cNvSpPr/>
          <p:nvPr/>
        </p:nvSpPr>
        <p:spPr>
          <a:xfrm>
            <a:off x="189284" y="6368140"/>
            <a:ext cx="360040" cy="360040"/>
          </a:xfrm>
          <a:prstGeom prst="actionButtonHom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620688"/>
            <a:ext cx="82089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  <a:latin typeface="Agatha-Modern" pitchFamily="34" charset="0"/>
              </a:rPr>
              <a:t>Стихотворения в прозе - 30</a:t>
            </a:r>
            <a:endParaRPr lang="ru-RU" sz="4400" b="1" dirty="0">
              <a:solidFill>
                <a:schemeClr val="bg2">
                  <a:lumMod val="25000"/>
                </a:schemeClr>
              </a:solidFill>
              <a:latin typeface="Agatha-Modern" pitchFamily="34" charset="0"/>
            </a:endParaRPr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544438" y="1855509"/>
            <a:ext cx="8055124" cy="3600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3800" b="1" dirty="0" smtClean="0">
                <a:solidFill>
                  <a:schemeClr val="bg2">
                    <a:lumMod val="25000"/>
                  </a:schemeClr>
                </a:solidFill>
              </a:rPr>
              <a:t>Какое известное стихотворение в прозе заканчивается сентенцией: </a:t>
            </a:r>
            <a:r>
              <a:rPr lang="ru-RU" altLang="ru-RU" sz="3800" b="1" i="1" dirty="0" smtClean="0">
                <a:solidFill>
                  <a:schemeClr val="bg2">
                    <a:lumMod val="25000"/>
                  </a:schemeClr>
                </a:solidFill>
              </a:rPr>
              <a:t>«Любовь, думал я, сильнее смерти и страха смерти. – Только ею, только любовью держится и движется жизнь»</a:t>
            </a:r>
            <a:r>
              <a:rPr lang="ru-RU" altLang="ru-RU" sz="3800" b="1" dirty="0" smtClean="0">
                <a:solidFill>
                  <a:schemeClr val="bg2">
                    <a:lumMod val="25000"/>
                  </a:schemeClr>
                </a:solidFill>
              </a:rPr>
              <a:t>?</a:t>
            </a:r>
            <a:endParaRPr lang="ru-RU" altLang="ru-RU" sz="3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83768" y="5517232"/>
            <a:ext cx="4176464" cy="40011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Стихотворение в прозе «Воробей»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194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189284" y="6368140"/>
            <a:ext cx="360040" cy="360040"/>
          </a:xfrm>
          <a:prstGeom prst="actionButtonHom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47540" y="590548"/>
            <a:ext cx="82089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  <a:latin typeface="Agatha-Modern" pitchFamily="34" charset="0"/>
              </a:rPr>
              <a:t>Из биографии - 10</a:t>
            </a:r>
            <a:endParaRPr lang="ru-RU" sz="4400" b="1" dirty="0">
              <a:solidFill>
                <a:schemeClr val="bg2">
                  <a:lumMod val="25000"/>
                </a:schemeClr>
              </a:solidFill>
              <a:latin typeface="Agatha-Modern" pitchFamily="34" charset="0"/>
            </a:endParaRPr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1081058" y="1262370"/>
            <a:ext cx="6941876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4400" b="1" dirty="0" smtClean="0">
                <a:solidFill>
                  <a:schemeClr val="bg2">
                    <a:lumMod val="25000"/>
                  </a:schemeClr>
                </a:solidFill>
              </a:rPr>
              <a:t>Как называется родовое имение Тургеневых?</a:t>
            </a:r>
            <a:endParaRPr lang="ru-RU" altLang="ru-RU" sz="4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026" name="Picture 2" descr="ÐÐ¾Ð¼-Ð¼ÑÐ·ÐµÐ¹: Ð¤Ð¾ÑÐ¾Ð³ÑÐ°ÑÐ¸Ð¸ Ð¼ÑÐ·ÐµÑ Ð¸ ÑÑÐ°Ð´ÑÐ±Ñ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708921"/>
            <a:ext cx="5616624" cy="3600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1081058" y="1484784"/>
            <a:ext cx="694187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4800" b="1" dirty="0" smtClean="0">
                <a:solidFill>
                  <a:srgbClr val="FF0000"/>
                </a:solidFill>
              </a:rPr>
              <a:t>Спасское-</a:t>
            </a:r>
            <a:r>
              <a:rPr lang="ru-RU" altLang="ru-RU" sz="4800" b="1" dirty="0" err="1" smtClean="0">
                <a:solidFill>
                  <a:srgbClr val="FF0000"/>
                </a:solidFill>
              </a:rPr>
              <a:t>Лутовиново</a:t>
            </a:r>
            <a:endParaRPr lang="ru-RU" altLang="ru-RU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606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189284" y="6368140"/>
            <a:ext cx="360040" cy="360040"/>
          </a:xfrm>
          <a:prstGeom prst="actionButtonHom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620688"/>
            <a:ext cx="82089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  <a:latin typeface="Agatha-Modern" pitchFamily="34" charset="0"/>
              </a:rPr>
              <a:t>Стихотворения в прозе - 40</a:t>
            </a:r>
            <a:endParaRPr lang="ru-RU" sz="4400" b="1" dirty="0">
              <a:solidFill>
                <a:schemeClr val="bg2">
                  <a:lumMod val="25000"/>
                </a:schemeClr>
              </a:solidFill>
              <a:latin typeface="Agatha-Modern" pitchFamily="34" charset="0"/>
            </a:endParaRPr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549324" y="1700808"/>
            <a:ext cx="8055124" cy="4185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3800" b="1" dirty="0" smtClean="0">
                <a:solidFill>
                  <a:schemeClr val="bg2">
                    <a:lumMod val="25000"/>
                  </a:schemeClr>
                </a:solidFill>
              </a:rPr>
              <a:t>Самое известное стихотворение в прозе И. С. Тургенева называется «Русский язык». В нём автор называет язык </a:t>
            </a:r>
            <a:r>
              <a:rPr lang="ru-RU" altLang="ru-RU" sz="3800" b="1" i="1" dirty="0" smtClean="0">
                <a:solidFill>
                  <a:schemeClr val="bg2">
                    <a:lumMod val="25000"/>
                  </a:schemeClr>
                </a:solidFill>
              </a:rPr>
              <a:t>«поддержкой и опорой»</a:t>
            </a:r>
            <a:r>
              <a:rPr lang="ru-RU" altLang="ru-RU" sz="3800" b="1" dirty="0" smtClean="0">
                <a:solidFill>
                  <a:schemeClr val="bg2">
                    <a:lumMod val="25000"/>
                  </a:schemeClr>
                </a:solidFill>
              </a:rPr>
              <a:t> и определяет его несколькими эпитетами?       Назовите какими?</a:t>
            </a:r>
            <a:endParaRPr lang="ru-RU" altLang="ru-RU" sz="3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Text Box 10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472430" y="1383832"/>
            <a:ext cx="8208912" cy="5970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3200" b="1" dirty="0" smtClean="0">
                <a:solidFill>
                  <a:srgbClr val="FF0000"/>
                </a:solidFill>
              </a:rPr>
              <a:t>Во </a:t>
            </a:r>
            <a:r>
              <a:rPr lang="ru-RU" altLang="ru-RU" sz="3200" b="1" dirty="0">
                <a:solidFill>
                  <a:srgbClr val="FF0000"/>
                </a:solidFill>
              </a:rPr>
              <a:t>дни сомнений, во дни тягостных раздумий о судьбах моей родины, — ты один мне поддержка и опора, </a:t>
            </a:r>
            <a:r>
              <a:rPr lang="ru-RU" altLang="ru-RU" sz="4000" b="1" dirty="0">
                <a:solidFill>
                  <a:srgbClr val="FF0000"/>
                </a:solidFill>
              </a:rPr>
              <a:t>о </a:t>
            </a:r>
            <a:r>
              <a:rPr lang="ru-RU" altLang="ru-RU" sz="4000" b="1" dirty="0" smtClean="0">
                <a:solidFill>
                  <a:srgbClr val="FF0000"/>
                </a:solidFill>
              </a:rPr>
              <a:t> </a:t>
            </a:r>
            <a:r>
              <a:rPr lang="ru-RU" altLang="ru-RU" sz="4200" b="1" u="sng" dirty="0" smtClean="0">
                <a:solidFill>
                  <a:srgbClr val="FF0000"/>
                </a:solidFill>
              </a:rPr>
              <a:t>великий</a:t>
            </a:r>
            <a:r>
              <a:rPr lang="ru-RU" altLang="ru-RU" sz="4200" b="1" u="sng" dirty="0">
                <a:solidFill>
                  <a:srgbClr val="FF0000"/>
                </a:solidFill>
              </a:rPr>
              <a:t>, могучий, </a:t>
            </a:r>
            <a:r>
              <a:rPr lang="ru-RU" altLang="ru-RU" sz="4200" b="1" u="sng" dirty="0" smtClean="0">
                <a:solidFill>
                  <a:srgbClr val="FF0000"/>
                </a:solidFill>
              </a:rPr>
              <a:t>                    правдивый </a:t>
            </a:r>
            <a:r>
              <a:rPr lang="ru-RU" altLang="ru-RU" sz="4200" b="1" u="sng" dirty="0">
                <a:solidFill>
                  <a:srgbClr val="FF0000"/>
                </a:solidFill>
              </a:rPr>
              <a:t>и свободный</a:t>
            </a:r>
            <a:r>
              <a:rPr lang="ru-RU" altLang="ru-RU" sz="4200" b="1" dirty="0">
                <a:solidFill>
                  <a:srgbClr val="FF0000"/>
                </a:solidFill>
              </a:rPr>
              <a:t> </a:t>
            </a:r>
            <a:r>
              <a:rPr lang="ru-RU" altLang="ru-RU" sz="4200" b="1" dirty="0" smtClean="0">
                <a:solidFill>
                  <a:srgbClr val="FF0000"/>
                </a:solidFill>
              </a:rPr>
              <a:t>                                            </a:t>
            </a:r>
            <a:r>
              <a:rPr lang="ru-RU" altLang="ru-RU" sz="3200" b="1" dirty="0" smtClean="0">
                <a:solidFill>
                  <a:srgbClr val="FF0000"/>
                </a:solidFill>
              </a:rPr>
              <a:t>русский </a:t>
            </a:r>
            <a:r>
              <a:rPr lang="ru-RU" altLang="ru-RU" sz="3200" b="1" dirty="0">
                <a:solidFill>
                  <a:srgbClr val="FF0000"/>
                </a:solidFill>
              </a:rPr>
              <a:t>язык! Не будь тебя — как не впасть в отчаяние при виде всего, что совершается дома? Но нельзя верить, чтобы такой язык не был дан великому народу!</a:t>
            </a:r>
            <a:endParaRPr lang="ru-RU" altLang="ru-RU" sz="3200" b="1" dirty="0" smtClean="0">
              <a:solidFill>
                <a:srgbClr val="FF0000"/>
              </a:solidFill>
            </a:endParaRPr>
          </a:p>
          <a:p>
            <a:pPr algn="ctr" eaLnBrk="1" hangingPunct="1">
              <a:spcBef>
                <a:spcPct val="50000"/>
              </a:spcBef>
            </a:pPr>
            <a:endParaRPr lang="ru-RU" altLang="ru-RU" sz="44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704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воя игра - Кот в Мешке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6363" y="67591"/>
            <a:ext cx="609600" cy="6096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61163" y="634624"/>
            <a:ext cx="82089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  <a:latin typeface="Agatha-Modern" pitchFamily="34" charset="0"/>
              </a:rPr>
              <a:t>География - 150 баллов</a:t>
            </a:r>
            <a:endParaRPr lang="ru-RU" sz="4400" b="1" dirty="0">
              <a:solidFill>
                <a:schemeClr val="bg2">
                  <a:lumMod val="25000"/>
                </a:schemeClr>
              </a:solidFill>
              <a:latin typeface="Agatha-Modern" pitchFamily="34" charset="0"/>
            </a:endParaRPr>
          </a:p>
        </p:txBody>
      </p:sp>
      <p:sp>
        <p:nvSpPr>
          <p:cNvPr id="6" name="Управляющая кнопка: домой 5">
            <a:hlinkClick r:id="rId5" action="ppaction://hlinksldjump" highlightClick="1"/>
          </p:cNvPr>
          <p:cNvSpPr/>
          <p:nvPr/>
        </p:nvSpPr>
        <p:spPr>
          <a:xfrm>
            <a:off x="101122" y="67591"/>
            <a:ext cx="726461" cy="609600"/>
          </a:xfrm>
          <a:prstGeom prst="actionButtonHom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74912" y="1484784"/>
            <a:ext cx="765130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>
                <a:solidFill>
                  <a:schemeClr val="bg2">
                    <a:lumMod val="25000"/>
                  </a:schemeClr>
                </a:solidFill>
              </a:rPr>
              <a:t>Фамилии каких трёх героев произведений русской литературы первой половины </a:t>
            </a:r>
            <a:r>
              <a:rPr lang="en-US" sz="3200" b="1" dirty="0" smtClean="0">
                <a:solidFill>
                  <a:schemeClr val="bg2">
                    <a:lumMod val="25000"/>
                  </a:schemeClr>
                </a:solidFill>
              </a:rPr>
              <a:t>XIX</a:t>
            </a: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</a:rPr>
              <a:t>века (всем известных!!!) происходят от названия рек?</a:t>
            </a:r>
          </a:p>
        </p:txBody>
      </p:sp>
      <p:pic>
        <p:nvPicPr>
          <p:cNvPr id="5" name="Picture 2" descr="https://avatars.mds.yandex.net/get-pdb/477388/08929d57-f938-4425-bc60-e2d4a79d79cc/s120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963" y="4005064"/>
            <a:ext cx="7456062" cy="223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i.pinimg.com/originals/39/40/75/394075bc54607f2bc891168dddd0f1d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1772816"/>
            <a:ext cx="2427211" cy="3312368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avatars.mds.yandex.net/get-pdb/1535458/12452cac-4dad-474f-a945-fdbf63c1e1ab/s1200?webp=false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31" t="23530" r="24999" b="23003"/>
          <a:stretch/>
        </p:blipFill>
        <p:spPr bwMode="auto">
          <a:xfrm>
            <a:off x="3358394" y="1484784"/>
            <a:ext cx="2427211" cy="3312367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cdn01.ru/files/users/images/01/8d/018d7bf24874bcd5ce0eaee3c7906379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43" t="15865" r="7430" b="5343"/>
          <a:stretch/>
        </p:blipFill>
        <p:spPr bwMode="auto">
          <a:xfrm>
            <a:off x="6136947" y="1772816"/>
            <a:ext cx="2417058" cy="3321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611559" y="5094118"/>
            <a:ext cx="2427211" cy="707886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Онегин,  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река Онега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358394" y="4797151"/>
            <a:ext cx="2427211" cy="70788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Ленский,</a:t>
            </a:r>
          </a:p>
          <a:p>
            <a:pPr algn="ctr"/>
            <a:r>
              <a:rPr lang="ru-RU" sz="2000" b="1" dirty="0">
                <a:solidFill>
                  <a:srgbClr val="FF0000"/>
                </a:solidFill>
              </a:rPr>
              <a:t>р</a:t>
            </a:r>
            <a:r>
              <a:rPr lang="ru-RU" sz="2000" b="1" dirty="0" smtClean="0">
                <a:solidFill>
                  <a:srgbClr val="FF0000"/>
                </a:solidFill>
              </a:rPr>
              <a:t>ека Лена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147236" y="5080806"/>
            <a:ext cx="2406769" cy="70788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Печорин,</a:t>
            </a:r>
          </a:p>
          <a:p>
            <a:pPr algn="ctr"/>
            <a:r>
              <a:rPr lang="ru-RU" sz="2000" b="1" dirty="0">
                <a:solidFill>
                  <a:srgbClr val="FF0000"/>
                </a:solidFill>
              </a:rPr>
              <a:t>р</a:t>
            </a:r>
            <a:r>
              <a:rPr lang="ru-RU" sz="2000" b="1" dirty="0" smtClean="0">
                <a:solidFill>
                  <a:srgbClr val="FF0000"/>
                </a:solidFill>
              </a:rPr>
              <a:t>ека Печора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15" name="Picture 2" descr="C:\Users\Rybko\Pictures\Кот в мешке.jp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" t="1429" r="350" b="-1429"/>
          <a:stretch/>
        </p:blipFill>
        <p:spPr bwMode="auto">
          <a:xfrm>
            <a:off x="-15684" y="2524"/>
            <a:ext cx="9159683" cy="69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7663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  <p:bldP spid="12" grpId="0" animBg="1"/>
      <p:bldP spid="13" grpId="0" animBg="1"/>
      <p:bldP spid="1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s://img-gorod.ru/upload/iblock/9ea/9ea1edeff928464832308fb51916f6a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1"/>
          <a:stretch/>
        </p:blipFill>
        <p:spPr bwMode="auto">
          <a:xfrm>
            <a:off x="611560" y="1390128"/>
            <a:ext cx="3769425" cy="484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ozon-st.cdn.ngenix.net/multimedia/102003604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90129"/>
            <a:ext cx="3384376" cy="4848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Управляющая кнопка: домой 1">
            <a:hlinkClick r:id="rId4" action="ppaction://hlinksldjump" highlightClick="1"/>
          </p:cNvPr>
          <p:cNvSpPr/>
          <p:nvPr/>
        </p:nvSpPr>
        <p:spPr>
          <a:xfrm>
            <a:off x="189284" y="6368140"/>
            <a:ext cx="360040" cy="360040"/>
          </a:xfrm>
          <a:prstGeom prst="actionButtonHom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620688"/>
            <a:ext cx="82089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  <a:latin typeface="Agatha-Modern" pitchFamily="34" charset="0"/>
              </a:rPr>
              <a:t>Стихотворения в прозе - 60</a:t>
            </a:r>
            <a:endParaRPr lang="ru-RU" sz="4400" b="1" dirty="0">
              <a:solidFill>
                <a:schemeClr val="bg2">
                  <a:lumMod val="25000"/>
                </a:schemeClr>
              </a:solidFill>
              <a:latin typeface="Agatha-Modern" pitchFamily="34" charset="0"/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4380986" y="1844824"/>
            <a:ext cx="4229046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4000" b="1" dirty="0" smtClean="0">
                <a:solidFill>
                  <a:schemeClr val="bg2">
                    <a:lumMod val="25000"/>
                  </a:schemeClr>
                </a:solidFill>
              </a:rPr>
              <a:t>Какое заглавие дал                            И. С. Тургенев своим «Стихотворениям в прозе»?</a:t>
            </a:r>
            <a:endParaRPr lang="ru-RU" altLang="ru-RU" sz="4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4505573" y="2626828"/>
            <a:ext cx="4026867" cy="2400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5400" b="1" dirty="0" smtClean="0">
                <a:solidFill>
                  <a:srgbClr val="FF0000"/>
                </a:solidFill>
              </a:rPr>
              <a:t>«</a:t>
            </a:r>
            <a:r>
              <a:rPr lang="en-US" altLang="ru-RU" sz="5400" b="1" dirty="0" smtClean="0">
                <a:solidFill>
                  <a:srgbClr val="FF0000"/>
                </a:solidFill>
              </a:rPr>
              <a:t>SENILIA</a:t>
            </a:r>
            <a:r>
              <a:rPr lang="ru-RU" altLang="ru-RU" sz="5400" b="1" dirty="0" smtClean="0">
                <a:solidFill>
                  <a:srgbClr val="FF0000"/>
                </a:solidFill>
              </a:rPr>
              <a:t>» – </a:t>
            </a:r>
            <a:r>
              <a:rPr lang="ru-RU" altLang="ru-RU" sz="4800" b="1" dirty="0" err="1" smtClean="0">
                <a:solidFill>
                  <a:srgbClr val="FF0000"/>
                </a:solidFill>
              </a:rPr>
              <a:t>стариковские,старческие</a:t>
            </a:r>
            <a:endParaRPr lang="ru-RU" altLang="ru-RU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254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4575204" y="1597991"/>
            <a:ext cx="3888432" cy="4385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3900" b="1" dirty="0" smtClean="0">
                <a:solidFill>
                  <a:schemeClr val="bg2">
                    <a:lumMod val="25000"/>
                  </a:schemeClr>
                </a:solidFill>
              </a:rPr>
              <a:t>Ранние тургеневские произведения подписаны псевдонимом</a:t>
            </a:r>
            <a:r>
              <a:rPr lang="ru-RU" altLang="ru-RU" sz="4000" b="1" dirty="0" smtClean="0">
                <a:solidFill>
                  <a:schemeClr val="bg2">
                    <a:lumMod val="25000"/>
                  </a:schemeClr>
                </a:solidFill>
              </a:rPr>
              <a:t>                  </a:t>
            </a:r>
            <a:r>
              <a:rPr lang="ru-RU" altLang="ru-RU" sz="4400" b="1" dirty="0" smtClean="0">
                <a:solidFill>
                  <a:schemeClr val="bg2">
                    <a:lumMod val="25000"/>
                  </a:schemeClr>
                </a:solidFill>
              </a:rPr>
              <a:t>«Т. Л.»</a:t>
            </a:r>
            <a:r>
              <a:rPr lang="ru-RU" altLang="ru-RU" sz="4000" b="1" dirty="0" smtClean="0">
                <a:solidFill>
                  <a:schemeClr val="bg2">
                    <a:lumMod val="25000"/>
                  </a:schemeClr>
                </a:solidFill>
              </a:rPr>
              <a:t>.                           </a:t>
            </a:r>
            <a:r>
              <a:rPr lang="ru-RU" altLang="ru-RU" sz="3900" b="1" dirty="0" smtClean="0">
                <a:solidFill>
                  <a:schemeClr val="bg2">
                    <a:lumMod val="25000"/>
                  </a:schemeClr>
                </a:solidFill>
              </a:rPr>
              <a:t>Что он означает?</a:t>
            </a:r>
            <a:endParaRPr lang="ru-RU" altLang="ru-RU" sz="39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4499992" y="1717253"/>
            <a:ext cx="3888432" cy="4147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4400" b="1" dirty="0" smtClean="0">
                <a:solidFill>
                  <a:srgbClr val="FF0000"/>
                </a:solidFill>
              </a:rPr>
              <a:t>Тургенев –</a:t>
            </a:r>
            <a:r>
              <a:rPr lang="ru-RU" altLang="ru-RU" sz="4400" b="1" dirty="0" err="1" smtClean="0">
                <a:solidFill>
                  <a:srgbClr val="FF0000"/>
                </a:solidFill>
              </a:rPr>
              <a:t>Лутовинов</a:t>
            </a:r>
            <a:r>
              <a:rPr lang="ru-RU" altLang="ru-RU" sz="4400" b="1" dirty="0" smtClean="0">
                <a:solidFill>
                  <a:srgbClr val="FF0000"/>
                </a:solidFill>
              </a:rPr>
              <a:t> 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altLang="ru-RU" sz="3900" b="1" dirty="0" smtClean="0">
                <a:solidFill>
                  <a:srgbClr val="FF0000"/>
                </a:solidFill>
              </a:rPr>
              <a:t>Тургенев – фамилия отца </a:t>
            </a:r>
            <a:r>
              <a:rPr lang="ru-RU" altLang="ru-RU" sz="3900" b="1" dirty="0" err="1" smtClean="0">
                <a:solidFill>
                  <a:srgbClr val="FF0000"/>
                </a:solidFill>
              </a:rPr>
              <a:t>Лутовинова</a:t>
            </a:r>
            <a:r>
              <a:rPr lang="ru-RU" altLang="ru-RU" sz="3900" b="1" dirty="0" smtClean="0">
                <a:solidFill>
                  <a:srgbClr val="FF0000"/>
                </a:solidFill>
              </a:rPr>
              <a:t> – фамилия матери</a:t>
            </a:r>
            <a:endParaRPr lang="ru-RU" altLang="ru-RU" sz="39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189284" y="6368140"/>
            <a:ext cx="360040" cy="360040"/>
          </a:xfrm>
          <a:prstGeom prst="actionButtonHom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620688"/>
            <a:ext cx="82089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  <a:latin typeface="Agatha-Modern" pitchFamily="34" charset="0"/>
              </a:rPr>
              <a:t>Понемногу обо всём - 10</a:t>
            </a:r>
            <a:endParaRPr lang="ru-RU" sz="4400" b="1" dirty="0">
              <a:solidFill>
                <a:schemeClr val="bg2">
                  <a:lumMod val="25000"/>
                </a:schemeClr>
              </a:solidFill>
              <a:latin typeface="Agatha-Modern" pitchFamily="34" charset="0"/>
            </a:endParaRPr>
          </a:p>
        </p:txBody>
      </p:sp>
      <p:pic>
        <p:nvPicPr>
          <p:cNvPr id="6146" name="Picture 2" descr="http://myhistro-content.s3.amazonaws.com/event/215737/1_larg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06"/>
          <a:stretch/>
        </p:blipFill>
        <p:spPr bwMode="auto">
          <a:xfrm>
            <a:off x="778008" y="1390129"/>
            <a:ext cx="3456385" cy="4801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078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189284" y="6368140"/>
            <a:ext cx="360040" cy="360040"/>
          </a:xfrm>
          <a:prstGeom prst="actionButtonHom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620688"/>
            <a:ext cx="82089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  <a:latin typeface="Agatha-Modern" pitchFamily="34" charset="0"/>
              </a:rPr>
              <a:t>Понемногу обо всём - 20</a:t>
            </a:r>
            <a:endParaRPr lang="ru-RU" sz="4400" b="1" dirty="0">
              <a:solidFill>
                <a:schemeClr val="bg2">
                  <a:lumMod val="25000"/>
                </a:schemeClr>
              </a:solidFill>
              <a:latin typeface="Agatha-Modern" pitchFamily="34" charset="0"/>
            </a:endParaRPr>
          </a:p>
        </p:txBody>
      </p:sp>
      <p:pic>
        <p:nvPicPr>
          <p:cNvPr id="7170" name="Picture 2" descr="http://i-s-turgenev.ru/books/item/f00/s00/z0000016/pic/0000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40768"/>
            <a:ext cx="3528392" cy="4832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4505575" y="1556489"/>
            <a:ext cx="4026866" cy="440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4000" b="1" dirty="0" smtClean="0">
                <a:solidFill>
                  <a:schemeClr val="bg2">
                    <a:lumMod val="25000"/>
                  </a:schemeClr>
                </a:solidFill>
              </a:rPr>
              <a:t>Какую </a:t>
            </a:r>
            <a:r>
              <a:rPr lang="ru-RU" altLang="ru-RU" sz="4000" b="1" i="1" dirty="0" smtClean="0">
                <a:solidFill>
                  <a:schemeClr val="bg2">
                    <a:lumMod val="25000"/>
                  </a:schemeClr>
                </a:solidFill>
              </a:rPr>
              <a:t>«аннибалову клятву»              </a:t>
            </a:r>
            <a:r>
              <a:rPr lang="ru-RU" altLang="ru-RU" sz="4000" b="1" dirty="0" smtClean="0">
                <a:solidFill>
                  <a:schemeClr val="bg2">
                    <a:lumMod val="25000"/>
                  </a:schemeClr>
                </a:solidFill>
              </a:rPr>
              <a:t>дал в юности                И. С. Тургенев и следовал ей всю жизнь?</a:t>
            </a:r>
            <a:endParaRPr lang="ru-RU" altLang="ru-RU" sz="4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4573118" y="2464429"/>
            <a:ext cx="3960440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5400" b="1" dirty="0" smtClean="0">
                <a:solidFill>
                  <a:srgbClr val="FF0000"/>
                </a:solidFill>
              </a:rPr>
              <a:t>Бороться с крепостным правом</a:t>
            </a:r>
            <a:endParaRPr lang="ru-RU" altLang="ru-RU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111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4" action="ppaction://hlinksldjump" highlightClick="1"/>
          </p:cNvPr>
          <p:cNvSpPr/>
          <p:nvPr/>
        </p:nvSpPr>
        <p:spPr>
          <a:xfrm>
            <a:off x="189284" y="6368140"/>
            <a:ext cx="360040" cy="360040"/>
          </a:xfrm>
          <a:prstGeom prst="actionButtonHom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620688"/>
            <a:ext cx="82089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  <a:latin typeface="Agatha-Modern" pitchFamily="34" charset="0"/>
              </a:rPr>
              <a:t>Понемногу обо всём - 30</a:t>
            </a:r>
            <a:endParaRPr lang="ru-RU" sz="4400" b="1" dirty="0">
              <a:solidFill>
                <a:schemeClr val="bg2">
                  <a:lumMod val="25000"/>
                </a:schemeClr>
              </a:solidFill>
              <a:latin typeface="Agatha-Modern" pitchFamily="34" charset="0"/>
            </a:endParaRPr>
          </a:p>
        </p:txBody>
      </p:sp>
      <p:pic>
        <p:nvPicPr>
          <p:cNvPr id="8194" name="Picture 2" descr="https://1.bp.blogspot.com/-M-1k9rqXWZU/W72hfg0RLkI/AAAAAAAACUM/RY4TlMUNKzQzh3F2AOad5Frl0urkXHVnACLcBGAs/s1600/bd4cc028-799f-4a96-b024-b5351cc8409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556792"/>
            <a:ext cx="3491161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549358" y="1319133"/>
            <a:ext cx="4382715" cy="4939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3500" b="1" dirty="0" smtClean="0">
                <a:solidFill>
                  <a:schemeClr val="bg2">
                    <a:lumMod val="25000"/>
                  </a:schemeClr>
                </a:solidFill>
              </a:rPr>
              <a:t>На слова какого тургеневского стихотворения о </a:t>
            </a:r>
            <a:r>
              <a:rPr lang="ru-RU" altLang="ru-RU" sz="3500" b="1" i="1" dirty="0" smtClean="0">
                <a:solidFill>
                  <a:schemeClr val="bg2">
                    <a:lumMod val="25000"/>
                  </a:schemeClr>
                </a:solidFill>
              </a:rPr>
              <a:t>«первых и последних встречах»              </a:t>
            </a:r>
            <a:r>
              <a:rPr lang="ru-RU" altLang="ru-RU" sz="3500" b="1" dirty="0" smtClean="0">
                <a:solidFill>
                  <a:schemeClr val="bg2">
                    <a:lumMod val="25000"/>
                  </a:schemeClr>
                </a:solidFill>
              </a:rPr>
              <a:t>был написан популярный романс, который исполняется до сих пор?</a:t>
            </a:r>
            <a:endParaRPr lang="ru-RU" altLang="ru-RU" sz="35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" name="Valentina Ponomareva - Утро туманное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57617" y="7006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773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1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189284" y="6368140"/>
            <a:ext cx="360040" cy="360040"/>
          </a:xfrm>
          <a:prstGeom prst="actionButtonHom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620688"/>
            <a:ext cx="82089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  <a:latin typeface="Agatha-Modern" pitchFamily="34" charset="0"/>
              </a:rPr>
              <a:t>Понемногу обо всём - 40</a:t>
            </a:r>
            <a:endParaRPr lang="ru-RU" sz="4400" b="1" dirty="0">
              <a:solidFill>
                <a:schemeClr val="bg2">
                  <a:lumMod val="25000"/>
                </a:schemeClr>
              </a:solidFill>
              <a:latin typeface="Agatha-Modern" pitchFamily="34" charset="0"/>
            </a:endParaRPr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4704653" y="1529786"/>
            <a:ext cx="3816424" cy="440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4000" b="1" dirty="0" smtClean="0">
                <a:solidFill>
                  <a:schemeClr val="bg2">
                    <a:lumMod val="25000"/>
                  </a:schemeClr>
                </a:solidFill>
              </a:rPr>
              <a:t>На какой юбилей в      1855 году           И. С. Тургенев был приглашён и приехал в Москву?</a:t>
            </a:r>
            <a:endParaRPr lang="ru-RU" altLang="ru-RU" sz="4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9218" name="Picture 2" descr="http://enc.permculture.ru/getImage.do?object=1805326180&amp;original=1&amp;compatible=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46"/>
          <a:stretch/>
        </p:blipFill>
        <p:spPr bwMode="auto">
          <a:xfrm>
            <a:off x="562774" y="1390129"/>
            <a:ext cx="4022676" cy="4680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ngzt.ru/userfiles/images/image-01-2015/moscow_university_1820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774" y="1390129"/>
            <a:ext cx="8004251" cy="4847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384590" y="1529786"/>
            <a:ext cx="6408712" cy="46166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Столетний юбилей Московского университета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237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shuhovlibrary.kz/images/portrait/turgene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066" y="1328512"/>
            <a:ext cx="4008934" cy="4868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s://simkl.in/fanart/86/865834a7276ca9a9_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066" y="1328512"/>
            <a:ext cx="8036496" cy="4882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Управляющая кнопка: домой 1">
            <a:hlinkClick r:id="rId4" action="ppaction://hlinksldjump" highlightClick="1"/>
          </p:cNvPr>
          <p:cNvSpPr/>
          <p:nvPr/>
        </p:nvSpPr>
        <p:spPr>
          <a:xfrm>
            <a:off x="189284" y="6368140"/>
            <a:ext cx="360040" cy="360040"/>
          </a:xfrm>
          <a:prstGeom prst="actionButtonHom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620688"/>
            <a:ext cx="82089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  <a:latin typeface="Agatha-Modern" pitchFamily="34" charset="0"/>
              </a:rPr>
              <a:t>Понемногу обо всём - 50</a:t>
            </a:r>
            <a:endParaRPr lang="ru-RU" sz="4400" b="1" dirty="0">
              <a:solidFill>
                <a:schemeClr val="bg2">
                  <a:lumMod val="25000"/>
                </a:schemeClr>
              </a:solidFill>
              <a:latin typeface="Agatha-Modern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75756" y="5735737"/>
            <a:ext cx="4392488" cy="40011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О французской революции 1848 года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4716016" y="1328512"/>
            <a:ext cx="3883546" cy="507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3600" b="1" dirty="0" smtClean="0">
                <a:solidFill>
                  <a:schemeClr val="bg2">
                    <a:lumMod val="25000"/>
                  </a:schemeClr>
                </a:solidFill>
              </a:rPr>
              <a:t>По поводу какого исторического события                  И. С. Тургенев говорил, что        </a:t>
            </a:r>
            <a:r>
              <a:rPr lang="ru-RU" altLang="ru-RU" sz="3600" b="1" i="1" dirty="0" smtClean="0">
                <a:solidFill>
                  <a:schemeClr val="bg2">
                    <a:lumMod val="25000"/>
                  </a:schemeClr>
                </a:solidFill>
              </a:rPr>
              <a:t>«в те дни мир находился в родовых схватках»</a:t>
            </a:r>
            <a:r>
              <a:rPr lang="ru-RU" altLang="ru-RU" sz="3600" b="1" dirty="0" smtClean="0">
                <a:solidFill>
                  <a:schemeClr val="bg2">
                    <a:lumMod val="25000"/>
                  </a:schemeClr>
                </a:solidFill>
              </a:rPr>
              <a:t>?</a:t>
            </a:r>
            <a:endParaRPr lang="ru-RU" altLang="ru-RU" sz="36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9020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воя Игра - Вопрос аукцион (2001-2013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2744" y="30559"/>
            <a:ext cx="609600" cy="609600"/>
          </a:xfrm>
          <a:prstGeom prst="rect">
            <a:avLst/>
          </a:prstGeom>
        </p:spPr>
      </p:pic>
      <p:sp>
        <p:nvSpPr>
          <p:cNvPr id="3" name="Управляющая кнопка: домой 2">
            <a:hlinkClick r:id="rId5" action="ppaction://hlinksldjump" highlightClick="1"/>
          </p:cNvPr>
          <p:cNvSpPr/>
          <p:nvPr/>
        </p:nvSpPr>
        <p:spPr>
          <a:xfrm>
            <a:off x="162744" y="30558"/>
            <a:ext cx="609600" cy="590129"/>
          </a:xfrm>
          <a:prstGeom prst="actionButtonHom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83569" y="764704"/>
            <a:ext cx="77768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bg2">
                    <a:lumMod val="25000"/>
                  </a:schemeClr>
                </a:solidFill>
              </a:rPr>
              <a:t>В живописи и в музыке – триптих, а в </a:t>
            </a:r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</a:rPr>
              <a:t>литературе?</a:t>
            </a:r>
          </a:p>
        </p:txBody>
      </p:sp>
      <p:pic>
        <p:nvPicPr>
          <p:cNvPr id="4098" name="Picture 2" descr="https://artchive.ru/res/media/img/oy800/work/b61/43232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165" y="2237542"/>
            <a:ext cx="7848872" cy="4000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331640" y="908720"/>
            <a:ext cx="6480720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ru-RU" altLang="ru-RU" sz="4800" b="1" kern="0" dirty="0" smtClean="0">
                <a:solidFill>
                  <a:schemeClr val="bg2">
                    <a:lumMod val="25000"/>
                  </a:schemeClr>
                </a:solidFill>
                <a:latin typeface="+mn-lt"/>
              </a:rPr>
              <a:t>«Маленькая </a:t>
            </a:r>
            <a:r>
              <a:rPr lang="ru-RU" altLang="ru-RU" sz="4800" b="1" u="sng" kern="0" dirty="0" smtClean="0">
                <a:solidFill>
                  <a:srgbClr val="FF0000"/>
                </a:solidFill>
                <a:latin typeface="+mn-lt"/>
              </a:rPr>
              <a:t>трилогия</a:t>
            </a:r>
            <a:r>
              <a:rPr lang="ru-RU" altLang="ru-RU" sz="4800" b="1" kern="0" dirty="0" smtClean="0">
                <a:solidFill>
                  <a:schemeClr val="bg2">
                    <a:lumMod val="25000"/>
                  </a:schemeClr>
                </a:solidFill>
                <a:latin typeface="+mn-lt"/>
              </a:rPr>
              <a:t>» </a:t>
            </a:r>
          </a:p>
          <a:p>
            <a:pPr>
              <a:defRPr/>
            </a:pPr>
            <a:r>
              <a:rPr lang="ru-RU" altLang="ru-RU" sz="4800" b="1" kern="0" dirty="0" smtClean="0">
                <a:solidFill>
                  <a:schemeClr val="bg2">
                    <a:lumMod val="25000"/>
                  </a:schemeClr>
                </a:solidFill>
                <a:latin typeface="+mn-lt"/>
              </a:rPr>
              <a:t>А. П. Чехова</a:t>
            </a:r>
          </a:p>
        </p:txBody>
      </p:sp>
      <p:pic>
        <p:nvPicPr>
          <p:cNvPr id="10" name="Picture 9" descr="http://www.bookriver.ru/img/covers/408451.jpg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97" y="2237542"/>
            <a:ext cx="2565340" cy="4000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1" descr="http://all-the-books.ru/images/book/1898/chehov-anton-kryzhovnik.jpg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784" y="2228432"/>
            <a:ext cx="2568203" cy="4018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3" descr="http://srazu-vse.ru/uploads/posts/2012-12/1355554355_kengeg.jpg">
            <a:hlinkClick r:id="rId11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11" y="2228432"/>
            <a:ext cx="2543682" cy="400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 descr="C:\Users\Rybko\Pictures\Вопрос-аукцион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Семиугольник 13"/>
          <p:cNvSpPr/>
          <p:nvPr/>
        </p:nvSpPr>
        <p:spPr>
          <a:xfrm>
            <a:off x="813877" y="5578864"/>
            <a:ext cx="792088" cy="688112"/>
          </a:xfrm>
          <a:prstGeom prst="heptagon">
            <a:avLst/>
          </a:prstGeom>
          <a:solidFill>
            <a:srgbClr val="00206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?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938007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2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/>
      <p:bldP spid="9" grpId="0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5198755" y="1351382"/>
            <a:ext cx="3312368" cy="5016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4000" b="1" dirty="0" smtClean="0">
                <a:solidFill>
                  <a:srgbClr val="FF0000"/>
                </a:solidFill>
              </a:rPr>
              <a:t>Был арестован и просидел месяц в полицейской части, а затем сослан в            своё имение</a:t>
            </a:r>
            <a:endParaRPr lang="ru-RU" altLang="ru-RU" sz="4000" b="1" dirty="0">
              <a:solidFill>
                <a:srgbClr val="FF0000"/>
              </a:solidFill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5198755" y="1505105"/>
            <a:ext cx="3312368" cy="440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4000" b="1" dirty="0" smtClean="0">
                <a:solidFill>
                  <a:schemeClr val="bg2">
                    <a:lumMod val="25000"/>
                  </a:schemeClr>
                </a:solidFill>
              </a:rPr>
              <a:t>Как был наказан                     И. С. Тургенев за отклик (некролог) на смерть            Н. В. Гоголя?</a:t>
            </a:r>
            <a:endParaRPr lang="ru-RU" altLang="ru-RU" sz="4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620688"/>
            <a:ext cx="82089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  <a:latin typeface="Agatha-Modern" pitchFamily="34" charset="0"/>
              </a:rPr>
              <a:t>Из биографии - 20</a:t>
            </a:r>
            <a:endParaRPr lang="ru-RU" sz="4400" b="1" dirty="0">
              <a:solidFill>
                <a:schemeClr val="bg2">
                  <a:lumMod val="25000"/>
                </a:schemeClr>
              </a:solidFill>
              <a:latin typeface="Agatha-Modern" pitchFamily="34" charset="0"/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189284" y="6368140"/>
            <a:ext cx="360040" cy="360040"/>
          </a:xfrm>
          <a:prstGeom prst="actionButtonHom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http://itd2.mycdn.me/image?id=876743059083&amp;t=20&amp;plc=WEB&amp;tkn=*yBQsA4cr7sGVE1OdzMQOQclL60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46" t="5114" r="42472" b="4668"/>
          <a:stretch/>
        </p:blipFill>
        <p:spPr bwMode="auto">
          <a:xfrm>
            <a:off x="659681" y="1268760"/>
            <a:ext cx="3626672" cy="5001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itd2.mycdn.me/image?id=876743059083&amp;t=20&amp;plc=WEB&amp;tkn=*yBQsA4cr7sGVE1OdzMQOQclL60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16" t="7214" r="21172" b="9875"/>
          <a:stretch/>
        </p:blipFill>
        <p:spPr bwMode="auto">
          <a:xfrm>
            <a:off x="2339752" y="1390128"/>
            <a:ext cx="2736304" cy="4631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8052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580442" y="1351382"/>
            <a:ext cx="7983116" cy="5016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3900" b="1" dirty="0" smtClean="0">
                <a:solidFill>
                  <a:schemeClr val="bg2">
                    <a:lumMod val="25000"/>
                  </a:schemeClr>
                </a:solidFill>
              </a:rPr>
              <a:t>В «Евгении Онегине» Пушкина мать </a:t>
            </a:r>
            <a:r>
              <a:rPr lang="ru-RU" altLang="ru-RU" sz="3900" b="1" dirty="0">
                <a:solidFill>
                  <a:schemeClr val="bg2">
                    <a:lumMod val="25000"/>
                  </a:schemeClr>
                </a:solidFill>
              </a:rPr>
              <a:t>Т</a:t>
            </a:r>
            <a:r>
              <a:rPr lang="ru-RU" altLang="ru-RU" sz="3900" b="1" dirty="0" smtClean="0">
                <a:solidFill>
                  <a:schemeClr val="bg2">
                    <a:lumMod val="25000"/>
                  </a:schemeClr>
                </a:solidFill>
              </a:rPr>
              <a:t>атьяны «звала Полиною Прасковью». Аналогичная история произошла и в жизни И. С. Тургенева: русская девушка не только сменила имя, но и превратилась во </a:t>
            </a:r>
            <a:r>
              <a:rPr lang="ru-RU" altLang="ru-RU" sz="3900" b="1" dirty="0">
                <a:solidFill>
                  <a:schemeClr val="bg2">
                    <a:lumMod val="25000"/>
                  </a:schemeClr>
                </a:solidFill>
              </a:rPr>
              <a:t>ф</a:t>
            </a:r>
            <a:r>
              <a:rPr lang="ru-RU" altLang="ru-RU" sz="3900" b="1" dirty="0" smtClean="0">
                <a:solidFill>
                  <a:schemeClr val="bg2">
                    <a:lumMod val="25000"/>
                  </a:schemeClr>
                </a:solidFill>
              </a:rPr>
              <a:t>ранцуженку.           Кто она?</a:t>
            </a:r>
            <a:endParaRPr lang="ru-RU" altLang="ru-RU" sz="39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4644008" y="1196752"/>
            <a:ext cx="3919550" cy="5016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4000" b="1" dirty="0" smtClean="0">
                <a:solidFill>
                  <a:srgbClr val="FF0000"/>
                </a:solidFill>
              </a:rPr>
              <a:t>Незаконная дочь                        И. С. Тургенева Пелагея (Полина), которая воспитывалась в семье Виардо</a:t>
            </a:r>
            <a:endParaRPr lang="ru-RU" altLang="ru-RU" sz="4000" b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https://i.pinimg.com/736x/72/79/e5/7279e5b6e7e48e2ccdaa45715fa842c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1196752"/>
            <a:ext cx="3758581" cy="5088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52977" y="538893"/>
            <a:ext cx="82089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  <a:latin typeface="Agatha-Modern" pitchFamily="34" charset="0"/>
              </a:rPr>
              <a:t>Из биографии - 30</a:t>
            </a:r>
            <a:endParaRPr lang="ru-RU" sz="4400" b="1" dirty="0">
              <a:solidFill>
                <a:schemeClr val="bg2">
                  <a:lumMod val="25000"/>
                </a:schemeClr>
              </a:solidFill>
              <a:latin typeface="Agatha-Modern" pitchFamily="34" charset="0"/>
            </a:endParaRPr>
          </a:p>
        </p:txBody>
      </p:sp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189284" y="6368140"/>
            <a:ext cx="360040" cy="360040"/>
          </a:xfrm>
          <a:prstGeom prst="actionButtonHom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9203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mzhm.razwe.net/images/photos/medium/article8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1" y="1383396"/>
            <a:ext cx="7344817" cy="4865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620688"/>
            <a:ext cx="82089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  <a:latin typeface="Agatha-Modern" pitchFamily="34" charset="0"/>
              </a:rPr>
              <a:t>Из биографии - 40</a:t>
            </a:r>
            <a:endParaRPr lang="ru-RU" sz="4400" b="1" dirty="0">
              <a:solidFill>
                <a:schemeClr val="bg2">
                  <a:lumMod val="25000"/>
                </a:schemeClr>
              </a:solidFill>
              <a:latin typeface="Agatha-Modern" pitchFamily="34" charset="0"/>
            </a:endParaRPr>
          </a:p>
        </p:txBody>
      </p:sp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189284" y="6368140"/>
            <a:ext cx="360040" cy="360040"/>
          </a:xfrm>
          <a:prstGeom prst="actionButtonHom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580442" y="1268760"/>
            <a:ext cx="7983116" cy="1892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3900" b="1" dirty="0" smtClean="0">
                <a:solidFill>
                  <a:schemeClr val="bg2">
                    <a:lumMod val="25000"/>
                  </a:schemeClr>
                </a:solidFill>
              </a:rPr>
              <a:t>О каком чужом гнезде говорил      И. С. Тургенев: «Полно сидеть на краешке </a:t>
            </a:r>
            <a:r>
              <a:rPr lang="ru-RU" altLang="ru-RU" sz="3900" b="1" smtClean="0">
                <a:solidFill>
                  <a:schemeClr val="bg2">
                    <a:lumMod val="25000"/>
                  </a:schemeClr>
                </a:solidFill>
              </a:rPr>
              <a:t>чужого гнезда»?</a:t>
            </a:r>
            <a:endParaRPr lang="ru-RU" altLang="ru-RU" sz="39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5122" name="Picture 2" descr="https://ds04.infourok.ru/uploads/ex/0085/0005b95c-5b22e19e/img29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7" t="17861" r="2636" b="3665"/>
          <a:stretch/>
        </p:blipFill>
        <p:spPr bwMode="auto">
          <a:xfrm>
            <a:off x="1099349" y="3191593"/>
            <a:ext cx="6945301" cy="3057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1844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620688"/>
            <a:ext cx="82089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  <a:latin typeface="Agatha-Modern" pitchFamily="34" charset="0"/>
              </a:rPr>
              <a:t>Из биографии - 50</a:t>
            </a:r>
            <a:endParaRPr lang="ru-RU" sz="4400" b="1" dirty="0">
              <a:solidFill>
                <a:schemeClr val="bg2">
                  <a:lumMod val="25000"/>
                </a:schemeClr>
              </a:solidFill>
              <a:latin typeface="Agatha-Modern" pitchFamily="34" charset="0"/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189284" y="6368140"/>
            <a:ext cx="360040" cy="360040"/>
          </a:xfrm>
          <a:prstGeom prst="actionButtonHom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4860032" y="1565145"/>
            <a:ext cx="3528392" cy="440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4000" b="1" dirty="0" smtClean="0">
                <a:solidFill>
                  <a:schemeClr val="bg2">
                    <a:lumMod val="25000"/>
                  </a:schemeClr>
                </a:solidFill>
              </a:rPr>
              <a:t>Какое любимое занятие было у семилетнего мальчика Вани Тургенева?</a:t>
            </a:r>
            <a:endParaRPr lang="ru-RU" altLang="ru-RU" sz="4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100" name="Picture 4" descr="https://i.pinimg.com/originals/12/8d/6c/128d6cc9c6f533ffb62c2025a7fc636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40768"/>
            <a:ext cx="3816424" cy="4849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5901429"/>
            <a:ext cx="3816424" cy="3077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400" b="1" i="1" dirty="0"/>
              <a:t>И</a:t>
            </a:r>
            <a:r>
              <a:rPr lang="ru-RU" sz="1400" b="1" i="1" dirty="0" smtClean="0"/>
              <a:t>. С. Тургенев</a:t>
            </a:r>
            <a:r>
              <a:rPr lang="ru-RU" sz="1400" b="1" i="1" dirty="0"/>
              <a:t> в возрасте 7 лет</a:t>
            </a:r>
          </a:p>
        </p:txBody>
      </p:sp>
      <p:pic>
        <p:nvPicPr>
          <p:cNvPr id="4102" name="Picture 6" descr="https://image.invaluable.com/housePhotos/sothebys/29/112029/H0046-L0393002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7876" y="1340766"/>
            <a:ext cx="6336705" cy="4849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580110" y="1404577"/>
            <a:ext cx="2088233" cy="46166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Ловля птиц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092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620688"/>
            <a:ext cx="82089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  <a:latin typeface="Agatha-Modern" pitchFamily="34" charset="0"/>
              </a:rPr>
              <a:t>Из биографии - 60</a:t>
            </a:r>
            <a:endParaRPr lang="ru-RU" sz="4400" b="1" dirty="0">
              <a:solidFill>
                <a:schemeClr val="bg2">
                  <a:lumMod val="25000"/>
                </a:schemeClr>
              </a:solidFill>
              <a:latin typeface="Agatha-Modern" pitchFamily="34" charset="0"/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189284" y="6368140"/>
            <a:ext cx="360040" cy="360040"/>
          </a:xfrm>
          <a:prstGeom prst="actionButtonHom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580442" y="1290973"/>
            <a:ext cx="3847542" cy="507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3600" b="1" dirty="0" smtClean="0">
                <a:solidFill>
                  <a:schemeClr val="bg2">
                    <a:lumMod val="25000"/>
                  </a:schemeClr>
                </a:solidFill>
              </a:rPr>
              <a:t>Труды какого немецкого философа изучал молодой                           И. С. Тургенев,            по его словам,              </a:t>
            </a:r>
            <a:r>
              <a:rPr lang="ru-RU" altLang="ru-RU" sz="3600" b="1" i="1" dirty="0" smtClean="0">
                <a:solidFill>
                  <a:schemeClr val="bg2">
                    <a:lumMod val="25000"/>
                  </a:schemeClr>
                </a:solidFill>
              </a:rPr>
              <a:t>«с особенным рвением»</a:t>
            </a:r>
            <a:r>
              <a:rPr lang="ru-RU" altLang="ru-RU" sz="3600" b="1" dirty="0" smtClean="0">
                <a:solidFill>
                  <a:schemeClr val="bg2">
                    <a:lumMod val="25000"/>
                  </a:schemeClr>
                </a:solidFill>
              </a:rPr>
              <a:t> и знал почти наизусть?</a:t>
            </a:r>
            <a:endParaRPr lang="ru-RU" altLang="ru-RU" sz="36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6146" name="Picture 2" descr="https://24smi.org/public/media/resize/660x-/celebrity/2018/03/27/lcrmn9awpebx-georg-gege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390128"/>
            <a:ext cx="3528392" cy="4762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724458" y="1353109"/>
            <a:ext cx="3847542" cy="4832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4400" b="1" dirty="0" smtClean="0">
                <a:solidFill>
                  <a:srgbClr val="FF0000"/>
                </a:solidFill>
              </a:rPr>
              <a:t>Георг 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altLang="ru-RU" sz="4400" b="1" dirty="0" smtClean="0">
                <a:solidFill>
                  <a:srgbClr val="FF0000"/>
                </a:solidFill>
              </a:rPr>
              <a:t>Вильгельм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altLang="ru-RU" sz="4400" b="1" dirty="0" smtClean="0">
                <a:solidFill>
                  <a:srgbClr val="FF0000"/>
                </a:solidFill>
              </a:rPr>
              <a:t>Фридрих 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altLang="ru-RU" sz="4400" b="1" dirty="0" smtClean="0">
                <a:solidFill>
                  <a:srgbClr val="FF0000"/>
                </a:solidFill>
              </a:rPr>
              <a:t>Гегель 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altLang="ru-RU" sz="4400" b="1" i="1" dirty="0" smtClean="0">
                <a:solidFill>
                  <a:srgbClr val="FF0000"/>
                </a:solidFill>
              </a:rPr>
              <a:t>1770 - 1831</a:t>
            </a:r>
            <a:endParaRPr lang="ru-RU" altLang="ru-RU" sz="4400" b="1" i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60032" y="5813901"/>
            <a:ext cx="3571559" cy="33855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</a:rPr>
              <a:t>Гегель… Кант… Ницше… Шопенгауэр…</a:t>
            </a:r>
            <a:endParaRPr lang="ru-RU" sz="16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707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620688"/>
            <a:ext cx="82089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  <a:latin typeface="Agatha-Modern" pitchFamily="34" charset="0"/>
              </a:rPr>
              <a:t>Литературное окружение - 10</a:t>
            </a:r>
            <a:endParaRPr lang="ru-RU" sz="4400" b="1" dirty="0">
              <a:solidFill>
                <a:schemeClr val="bg2">
                  <a:lumMod val="25000"/>
                </a:schemeClr>
              </a:solidFill>
              <a:latin typeface="Agatha-Modern" pitchFamily="34" charset="0"/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189284" y="6368140"/>
            <a:ext cx="360040" cy="360040"/>
          </a:xfrm>
          <a:prstGeom prst="actionButtonHom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4644008" y="1362967"/>
            <a:ext cx="3950668" cy="4832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4400" b="1" dirty="0" smtClean="0">
                <a:solidFill>
                  <a:schemeClr val="bg2">
                    <a:lumMod val="25000"/>
                  </a:schemeClr>
                </a:solidFill>
              </a:rPr>
              <a:t>Кого начинающий писатель                И. С. Тургенев считал           </a:t>
            </a:r>
            <a:r>
              <a:rPr lang="ru-RU" altLang="ru-RU" sz="4400" b="1" i="1" dirty="0" smtClean="0">
                <a:solidFill>
                  <a:schemeClr val="bg2">
                    <a:lumMod val="25000"/>
                  </a:schemeClr>
                </a:solidFill>
              </a:rPr>
              <a:t>«отцом и командиром»?</a:t>
            </a:r>
            <a:endParaRPr lang="ru-RU" altLang="ru-RU" sz="4400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026" name="Picture 2" descr="http://900igr.net/up/datai/182421/0028-023-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90129"/>
            <a:ext cx="3552825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4578554" y="2060848"/>
            <a:ext cx="3950668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4800" b="1" dirty="0" smtClean="0">
                <a:solidFill>
                  <a:srgbClr val="FF0000"/>
                </a:solidFill>
              </a:rPr>
              <a:t>Виссарион Григорьевич Белинский </a:t>
            </a:r>
            <a:r>
              <a:rPr lang="ru-RU" altLang="ru-RU" sz="4800" b="1" i="1" dirty="0" smtClean="0">
                <a:solidFill>
                  <a:srgbClr val="FF0000"/>
                </a:solidFill>
              </a:rPr>
              <a:t>1811 - 1848</a:t>
            </a:r>
            <a:endParaRPr lang="ru-RU" altLang="ru-RU" sz="48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5249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774</TotalTime>
  <Words>1445</Words>
  <Application>Microsoft Office PowerPoint</Application>
  <PresentationFormat>Экран (4:3)</PresentationFormat>
  <Paragraphs>184</Paragraphs>
  <Slides>38</Slides>
  <Notes>0</Notes>
  <HiddenSlides>0</HiddenSlides>
  <MMClips>8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2" baseType="lpstr">
      <vt:lpstr>Arial</vt:lpstr>
      <vt:lpstr>Agatha-Modern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Pelirina</dc:creator>
  <cp:lastModifiedBy>Rybko</cp:lastModifiedBy>
  <cp:revision>83</cp:revision>
  <dcterms:created xsi:type="dcterms:W3CDTF">2016-06-30T17:15:43Z</dcterms:created>
  <dcterms:modified xsi:type="dcterms:W3CDTF">2020-10-27T11:49:18Z</dcterms:modified>
</cp:coreProperties>
</file>