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484368" cy="13681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Смысловое чтение на уроке математики, 6 класс.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4400" dirty="0" smtClean="0"/>
              <a:t>Тема: «Задачи на движение».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3429000"/>
            <a:ext cx="6400800" cy="1752600"/>
          </a:xfrm>
        </p:spPr>
        <p:txBody>
          <a:bodyPr/>
          <a:lstStyle/>
          <a:p>
            <a:r>
              <a:rPr lang="ru-RU" dirty="0" smtClean="0"/>
              <a:t>Выполнила: учитель математики </a:t>
            </a:r>
          </a:p>
          <a:p>
            <a:r>
              <a:rPr lang="ru-RU" dirty="0"/>
              <a:t> </a:t>
            </a:r>
            <a:r>
              <a:rPr lang="ru-RU" dirty="0" smtClean="0"/>
              <a:t>              </a:t>
            </a:r>
            <a:r>
              <a:rPr lang="ru-RU" dirty="0" err="1" smtClean="0"/>
              <a:t>Шерстнова</a:t>
            </a:r>
            <a:r>
              <a:rPr lang="ru-RU" dirty="0" smtClean="0"/>
              <a:t> О.В.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67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в) Ответить на вопросы: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 </a:t>
            </a:r>
            <a:r>
              <a:rPr lang="ru-RU" dirty="0"/>
              <a:t>каких величинах говорится в задаче?</a:t>
            </a:r>
          </a:p>
          <a:p>
            <a:r>
              <a:rPr lang="ru-RU" dirty="0"/>
              <a:t>Можно ли сразу ответить на главный вопрос задачи?</a:t>
            </a:r>
          </a:p>
          <a:p>
            <a:r>
              <a:rPr lang="ru-RU" dirty="0"/>
              <a:t>Какой формулой воспользуемся?</a:t>
            </a:r>
          </a:p>
          <a:p>
            <a:r>
              <a:rPr lang="ru-RU" dirty="0"/>
              <a:t>Что известно о скорости?</a:t>
            </a:r>
          </a:p>
          <a:p>
            <a:r>
              <a:rPr lang="ru-RU" dirty="0"/>
              <a:t>Что известно о времени?</a:t>
            </a:r>
          </a:p>
          <a:p>
            <a:r>
              <a:rPr lang="ru-RU" dirty="0"/>
              <a:t>Что известно о расстоянии?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91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Calibri"/>
              </a:rPr>
              <a:t>«Эти добрые люди и не подозревают, каких</a:t>
            </a:r>
            <a:endParaRPr lang="ru-RU" dirty="0"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Calibri"/>
              </a:rPr>
              <a:t>трудов и времени стоит научиться читать. Я</a:t>
            </a:r>
            <a:endParaRPr lang="ru-RU" dirty="0"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Calibri"/>
              </a:rPr>
              <a:t>сам на это употребил 80 лет и все не могу</a:t>
            </a:r>
            <a:endParaRPr lang="ru-RU" dirty="0"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Calibri"/>
              </a:rPr>
              <a:t>сказать, чтобы вполне достиг цели.»</a:t>
            </a:r>
            <a:endParaRPr lang="ru-RU" dirty="0"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Calibri"/>
              </a:rPr>
              <a:t> </a:t>
            </a:r>
            <a:endParaRPr lang="ru-RU" dirty="0">
              <a:ea typeface="Times New Roman"/>
              <a:cs typeface="Times New Roman"/>
            </a:endParaRPr>
          </a:p>
          <a:p>
            <a:pPr marL="0" indent="0" algn="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Calibri"/>
              </a:rPr>
              <a:t>И. Гете </a:t>
            </a:r>
            <a:endParaRPr lang="ru-RU" dirty="0"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Calibri"/>
              </a:rPr>
              <a:t> </a:t>
            </a:r>
            <a:endParaRPr lang="ru-RU" dirty="0"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028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556793"/>
            <a:ext cx="7416824" cy="432047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Скорость </a:t>
            </a:r>
            <a:r>
              <a:rPr lang="ru-RU" dirty="0"/>
              <a:t>первого пешехода 3,2 км/ч, а скорость второго 4,5 км/ч. Представьте схематично и определите, удаляются или сближаются пешеходы и на сколько километров в час, если они вышли: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</a:t>
            </a:r>
            <a:r>
              <a:rPr lang="ru-RU" dirty="0"/>
              <a:t>) из одного пункта в противоположных направлениях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б) из </a:t>
            </a:r>
            <a:r>
              <a:rPr lang="ru-RU" dirty="0"/>
              <a:t>двух пунктов навстречу друг другу;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</a:t>
            </a:r>
            <a:r>
              <a:rPr lang="ru-RU" dirty="0"/>
              <a:t>) из </a:t>
            </a:r>
            <a:r>
              <a:rPr lang="ru-RU" dirty="0" smtClean="0"/>
              <a:t>одного пункта в одном направлении </a:t>
            </a:r>
            <a:r>
              <a:rPr lang="ru-RU" dirty="0"/>
              <a:t>и второй идет вслед за первым;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г</a:t>
            </a:r>
            <a:r>
              <a:rPr lang="ru-RU" dirty="0"/>
              <a:t>) из одного пункта в одном </a:t>
            </a:r>
            <a:r>
              <a:rPr lang="ru-RU" dirty="0" smtClean="0"/>
              <a:t>направлении и первый идет вслед за вторым.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64725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Случай первый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sz="3000" dirty="0">
                <a:solidFill>
                  <a:prstClr val="black"/>
                </a:solidFill>
              </a:rPr>
              <a:t>а) из одного пункта в противоположных </a:t>
            </a:r>
            <a:r>
              <a:rPr lang="ru-RU" sz="3000" dirty="0" smtClean="0">
                <a:solidFill>
                  <a:prstClr val="black"/>
                </a:solidFill>
              </a:rPr>
              <a:t>направлениях.</a:t>
            </a:r>
          </a:p>
          <a:p>
            <a:pPr marL="0" lvl="0" indent="0">
              <a:buNone/>
            </a:pPr>
            <a:r>
              <a:rPr lang="en-US" sz="3000" dirty="0" smtClean="0">
                <a:solidFill>
                  <a:prstClr val="black"/>
                </a:solidFill>
              </a:rPr>
              <a:t>V</a:t>
            </a:r>
            <a:r>
              <a:rPr lang="en-US" sz="1800" dirty="0" smtClean="0">
                <a:solidFill>
                  <a:prstClr val="black"/>
                </a:solidFill>
              </a:rPr>
              <a:t>1</a:t>
            </a:r>
            <a:r>
              <a:rPr lang="en-US" sz="3000" dirty="0" smtClean="0">
                <a:solidFill>
                  <a:prstClr val="black"/>
                </a:solidFill>
              </a:rPr>
              <a:t>= 3,2 </a:t>
            </a:r>
            <a:r>
              <a:rPr lang="ru-RU" sz="3000" dirty="0" smtClean="0">
                <a:solidFill>
                  <a:prstClr val="black"/>
                </a:solidFill>
              </a:rPr>
              <a:t>км/ч; </a:t>
            </a:r>
          </a:p>
          <a:p>
            <a:pPr marL="0" lvl="0" indent="0">
              <a:buNone/>
            </a:pPr>
            <a:r>
              <a:rPr lang="en-US" sz="3000" dirty="0" smtClean="0">
                <a:solidFill>
                  <a:prstClr val="black"/>
                </a:solidFill>
              </a:rPr>
              <a:t>V</a:t>
            </a:r>
            <a:r>
              <a:rPr lang="ru-RU" sz="1800" dirty="0" smtClean="0">
                <a:solidFill>
                  <a:prstClr val="black"/>
                </a:solidFill>
              </a:rPr>
              <a:t>2</a:t>
            </a:r>
            <a:r>
              <a:rPr lang="ru-RU" sz="3000" dirty="0" smtClean="0">
                <a:solidFill>
                  <a:prstClr val="black"/>
                </a:solidFill>
              </a:rPr>
              <a:t>=</a:t>
            </a:r>
            <a:r>
              <a:rPr lang="ru-RU" dirty="0" smtClean="0"/>
              <a:t> 4,5 км/ч.</a:t>
            </a:r>
          </a:p>
          <a:p>
            <a:pPr marL="0" lvl="0" indent="0">
              <a:buNone/>
            </a:pPr>
            <a:endParaRPr lang="ru-RU" sz="30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u-RU" sz="30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3000" dirty="0" smtClean="0">
                <a:solidFill>
                  <a:prstClr val="black"/>
                </a:solidFill>
              </a:rPr>
              <a:t>V</a:t>
            </a:r>
            <a:r>
              <a:rPr lang="ru-RU" sz="1800" dirty="0">
                <a:solidFill>
                  <a:prstClr val="black"/>
                </a:solidFill>
              </a:rPr>
              <a:t>?</a:t>
            </a:r>
            <a:r>
              <a:rPr lang="ru-RU" sz="3000" dirty="0" smtClean="0">
                <a:solidFill>
                  <a:prstClr val="black"/>
                </a:solidFill>
              </a:rPr>
              <a:t> = </a:t>
            </a:r>
            <a:endParaRPr lang="ru-RU" sz="3000" dirty="0">
              <a:solidFill>
                <a:prstClr val="black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915816" y="4149080"/>
            <a:ext cx="4608512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5161" y="3506786"/>
            <a:ext cx="609600" cy="570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646" y="2996952"/>
            <a:ext cx="1125515" cy="1018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095" y="2996952"/>
            <a:ext cx="865364" cy="1031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10773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6965245" cy="1202485"/>
          </a:xfrm>
        </p:spPr>
        <p:txBody>
          <a:bodyPr/>
          <a:lstStyle/>
          <a:p>
            <a:r>
              <a:rPr lang="ru-RU" dirty="0" smtClean="0"/>
              <a:t>Случай второй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600201"/>
            <a:ext cx="7488832" cy="4277071"/>
          </a:xfrm>
        </p:spPr>
        <p:txBody>
          <a:bodyPr/>
          <a:lstStyle/>
          <a:p>
            <a:pPr marL="0" indent="0">
              <a:buNone/>
            </a:pPr>
            <a:r>
              <a:rPr lang="ru-RU" sz="3000" dirty="0">
                <a:solidFill>
                  <a:prstClr val="black"/>
                </a:solidFill>
              </a:rPr>
              <a:t>б)из двух пунктов навстречу друг </a:t>
            </a:r>
            <a:r>
              <a:rPr lang="ru-RU" sz="3000" dirty="0" smtClean="0">
                <a:solidFill>
                  <a:prstClr val="black"/>
                </a:solidFill>
              </a:rPr>
              <a:t>другу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V</a:t>
            </a:r>
            <a:r>
              <a:rPr lang="en-US" sz="2000" dirty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= 3,2 </a:t>
            </a:r>
            <a:r>
              <a:rPr lang="ru-RU" dirty="0">
                <a:solidFill>
                  <a:prstClr val="black"/>
                </a:solidFill>
              </a:rPr>
              <a:t>км/ч; 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V</a:t>
            </a:r>
            <a:r>
              <a:rPr lang="ru-RU" sz="2000" dirty="0">
                <a:solidFill>
                  <a:prstClr val="black"/>
                </a:solidFill>
              </a:rPr>
              <a:t>2</a:t>
            </a:r>
            <a:r>
              <a:rPr lang="ru-RU" dirty="0">
                <a:solidFill>
                  <a:prstClr val="black"/>
                </a:solidFill>
              </a:rPr>
              <a:t>=</a:t>
            </a:r>
            <a:r>
              <a:rPr lang="ru-RU" dirty="0"/>
              <a:t> 4,5 км/ч</a:t>
            </a:r>
            <a:r>
              <a:rPr lang="ru-RU" dirty="0" smtClean="0"/>
              <a:t>.</a:t>
            </a:r>
          </a:p>
          <a:p>
            <a:pPr marL="0" lvl="0" indent="0">
              <a:buNone/>
            </a:pPr>
            <a:endParaRPr lang="ru-RU" dirty="0"/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en-US" dirty="0" smtClean="0"/>
              <a:t>V</a:t>
            </a:r>
            <a:r>
              <a:rPr lang="ru-RU" sz="1800" dirty="0" smtClean="0"/>
              <a:t>?</a:t>
            </a:r>
            <a:r>
              <a:rPr lang="ru-RU" sz="3000" dirty="0" smtClean="0"/>
              <a:t> =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851920" y="3789040"/>
            <a:ext cx="4356000" cy="0"/>
          </a:xfrm>
          <a:prstGeom prst="line">
            <a:avLst/>
          </a:prstGeom>
          <a:ln w="31750">
            <a:solidFill>
              <a:schemeClr val="tx1"/>
            </a:solidFill>
            <a:bevel/>
            <a:head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120" y="3068960"/>
            <a:ext cx="609600" cy="570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515296"/>
            <a:ext cx="94297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0888" y="2478410"/>
            <a:ext cx="130492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510908" y="345458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207920" y="3429228"/>
            <a:ext cx="279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405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6808" y="404664"/>
            <a:ext cx="6965245" cy="1202485"/>
          </a:xfrm>
        </p:spPr>
        <p:txBody>
          <a:bodyPr/>
          <a:lstStyle/>
          <a:p>
            <a:r>
              <a:rPr lang="ru-RU" dirty="0" smtClean="0"/>
              <a:t>Случай третий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340769"/>
            <a:ext cx="7859216" cy="468052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в) из </a:t>
            </a:r>
            <a:r>
              <a:rPr lang="ru-RU" dirty="0" smtClean="0"/>
              <a:t>одного пункта в одном направлении и </a:t>
            </a:r>
            <a:r>
              <a:rPr lang="ru-RU" dirty="0"/>
              <a:t>второй идет вслед за </a:t>
            </a:r>
            <a:r>
              <a:rPr lang="ru-RU" dirty="0" smtClean="0"/>
              <a:t>первым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V</a:t>
            </a:r>
            <a:r>
              <a:rPr lang="en-US" sz="2000" dirty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= 3,2 </a:t>
            </a:r>
            <a:r>
              <a:rPr lang="ru-RU" dirty="0">
                <a:solidFill>
                  <a:prstClr val="black"/>
                </a:solidFill>
              </a:rPr>
              <a:t>км/ч; 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V</a:t>
            </a:r>
            <a:r>
              <a:rPr lang="ru-RU" sz="2000" dirty="0">
                <a:solidFill>
                  <a:prstClr val="black"/>
                </a:solidFill>
              </a:rPr>
              <a:t>2</a:t>
            </a:r>
            <a:r>
              <a:rPr lang="ru-RU" dirty="0">
                <a:solidFill>
                  <a:prstClr val="black"/>
                </a:solidFill>
              </a:rPr>
              <a:t>=</a:t>
            </a:r>
            <a:r>
              <a:rPr lang="ru-RU" dirty="0"/>
              <a:t> 4,5 км/ч.</a:t>
            </a:r>
          </a:p>
          <a:p>
            <a:pPr marL="0" lvl="0" indent="0">
              <a:buNone/>
            </a:pPr>
            <a:endParaRPr lang="ru-RU" dirty="0"/>
          </a:p>
          <a:p>
            <a:pPr marL="0" lv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en-US" dirty="0"/>
              <a:t>V</a:t>
            </a:r>
            <a:r>
              <a:rPr lang="ru-RU" sz="1800" dirty="0"/>
              <a:t>?</a:t>
            </a:r>
            <a:r>
              <a:rPr lang="ru-RU" sz="3000" dirty="0"/>
              <a:t> =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851920" y="3789040"/>
            <a:ext cx="4356000" cy="0"/>
          </a:xfrm>
          <a:prstGeom prst="line">
            <a:avLst/>
          </a:prstGeom>
          <a:ln w="31750">
            <a:solidFill>
              <a:schemeClr val="tx1"/>
            </a:solidFill>
            <a:bevel/>
            <a:head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120" y="3068960"/>
            <a:ext cx="609600" cy="570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490473"/>
            <a:ext cx="1269996" cy="1150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490473"/>
            <a:ext cx="94297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445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Случай четвертый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г) из одного пункта в одном направлении и первый идет вслед за вторым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V</a:t>
            </a:r>
            <a:r>
              <a:rPr lang="en-US" sz="2000" dirty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= 3,2 </a:t>
            </a:r>
            <a:r>
              <a:rPr lang="ru-RU" dirty="0">
                <a:solidFill>
                  <a:prstClr val="black"/>
                </a:solidFill>
              </a:rPr>
              <a:t>км/ч; 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V</a:t>
            </a:r>
            <a:r>
              <a:rPr lang="ru-RU" sz="2000" dirty="0">
                <a:solidFill>
                  <a:prstClr val="black"/>
                </a:solidFill>
              </a:rPr>
              <a:t>2</a:t>
            </a:r>
            <a:r>
              <a:rPr lang="ru-RU" dirty="0">
                <a:solidFill>
                  <a:prstClr val="black"/>
                </a:solidFill>
              </a:rPr>
              <a:t>=</a:t>
            </a:r>
            <a:r>
              <a:rPr lang="ru-RU" dirty="0"/>
              <a:t> 4,5 км/ч.</a:t>
            </a:r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en-US" dirty="0"/>
              <a:t>V</a:t>
            </a:r>
            <a:r>
              <a:rPr lang="ru-RU" sz="1800" dirty="0"/>
              <a:t>?</a:t>
            </a:r>
            <a:r>
              <a:rPr lang="ru-RU" sz="3000" dirty="0"/>
              <a:t> </a:t>
            </a:r>
            <a:r>
              <a:rPr lang="ru-RU" sz="3000" dirty="0" smtClean="0"/>
              <a:t>=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004320" y="3941440"/>
            <a:ext cx="4356000" cy="0"/>
          </a:xfrm>
          <a:prstGeom prst="line">
            <a:avLst/>
          </a:prstGeom>
          <a:ln w="31750">
            <a:solidFill>
              <a:schemeClr val="tx1"/>
            </a:solidFill>
            <a:bevel/>
            <a:head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520" y="3212976"/>
            <a:ext cx="609600" cy="570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51001"/>
            <a:ext cx="94297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052" y="2632636"/>
            <a:ext cx="1269996" cy="1150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95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Два пешехода идут навстречу друг другу. Скорость одного из них 54 км/ч, а скорость другого 65 км/ч. Сейчас между ними 50 км. Какое расстояние будет между ними  через 0,2 часа?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Calibri"/>
              </a:rPr>
              <a:t>а) Составить схему:</a:t>
            </a:r>
            <a:endParaRPr lang="ru-RU" sz="4000" dirty="0"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85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272808" cy="525658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Два пешехода идут навстречу друг другу. Скорость одного из них 54 км/ч, а скорость другого 65 км/ч. Сейчас между ними 50 км. Какое расстояние будет между ними  через 0,2 часа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б)Заполнить таблицу: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375115"/>
              </p:ext>
            </p:extLst>
          </p:nvPr>
        </p:nvGraphicFramePr>
        <p:xfrm>
          <a:off x="1763688" y="4005064"/>
          <a:ext cx="4320479" cy="1224136"/>
        </p:xfrm>
        <a:graphic>
          <a:graphicData uri="http://schemas.openxmlformats.org/drawingml/2006/table">
            <a:tbl>
              <a:tblPr/>
              <a:tblGrid>
                <a:gridCol w="1262225"/>
                <a:gridCol w="1019153"/>
                <a:gridCol w="1019153"/>
                <a:gridCol w="1019948"/>
              </a:tblGrid>
              <a:tr h="391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V </a:t>
                      </a:r>
                      <a:r>
                        <a:rPr lang="ru-RU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(км/ч)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t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8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(ч)</a:t>
                      </a:r>
                      <a:r>
                        <a:rPr lang="ru-RU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8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(км)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61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61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03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75</TotalTime>
  <Words>369</Words>
  <Application>Microsoft Office PowerPoint</Application>
  <PresentationFormat>Экран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Кнопка</vt:lpstr>
      <vt:lpstr>Смысловое чтение на уроке математики, 6 класс.  Тема: «Задачи на движение».</vt:lpstr>
      <vt:lpstr>Презентация PowerPoint</vt:lpstr>
      <vt:lpstr>Задание № 1</vt:lpstr>
      <vt:lpstr>Случай первый</vt:lpstr>
      <vt:lpstr>Случай второй</vt:lpstr>
      <vt:lpstr>Случай третий</vt:lpstr>
      <vt:lpstr>Случай четвертый</vt:lpstr>
      <vt:lpstr>Задание № 2</vt:lpstr>
      <vt:lpstr>Презентация PowerPoint</vt:lpstr>
      <vt:lpstr>в) Ответить на вопросы: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Смысловое чтение на уроке математики, 6 класс. Тема: «Задачи на движение».</dc:title>
  <dc:creator>Admin</dc:creator>
  <cp:lastModifiedBy>Admin</cp:lastModifiedBy>
  <cp:revision>8</cp:revision>
  <dcterms:created xsi:type="dcterms:W3CDTF">2020-06-22T10:52:14Z</dcterms:created>
  <dcterms:modified xsi:type="dcterms:W3CDTF">2020-06-22T12:18:08Z</dcterms:modified>
</cp:coreProperties>
</file>