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F7443"/>
    <a:srgbClr val="F99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8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3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0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5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8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8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4F13B8-958A-499E-B54D-5F17746466FF}" type="datetimeFigureOut">
              <a:rPr lang="ru-RU" smtClean="0"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17BCCB9-F01C-4C68-B275-A09D12F64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0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razrabotki/kriepostnoie-pravo.html" TargetMode="External"/><Relationship Id="rId2" Type="http://schemas.openxmlformats.org/officeDocument/2006/relationships/hyperlink" Target="https://www.pinterest.es/pin/1516447124373594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sch2100.mskobr.ru/ads_edu/s_01_06_po_29_06_2016_goda_na_baze_gbou_shkola_2100_na_territorii_sp_3_deguninskaya_ul_d_2_na_byudzhetnoj_osnove_budet_rabotat_l/" TargetMode="External"/><Relationship Id="rId4" Type="http://schemas.openxmlformats.org/officeDocument/2006/relationships/hyperlink" Target="https://yandex.by/collections/card/5e4173b33cbd831161d1238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151" y="1924335"/>
            <a:ext cx="9966960" cy="166575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Русский язык</a:t>
            </a:r>
            <a:endParaRPr lang="ru-RU" cap="none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337" y="3752898"/>
            <a:ext cx="8767860" cy="1388165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Тест-игра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4 класс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УМК «Школа России»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434316" y="5663821"/>
            <a:ext cx="3261815" cy="85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Роговская Н.И.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3" y="1744784"/>
            <a:ext cx="2265978" cy="2647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8887" b="10524"/>
          <a:stretch/>
        </p:blipFill>
        <p:spPr>
          <a:xfrm flipH="1">
            <a:off x="9675932" y="3230140"/>
            <a:ext cx="1870357" cy="157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45" y="486770"/>
            <a:ext cx="10786961" cy="809767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Литература: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28549"/>
            <a:ext cx="9872871" cy="456745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Канакина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В.П.,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В.Г.Горецкий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Русский язык. 4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.: учебник. – М.: Просвещение, 2014.</a:t>
            </a:r>
          </a:p>
          <a:p>
            <a:pPr marL="45720" indent="0">
              <a:buNone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Канакина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В.П.,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В.Г.Горецкий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Русский язык4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.: рабочая тетрадь. - М.: Просвещение, 2018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С.М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Мельникова. «Словарная работа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». М.: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Вако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2019г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Рисунки: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Человек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http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dochkiisinochki.ru/kartochki-chasti-tela-dlya-detej.html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Учитель, ученик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www.pinterest.es/pin/151644712437359485/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Ребус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videouroki.net/razrabotki/kriepostnoie-pravo.html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Горизонт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https://yandex.by/collections/card/5e4173b33cbd831161d1238e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/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Каникулы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https://sch2100.mskobr.ru/ads_edu/s_01_06_po_29_06_2016_goda_na_baze_gbou_shkola_2100_na_territorii_sp_3_deguninskaya_ul_d_2_na_byudzhetnoj_osnove_budet_rabotat_l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/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45" y="486770"/>
            <a:ext cx="10786961" cy="1110018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Словарные слова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045" y="1960770"/>
            <a:ext cx="4138684" cy="75403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Тема: «Повторение»</a:t>
            </a:r>
          </a:p>
          <a:p>
            <a:pPr marL="45720" indent="0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43877" y="2847569"/>
            <a:ext cx="2160000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2800" b="1" dirty="0" smtClean="0">
                <a:solidFill>
                  <a:sysClr val="windowText" lastClr="000000"/>
                </a:solidFill>
                <a:hlinkClick r:id="rId2" action="ppaction://hlinksldjump"/>
              </a:rPr>
              <a:t>человек</a:t>
            </a:r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563972" y="4226870"/>
            <a:ext cx="2160000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3200" b="1" dirty="0" smtClean="0">
                <a:solidFill>
                  <a:sysClr val="windowText" lastClr="000000"/>
                </a:solidFill>
                <a:hlinkClick r:id="rId3" action="ppaction://hlinksldjump"/>
              </a:rPr>
              <a:t>пожалуйста</a:t>
            </a:r>
            <a:endParaRPr lang="ru-RU" sz="3200" b="1" dirty="0" smtClean="0">
              <a:solidFill>
                <a:sysClr val="windowText" lastClr="00000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2">
            <a:hlinkClick r:id="rId4" action="ppaction://hlinksldjump"/>
          </p:cNvPr>
          <p:cNvSpPr txBox="1">
            <a:spLocks/>
          </p:cNvSpPr>
          <p:nvPr/>
        </p:nvSpPr>
        <p:spPr>
          <a:xfrm>
            <a:off x="1967073" y="4226870"/>
            <a:ext cx="2160000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2800" b="1" dirty="0" smtClean="0">
                <a:solidFill>
                  <a:sysClr val="windowText" lastClr="000000"/>
                </a:solidFill>
                <a:hlinkClick r:id="rId4" action="ppaction://hlinksldjump"/>
              </a:rPr>
              <a:t>горизонт</a:t>
            </a:r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563972" y="2820468"/>
            <a:ext cx="2160000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2800" b="1" dirty="0" smtClean="0">
                <a:solidFill>
                  <a:sysClr val="windowText" lastClr="000000"/>
                </a:solidFill>
                <a:hlinkClick r:id="rId5" action="ppaction://hlinksldjump"/>
              </a:rPr>
              <a:t>каникулы</a:t>
            </a:r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53924" y="2839619"/>
            <a:ext cx="2160000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2800" b="1" dirty="0" smtClean="0">
                <a:solidFill>
                  <a:sysClr val="windowText" lastClr="000000"/>
                </a:solidFill>
                <a:hlinkClick r:id="rId6" action="ppaction://hlinksldjump"/>
              </a:rPr>
              <a:t>хозяин</a:t>
            </a:r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268712" y="4226870"/>
            <a:ext cx="2160000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hlinkClick r:id="rId6" action="ppaction://hlinksldjump"/>
              </a:rPr>
              <a:t>хозяйство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1967073" y="5589608"/>
            <a:ext cx="2808000" cy="6687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адание 1 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7929350" y="5589609"/>
            <a:ext cx="2794622" cy="6687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адание 2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930" y="5589607"/>
            <a:ext cx="1744563" cy="6687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hlinkClick r:id="rId9" action="ppaction://hlinksldjump"/>
              </a:rPr>
              <a:t>литература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04" r="9530" b="5325"/>
          <a:stretch/>
        </p:blipFill>
        <p:spPr>
          <a:xfrm>
            <a:off x="302963" y="1074472"/>
            <a:ext cx="2703977" cy="4353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-3530" r="15822" b="4332"/>
          <a:stretch/>
        </p:blipFill>
        <p:spPr>
          <a:xfrm>
            <a:off x="8625385" y="362606"/>
            <a:ext cx="2224585" cy="711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4927" y="391829"/>
            <a:ext cx="3459104" cy="631753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Словарные слова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83864" y="1165675"/>
            <a:ext cx="7942226" cy="107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существо, обладающее мышлением, речью, способностью создавать орудия и пользоваться ими в процессе общественного труда. (По С.И. Ожегову)</a:t>
            </a:r>
          </a:p>
          <a:p>
            <a:pPr marL="4572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116960" y="4649187"/>
            <a:ext cx="6651144" cy="6735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человечек, человеческий, человечный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5708" y="2145104"/>
            <a:ext cx="245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</a:t>
            </a:r>
            <a:endParaRPr lang="ru-RU" sz="24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5708" y="3137149"/>
            <a:ext cx="308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</a:t>
            </a:r>
            <a:endParaRPr lang="ru-RU" sz="24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3088" y="3973262"/>
            <a:ext cx="197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слова</a:t>
            </a:r>
            <a:endParaRPr lang="ru-RU" sz="24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954977" y="2301564"/>
            <a:ext cx="3813127" cy="52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человек     ,  у человека   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408380" y="3297477"/>
            <a:ext cx="4359724" cy="905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доброжелательный человек,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человечный поступок.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26206" y="2416716"/>
            <a:ext cx="266517" cy="250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321725" y="2416716"/>
            <a:ext cx="266517" cy="2505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658352" y="5508297"/>
            <a:ext cx="5312549" cy="92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звучит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гордо. 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Дуга 17"/>
          <p:cNvSpPr/>
          <p:nvPr/>
        </p:nvSpPr>
        <p:spPr>
          <a:xfrm>
            <a:off x="5238234" y="4739778"/>
            <a:ext cx="1026208" cy="516846"/>
          </a:xfrm>
          <a:prstGeom prst="arc">
            <a:avLst>
              <a:gd name="adj1" fmla="val 10917278"/>
              <a:gd name="adj2" fmla="val 970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6385716" y="4745697"/>
            <a:ext cx="1026208" cy="516846"/>
          </a:xfrm>
          <a:prstGeom prst="arc">
            <a:avLst>
              <a:gd name="adj1" fmla="val 10917278"/>
              <a:gd name="adj2" fmla="val 970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7899576" y="4767206"/>
            <a:ext cx="1026208" cy="516846"/>
          </a:xfrm>
          <a:prstGeom prst="arc">
            <a:avLst>
              <a:gd name="adj1" fmla="val 10917278"/>
              <a:gd name="adj2" fmla="val 214906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9764972" y="4767206"/>
            <a:ext cx="1026208" cy="516846"/>
          </a:xfrm>
          <a:prstGeom prst="arc">
            <a:avLst>
              <a:gd name="adj1" fmla="val 10917278"/>
              <a:gd name="adj2" fmla="val 970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05868" y="1124013"/>
            <a:ext cx="134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549E3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75036" y="1253867"/>
            <a:ext cx="4102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1.Продолжите предложение  </a:t>
            </a:r>
          </a:p>
          <a:p>
            <a:r>
              <a:rPr lang="ru-RU" sz="2400" i="1" dirty="0" smtClean="0"/>
              <a:t>Человек - это…</a:t>
            </a:r>
            <a:endParaRPr lang="ru-RU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382926" y="2471754"/>
            <a:ext cx="531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2.Соедините группы слов с названием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094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15235 0.1870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5547 0.1840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2421 -0.238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7" grpId="1"/>
      <p:bldP spid="10" grpId="0"/>
      <p:bldP spid="10" grpId="1"/>
      <p:bldP spid="11" grpId="0"/>
      <p:bldP spid="11" grpId="1"/>
      <p:bldP spid="17" grpId="0"/>
      <p:bldP spid="14" grpId="0"/>
      <p:bldP spid="14" grpId="1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1472" r="4068" b="6335"/>
          <a:stretch/>
        </p:blipFill>
        <p:spPr>
          <a:xfrm>
            <a:off x="4675836" y="595309"/>
            <a:ext cx="3322524" cy="646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4927" y="391829"/>
            <a:ext cx="3459104" cy="850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Словарные слова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66" y="428656"/>
            <a:ext cx="3058443" cy="317925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44927" y="1589468"/>
            <a:ext cx="8003038" cy="168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вежливое обращение, просьбу, согласие.</a:t>
            </a:r>
          </a:p>
          <a:p>
            <a:pPr marL="502920" indent="-457200"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Употребляется как форма вежливого ответа на извинение или на благодарность. (По С.И. Ожегову)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92854" y="4220320"/>
            <a:ext cx="4975229" cy="217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i="1" dirty="0" smtClean="0">
                <a:solidFill>
                  <a:srgbClr val="EF74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Принесите, пожалуйста, книгу. </a:t>
            </a:r>
          </a:p>
          <a:p>
            <a:pPr marL="45720" indent="0">
              <a:buNone/>
            </a:pPr>
            <a:endParaRPr lang="ru-RU" sz="2400" b="1" i="1" dirty="0" smtClean="0">
              <a:solidFill>
                <a:srgbClr val="EF74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EF74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помощь. 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solidFill>
                  <a:srgbClr val="EF74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Пожалуйста.</a:t>
            </a:r>
            <a:endParaRPr lang="ru-RU" sz="2400" i="1" dirty="0" smtClean="0">
              <a:solidFill>
                <a:srgbClr val="EF7443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1776" y="3504964"/>
            <a:ext cx="7492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2. Составьте предложение со словом «пожалуйста»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7761" t="37985" r="4254" b="17836"/>
          <a:stretch/>
        </p:blipFill>
        <p:spPr>
          <a:xfrm>
            <a:off x="719749" y="4299045"/>
            <a:ext cx="4203879" cy="15831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7310" y="3529155"/>
            <a:ext cx="6486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1. Разгадайте зашифрованное в ребусе слово</a:t>
            </a:r>
            <a:endParaRPr lang="ru-RU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 build="p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2504" r="22090"/>
          <a:stretch/>
        </p:blipFill>
        <p:spPr>
          <a:xfrm>
            <a:off x="5170834" y="534986"/>
            <a:ext cx="1937982" cy="706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1922" r="14180"/>
          <a:stretch/>
        </p:blipFill>
        <p:spPr>
          <a:xfrm>
            <a:off x="8451937" y="509409"/>
            <a:ext cx="2696168" cy="73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4927" y="391829"/>
            <a:ext cx="3459104" cy="850118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Словарные слова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27" y="1570793"/>
            <a:ext cx="4826190" cy="3262504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425910" y="2220542"/>
            <a:ext cx="6211399" cy="2283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кому принадлежит что-либо; владелец, собственник.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обладает властью, принимает решения.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умело, заботливо ведёт хозяйство.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дома, семьи и т.д.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С.И. Ожегову)</a:t>
            </a:r>
          </a:p>
          <a:p>
            <a:pPr marL="45720" indent="0">
              <a:buNone/>
            </a:pP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7445" y="1500412"/>
            <a:ext cx="532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1.Лексическое значение слова «хозяин»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7590" y="5020691"/>
            <a:ext cx="742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2. Подберите однокоренные слова к слову «хозяйство»</a:t>
            </a:r>
            <a:endParaRPr lang="ru-RU" sz="2400" i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39443" y="5669750"/>
            <a:ext cx="9463348" cy="78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н, х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зяйств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ый, х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зяйн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ть, х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зяйств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вать, х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зяйств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4273" r="16605" b="4527"/>
          <a:stretch/>
        </p:blipFill>
        <p:spPr>
          <a:xfrm>
            <a:off x="858209" y="1786583"/>
            <a:ext cx="2632539" cy="808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4927" y="391829"/>
            <a:ext cx="3459104" cy="850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Словарные слова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58" y="391829"/>
            <a:ext cx="6530250" cy="30610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8209" y="2805795"/>
            <a:ext cx="3357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prstClr val="black"/>
                </a:solidFill>
              </a:rPr>
              <a:t>1. Отгадайте загадку: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64801" y="3348504"/>
            <a:ext cx="3840919" cy="12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и летом и зимой –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небом и землёй.</a:t>
            </a:r>
            <a:endParaRPr lang="ru-RU" sz="2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46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56767" y="4417832"/>
            <a:ext cx="6267961" cy="157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Видимая граница неба и земной или водной поверхности.</a:t>
            </a:r>
          </a:p>
          <a:p>
            <a:pPr marL="502920" indent="-4572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видимое вокруг наблюдателя пространство. (По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 Ожегову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0195" y="3605667"/>
            <a:ext cx="383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i="1" dirty="0">
                <a:solidFill>
                  <a:prstClr val="black"/>
                </a:solidFill>
              </a:rPr>
              <a:t>2</a:t>
            </a:r>
            <a:r>
              <a:rPr lang="ru-RU" sz="2400" b="1" i="1" dirty="0" smtClean="0">
                <a:solidFill>
                  <a:prstClr val="black"/>
                </a:solidFill>
              </a:rPr>
              <a:t>. Найдите лишнее слово: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7115809" y="4220115"/>
            <a:ext cx="3248167" cy="2033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Горизонт,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горизонтальный,  </a:t>
            </a:r>
          </a:p>
          <a:p>
            <a:pPr marL="45720" indent="0">
              <a:spcBef>
                <a:spcPts val="0"/>
              </a:spcBef>
              <a:buNone/>
            </a:pPr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горизонтальность,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оризонталь.</a:t>
            </a:r>
            <a:endParaRPr lang="ru-RU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5809" y="4942990"/>
            <a:ext cx="231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rgbClr val="549E3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горизонте,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65291" y="4152301"/>
            <a:ext cx="3856753" cy="2146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5" grpId="0"/>
      <p:bldP spid="15" grpId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3313" r="7761"/>
          <a:stretch/>
        </p:blipFill>
        <p:spPr>
          <a:xfrm>
            <a:off x="920831" y="432021"/>
            <a:ext cx="3168408" cy="82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1799" y="1455770"/>
            <a:ext cx="969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(форма </a:t>
            </a:r>
            <a:r>
              <a:rPr lang="ru-RU" sz="2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мн.ч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в занятиях учебных заведений, предоставляемый учащимся для отдыха.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С.И. Ожегову)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98196" y="3020775"/>
            <a:ext cx="3083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Однокоренные слова:</a:t>
            </a:r>
            <a:endParaRPr lang="ru-RU" sz="24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70860" y="2846477"/>
            <a:ext cx="3876915" cy="846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5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Каникулы, каникулярный.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6864823" y="2897559"/>
            <a:ext cx="982639" cy="486806"/>
          </a:xfrm>
          <a:prstGeom prst="arc">
            <a:avLst>
              <a:gd name="adj1" fmla="val 10917278"/>
              <a:gd name="adj2" fmla="val 970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012" y="3847116"/>
            <a:ext cx="3249762" cy="263448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948629" y="451306"/>
            <a:ext cx="3459104" cy="850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Словарные слова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5458500" y="2902925"/>
            <a:ext cx="1029492" cy="514486"/>
          </a:xfrm>
          <a:prstGeom prst="arc">
            <a:avLst>
              <a:gd name="adj1" fmla="val 10917278"/>
              <a:gd name="adj2" fmla="val 9708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6271" y="4130154"/>
            <a:ext cx="3837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Каникулы, каникулы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пора:</a:t>
            </a:r>
          </a:p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книжками, тетрадками</a:t>
            </a:r>
          </a:p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Расстанемся пока.</a:t>
            </a:r>
          </a:p>
          <a:p>
            <a:pPr marL="45720" indent="0"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В. В. Волина</a:t>
            </a:r>
            <a:endParaRPr lang="ru-RU" sz="2200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26926" y="4130154"/>
            <a:ext cx="3837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настали,</a:t>
            </a:r>
          </a:p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свиданья, школа!</a:t>
            </a:r>
          </a:p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теперь уже с тобою</a:t>
            </a:r>
          </a:p>
          <a:p>
            <a:pPr marL="45720" indent="0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Встретимся не скоро…</a:t>
            </a:r>
          </a:p>
          <a:p>
            <a:pPr marL="45720" indent="0">
              <a:buNone/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В. </a:t>
            </a:r>
            <a:r>
              <a:rPr lang="ru-RU" sz="22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Броневский</a:t>
            </a:r>
            <a:endParaRPr lang="ru-RU" sz="2200" b="1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t="18263"/>
          <a:stretch/>
        </p:blipFill>
        <p:spPr>
          <a:xfrm>
            <a:off x="4726969" y="264753"/>
            <a:ext cx="2728805" cy="16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098" y="1756678"/>
            <a:ext cx="10655611" cy="41747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самого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тянется золотистое море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поспевшей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ржи.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А.П.Чехов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Павлик положил руку на его плечо и тихо попросил: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-Возьми меня,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В.А.Осеева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   ____       в такую погоду и собаку на улицу не выгонит.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  ___________ 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__________  и верёвочка пригодится.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  живёт век, а его дела два.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749" y="474191"/>
            <a:ext cx="10786961" cy="70058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Словарная работа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12015" y="1233874"/>
            <a:ext cx="9872871" cy="565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предложения подходящими по смыслу словарными словами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06420" y="1746425"/>
            <a:ext cx="1879981" cy="5651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зонта,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63505" y="3780456"/>
            <a:ext cx="1203277" cy="5651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262967" y="4247255"/>
            <a:ext cx="1915806" cy="5651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никулы.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411976" y="4812363"/>
            <a:ext cx="1753167" cy="5651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зяйстве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68233" y="6114215"/>
            <a:ext cx="10036336" cy="615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справок: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ч.л.век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х.зя.н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г.р.зонт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к.никулы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п.жалу.ст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х.зяйств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293376" y="5353006"/>
            <a:ext cx="1460650" cy="414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i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117005" y="3244333"/>
            <a:ext cx="2123535" cy="5071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жалу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400" b="1" i="1" u="sng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08" y="3327231"/>
            <a:ext cx="187163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558" y="2057400"/>
            <a:ext cx="7250373" cy="4038600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умело, заботливо ведёт хозяйство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видимое вокруг наблюдателя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в занятиях учебных заведений, предоставляемый учащимся для отдыха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Употребляется как форма вежливого ответа на извинение или на благодарность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существо, обладающее мышлением,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речью.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служит для производства, составляет производство; экономика.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9045" y="486770"/>
            <a:ext cx="10786961" cy="71758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Словарная работа</a:t>
            </a:r>
            <a:endParaRPr lang="ru-RU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10658901" y="5882185"/>
            <a:ext cx="978408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92977" y="1401807"/>
            <a:ext cx="7119095" cy="565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каждое предложение одним словом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651931" y="2057400"/>
            <a:ext cx="2204794" cy="441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</a:t>
            </a: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</a:t>
            </a: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</a:t>
            </a:r>
          </a:p>
          <a:p>
            <a:endParaRPr lang="ru-RU" sz="24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пожалуйста</a:t>
            </a:r>
          </a:p>
          <a:p>
            <a:pPr>
              <a:spcBef>
                <a:spcPts val="600"/>
              </a:spcBef>
            </a:pPr>
            <a:endParaRPr lang="ru-RU" sz="24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еловек</a:t>
            </a:r>
          </a:p>
          <a:p>
            <a:pPr marL="45720" indent="0">
              <a:spcBef>
                <a:spcPts val="600"/>
              </a:spcBef>
              <a:buNone/>
            </a:pPr>
            <a:endParaRPr lang="ru-RU" sz="24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endParaRPr lang="ru-RU" sz="2400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53" y="2910441"/>
            <a:ext cx="1994705" cy="23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theme/theme1.xml><?xml version="1.0" encoding="utf-8"?>
<a:theme xmlns:a="http://schemas.openxmlformats.org/drawingml/2006/main" name="Бази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635</TotalTime>
  <Words>620</Words>
  <Application>Microsoft Office PowerPoint</Application>
  <PresentationFormat>Широкоэкранный</PresentationFormat>
  <Paragraphs>128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Corbel</vt:lpstr>
      <vt:lpstr>Times New Roman</vt:lpstr>
      <vt:lpstr>Базис</vt:lpstr>
      <vt:lpstr>Русский язык</vt:lpstr>
      <vt:lpstr>Словарные слова</vt:lpstr>
      <vt:lpstr>Словарные слова</vt:lpstr>
      <vt:lpstr>Презентация PowerPoint</vt:lpstr>
      <vt:lpstr>Словарные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admin</dc:creator>
  <cp:lastModifiedBy>admin</cp:lastModifiedBy>
  <cp:revision>68</cp:revision>
  <dcterms:created xsi:type="dcterms:W3CDTF">2020-06-19T06:51:40Z</dcterms:created>
  <dcterms:modified xsi:type="dcterms:W3CDTF">2020-06-22T07:13:25Z</dcterms:modified>
</cp:coreProperties>
</file>