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ppt/tags/tag8.xml" ContentType="application/vnd.openxmlformats-officedocument.presentationml.tags+xml"/>
  <Override PartName="/ppt/notesSlides/notesSlide4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5.xml" ContentType="application/vnd.openxmlformats-officedocument.presentationml.notesSlide+xml"/>
  <Override PartName="/ppt/tags/tag11.xml" ContentType="application/vnd.openxmlformats-officedocument.presentationml.tags+xml"/>
  <Override PartName="/ppt/notesSlides/notesSlide6.xml" ContentType="application/vnd.openxmlformats-officedocument.presentationml.notesSlide+xml"/>
  <Override PartName="/ppt/tags/tag12.xml" ContentType="application/vnd.openxmlformats-officedocument.presentationml.tags+xml"/>
  <Override PartName="/ppt/notesSlides/notesSlide7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8.xml" ContentType="application/vnd.openxmlformats-officedocument.presentationml.notesSlide+xml"/>
  <Override PartName="/ppt/tags/tag18.xml" ContentType="application/vnd.openxmlformats-officedocument.presentationml.tags+xml"/>
  <Override PartName="/ppt/notesSlides/notesSlide9.xml" ContentType="application/vnd.openxmlformats-officedocument.presentationml.notesSlide+xml"/>
  <Override PartName="/ppt/tags/tag19.xml" ContentType="application/vnd.openxmlformats-officedocument.presentationml.tags+xml"/>
  <Override PartName="/ppt/notesSlides/notesSlide10.xml" ContentType="application/vnd.openxmlformats-officedocument.presentationml.notesSlide+xml"/>
  <Override PartName="/ppt/tags/tag20.xml" ContentType="application/vnd.openxmlformats-officedocument.presentationml.tags+xml"/>
  <Override PartName="/ppt/notesSlides/notesSlide11.xml" ContentType="application/vnd.openxmlformats-officedocument.presentationml.notesSlide+xml"/>
  <Override PartName="/ppt/tags/tag21.xml" ContentType="application/vnd.openxmlformats-officedocument.presentationml.tags+xml"/>
  <Override PartName="/ppt/notesSlides/notesSlide12.xml" ContentType="application/vnd.openxmlformats-officedocument.presentationml.notesSlide+xml"/>
  <Override PartName="/ppt/tags/tag22.xml" ContentType="application/vnd.openxmlformats-officedocument.presentationml.tags+xml"/>
  <Override PartName="/ppt/notesSlides/notesSlide13.xml" ContentType="application/vnd.openxmlformats-officedocument.presentationml.notesSlide+xml"/>
  <Override PartName="/ppt/tags/tag23.xml" ContentType="application/vnd.openxmlformats-officedocument.presentationml.tags+xml"/>
  <Override PartName="/ppt/notesSlides/notesSlide14.xml" ContentType="application/vnd.openxmlformats-officedocument.presentationml.notesSlide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notesSlides/notesSlide15.xml" ContentType="application/vnd.openxmlformats-officedocument.presentationml.notesSlide+xml"/>
  <Override PartName="/ppt/tags/tag26.xml" ContentType="application/vnd.openxmlformats-officedocument.presentationml.tags+xml"/>
  <Override PartName="/ppt/notesSlides/notesSlide16.xml" ContentType="application/vnd.openxmlformats-officedocument.presentationml.notesSlide+xml"/>
  <Override PartName="/ppt/tags/tag27.xml" ContentType="application/vnd.openxmlformats-officedocument.presentationml.tags+xml"/>
  <Override PartName="/ppt/notesSlides/notesSlide17.xml" ContentType="application/vnd.openxmlformats-officedocument.presentationml.notesSlide+xml"/>
  <Override PartName="/ppt/tags/tag28.xml" ContentType="application/vnd.openxmlformats-officedocument.presentationml.tags+xml"/>
  <Override PartName="/ppt/notesSlides/notesSlide18.xml" ContentType="application/vnd.openxmlformats-officedocument.presentationml.notesSlide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notesSlides/notesSlide19.xml" ContentType="application/vnd.openxmlformats-officedocument.presentationml.notesSlide+xml"/>
  <Override PartName="/ppt/tags/tag32.xml" ContentType="application/vnd.openxmlformats-officedocument.presentationml.tags+xml"/>
  <Override PartName="/ppt/notesSlides/notesSlide20.xml" ContentType="application/vnd.openxmlformats-officedocument.presentationml.notesSlide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notesSlides/notesSlide21.xml" ContentType="application/vnd.openxmlformats-officedocument.presentationml.notesSlide+xml"/>
  <Override PartName="/ppt/tags/tag36.xml" ContentType="application/vnd.openxmlformats-officedocument.presentationml.tags+xml"/>
  <Override PartName="/ppt/notesSlides/notesSlide22.xml" ContentType="application/vnd.openxmlformats-officedocument.presentationml.notesSlide+xml"/>
  <Override PartName="/ppt/tags/tag37.xml" ContentType="application/vnd.openxmlformats-officedocument.presentationml.tags+xml"/>
  <Override PartName="/ppt/notesSlides/notesSlide23.xml" ContentType="application/vnd.openxmlformats-officedocument.presentationml.notesSlide+xml"/>
  <Override PartName="/ppt/tags/tag38.xml" ContentType="application/vnd.openxmlformats-officedocument.presentationml.tags+xml"/>
  <Override PartName="/ppt/notesSlides/notesSlide24.xml" ContentType="application/vnd.openxmlformats-officedocument.presentationml.notesSlide+xml"/>
  <Override PartName="/ppt/tags/tag39.xml" ContentType="application/vnd.openxmlformats-officedocument.presentationml.tags+xml"/>
  <Override PartName="/ppt/notesSlides/notesSlide25.xml" ContentType="application/vnd.openxmlformats-officedocument.presentationml.notesSlide+xml"/>
  <Override PartName="/ppt/tags/tag40.xml" ContentType="application/vnd.openxmlformats-officedocument.presentationml.tags+xml"/>
  <Override PartName="/ppt/notesSlides/notesSlide26.xml" ContentType="application/vnd.openxmlformats-officedocument.presentationml.notesSlide+xml"/>
  <Override PartName="/ppt/tags/tag41.xml" ContentType="application/vnd.openxmlformats-officedocument.presentationml.tags+xml"/>
  <Override PartName="/ppt/notesSlides/notesSlide27.xml" ContentType="application/vnd.openxmlformats-officedocument.presentationml.notesSlide+xml"/>
  <Override PartName="/ppt/tags/tag42.xml" ContentType="application/vnd.openxmlformats-officedocument.presentationml.tags+xml"/>
  <Override PartName="/ppt/notesSlides/notesSlide28.xml" ContentType="application/vnd.openxmlformats-officedocument.presentationml.notesSlide+xml"/>
  <Override PartName="/ppt/tags/tag43.xml" ContentType="application/vnd.openxmlformats-officedocument.presentationml.tags+xml"/>
  <Override PartName="/ppt/notesSlides/notesSlide29.xml" ContentType="application/vnd.openxmlformats-officedocument.presentationml.notesSlide+xml"/>
  <Override PartName="/ppt/tags/tag44.xml" ContentType="application/vnd.openxmlformats-officedocument.presentationml.tags+xml"/>
  <Override PartName="/ppt/notesSlides/notesSlide30.xml" ContentType="application/vnd.openxmlformats-officedocument.presentationml.notesSlide+xml"/>
  <Override PartName="/ppt/tags/tag4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8"/>
  </p:notesMasterIdLst>
  <p:sldIdLst>
    <p:sldId id="256" r:id="rId2"/>
    <p:sldId id="290" r:id="rId3"/>
    <p:sldId id="379" r:id="rId4"/>
    <p:sldId id="260" r:id="rId5"/>
    <p:sldId id="261" r:id="rId6"/>
    <p:sldId id="383" r:id="rId7"/>
    <p:sldId id="317" r:id="rId8"/>
    <p:sldId id="382" r:id="rId9"/>
    <p:sldId id="318" r:id="rId10"/>
    <p:sldId id="381" r:id="rId11"/>
    <p:sldId id="264" r:id="rId12"/>
    <p:sldId id="350" r:id="rId13"/>
    <p:sldId id="380" r:id="rId14"/>
    <p:sldId id="259" r:id="rId15"/>
    <p:sldId id="354" r:id="rId16"/>
    <p:sldId id="322" r:id="rId17"/>
    <p:sldId id="352" r:id="rId18"/>
    <p:sldId id="319" r:id="rId19"/>
    <p:sldId id="320" r:id="rId20"/>
    <p:sldId id="355" r:id="rId21"/>
    <p:sldId id="321" r:id="rId22"/>
    <p:sldId id="268" r:id="rId23"/>
    <p:sldId id="353" r:id="rId24"/>
    <p:sldId id="323" r:id="rId25"/>
    <p:sldId id="356" r:id="rId26"/>
    <p:sldId id="324" r:id="rId27"/>
    <p:sldId id="387" r:id="rId28"/>
    <p:sldId id="386" r:id="rId29"/>
    <p:sldId id="325" r:id="rId30"/>
    <p:sldId id="358" r:id="rId31"/>
    <p:sldId id="327" r:id="rId32"/>
    <p:sldId id="357" r:id="rId33"/>
    <p:sldId id="349" r:id="rId34"/>
    <p:sldId id="388" r:id="rId35"/>
    <p:sldId id="329" r:id="rId36"/>
    <p:sldId id="330" r:id="rId37"/>
    <p:sldId id="371" r:id="rId38"/>
    <p:sldId id="363" r:id="rId39"/>
    <p:sldId id="364" r:id="rId40"/>
    <p:sldId id="365" r:id="rId41"/>
    <p:sldId id="366" r:id="rId42"/>
    <p:sldId id="367" r:id="rId43"/>
    <p:sldId id="372" r:id="rId44"/>
    <p:sldId id="373" r:id="rId45"/>
    <p:sldId id="374" r:id="rId46"/>
    <p:sldId id="400" r:id="rId4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8288DFDD-DAAD-4930-8D61-C7AB1889E2D6}">
          <p14:sldIdLst>
            <p14:sldId id="256"/>
            <p14:sldId id="290"/>
            <p14:sldId id="379"/>
            <p14:sldId id="260"/>
            <p14:sldId id="261"/>
            <p14:sldId id="383"/>
            <p14:sldId id="317"/>
            <p14:sldId id="382"/>
            <p14:sldId id="318"/>
            <p14:sldId id="381"/>
            <p14:sldId id="264"/>
            <p14:sldId id="350"/>
            <p14:sldId id="380"/>
            <p14:sldId id="259"/>
            <p14:sldId id="354"/>
            <p14:sldId id="322"/>
            <p14:sldId id="352"/>
            <p14:sldId id="319"/>
            <p14:sldId id="320"/>
            <p14:sldId id="355"/>
            <p14:sldId id="321"/>
            <p14:sldId id="268"/>
            <p14:sldId id="353"/>
            <p14:sldId id="323"/>
            <p14:sldId id="356"/>
          </p14:sldIdLst>
        </p14:section>
        <p14:section name="Раздел без заголовка" id="{7C63DFD6-FEE4-4668-B6F4-A8609B716C17}">
          <p14:sldIdLst>
            <p14:sldId id="324"/>
            <p14:sldId id="387"/>
            <p14:sldId id="386"/>
            <p14:sldId id="325"/>
            <p14:sldId id="358"/>
            <p14:sldId id="327"/>
            <p14:sldId id="357"/>
          </p14:sldIdLst>
        </p14:section>
        <p14:section name="Раздел без заголовка" id="{A38AA6BE-F34D-4EB6-808E-11E1A57B9679}">
          <p14:sldIdLst>
            <p14:sldId id="349"/>
            <p14:sldId id="388"/>
            <p14:sldId id="329"/>
            <p14:sldId id="330"/>
            <p14:sldId id="371"/>
            <p14:sldId id="363"/>
            <p14:sldId id="364"/>
            <p14:sldId id="365"/>
            <p14:sldId id="366"/>
            <p14:sldId id="367"/>
            <p14:sldId id="372"/>
            <p14:sldId id="373"/>
            <p14:sldId id="374"/>
            <p14:sldId id="40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589" autoAdjust="0"/>
    <p:restoredTop sz="94660"/>
  </p:normalViewPr>
  <p:slideViewPr>
    <p:cSldViewPr>
      <p:cViewPr varScale="1">
        <p:scale>
          <a:sx n="58" d="100"/>
          <a:sy n="58" d="100"/>
        </p:scale>
        <p:origin x="-98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818D10-746B-438E-9EF9-7C644229B351}" type="datetimeFigureOut">
              <a:rPr lang="ru-RU" smtClean="0"/>
              <a:t>12.06.2020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9154A6-7D1B-416D-A4CD-948600F6A5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297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9154A6-7D1B-416D-A4CD-948600F6A5B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84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Этот тип задач будем называть «математическим»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9154A6-7D1B-416D-A4CD-948600F6A5B0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56984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9154A6-7D1B-416D-A4CD-948600F6A5B0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38504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9154A6-7D1B-416D-A4CD-948600F6A5B0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38504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Будем</a:t>
            </a:r>
            <a:r>
              <a:rPr lang="ru-RU" baseline="0" dirty="0" smtClean="0"/>
              <a:t> так и называть этот тип задач – «автомобильные номера»,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хотя здесь встречаются и задачи на нахождение паролей (решение задач от этого не зависит).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9154A6-7D1B-416D-A4CD-948600F6A5B0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28853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9154A6-7D1B-416D-A4CD-948600F6A5B0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38504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9154A6-7D1B-416D-A4CD-948600F6A5B0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385049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Здесь поясняем, что в таблице</a:t>
            </a:r>
            <a:r>
              <a:rPr lang="ru-RU" baseline="0" dirty="0" smtClean="0"/>
              <a:t> </a:t>
            </a:r>
            <a:r>
              <a:rPr lang="en-US" baseline="0" dirty="0" smtClean="0"/>
              <a:t>ASCII </a:t>
            </a:r>
            <a:r>
              <a:rPr lang="ru-RU" baseline="0" dirty="0" smtClean="0"/>
              <a:t> (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 как таблица кодировки не указана, то берем ее по умолчанию)</a:t>
            </a:r>
            <a:r>
              <a:rPr lang="ru-RU" baseline="0" dirty="0" smtClean="0"/>
              <a:t> каждый символ занимает один байт памяти, и число</a:t>
            </a:r>
            <a:r>
              <a:rPr lang="en-US" baseline="0" dirty="0" smtClean="0"/>
              <a:t> </a:t>
            </a:r>
            <a:r>
              <a:rPr lang="ru-RU" baseline="0" dirty="0" smtClean="0"/>
              <a:t>(до определенного значения) – тоже один байт памяти. Этот тип задач будем называть «базами данных»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9154A6-7D1B-416D-A4CD-948600F6A5B0}" type="slidenum">
              <a:rPr lang="ru-RU" smtClean="0"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685410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Здесь поясняем, что в таблице</a:t>
            </a:r>
            <a:r>
              <a:rPr lang="ru-RU" baseline="0" dirty="0" smtClean="0"/>
              <a:t> </a:t>
            </a:r>
            <a:r>
              <a:rPr lang="en-US" baseline="0" dirty="0" smtClean="0"/>
              <a:t>ASCII </a:t>
            </a:r>
            <a:r>
              <a:rPr lang="ru-RU" baseline="0" dirty="0" smtClean="0"/>
              <a:t> (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 как таблица кодировки не указана, то берем ее по умолчанию)</a:t>
            </a:r>
            <a:r>
              <a:rPr lang="ru-RU" baseline="0" dirty="0" smtClean="0"/>
              <a:t> каждый символ занимает один байт памяти, и число</a:t>
            </a:r>
            <a:r>
              <a:rPr lang="en-US" baseline="0" dirty="0" smtClean="0"/>
              <a:t> </a:t>
            </a:r>
            <a:r>
              <a:rPr lang="ru-RU" baseline="0" dirty="0" smtClean="0"/>
              <a:t>(до определенного значения) – тоже один байт памяти. Этот тип задач будем называть «базами данных»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9154A6-7D1B-416D-A4CD-948600F6A5B0}" type="slidenum">
              <a:rPr lang="ru-RU" smtClean="0"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685410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Здесь поясняем, что в таблице</a:t>
            </a:r>
            <a:r>
              <a:rPr lang="ru-RU" baseline="0" dirty="0" smtClean="0"/>
              <a:t> </a:t>
            </a:r>
            <a:r>
              <a:rPr lang="en-US" baseline="0" dirty="0" smtClean="0"/>
              <a:t>ASCII </a:t>
            </a:r>
            <a:r>
              <a:rPr lang="ru-RU" baseline="0" dirty="0" smtClean="0"/>
              <a:t> (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 как таблица кодировки не указана, то берем ее по умолчанию)</a:t>
            </a:r>
            <a:r>
              <a:rPr lang="ru-RU" baseline="0" dirty="0" smtClean="0"/>
              <a:t> каждый символ занимает один байт памяти, и число</a:t>
            </a:r>
            <a:r>
              <a:rPr lang="en-US" baseline="0" dirty="0" smtClean="0"/>
              <a:t> </a:t>
            </a:r>
            <a:r>
              <a:rPr lang="ru-RU" baseline="0" dirty="0" smtClean="0"/>
              <a:t>(до определенного значения) – тоже один байт памяти. Этот тип задач будем называть «базами данных»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9154A6-7D1B-416D-A4CD-948600F6A5B0}" type="slidenum">
              <a:rPr lang="ru-RU" smtClean="0"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685410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Этот тип задач</a:t>
            </a:r>
            <a:r>
              <a:rPr lang="ru-RU" baseline="0" dirty="0" smtClean="0"/>
              <a:t> будем называть соответственно «задачи с разноцветными клубками»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9154A6-7D1B-416D-A4CD-948600F6A5B0}" type="slidenum">
              <a:rPr lang="ru-RU" smtClean="0"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20613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9154A6-7D1B-416D-A4CD-948600F6A5B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848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9154A6-7D1B-416D-A4CD-948600F6A5B0}" type="slidenum">
              <a:rPr lang="ru-RU" smtClean="0"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385049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Так к описанию типа задач можно добавить «задачи про обезьян»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9154A6-7D1B-416D-A4CD-948600F6A5B0}" type="slidenum">
              <a:rPr lang="ru-RU" smtClean="0"/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06707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Ждем ответа от учеников на вопрос: почему у задачи 5 тип?  Потому что информация разделена на части – обезьяны здоровые и больные.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9154A6-7D1B-416D-A4CD-948600F6A5B0}" type="slidenum">
              <a:rPr lang="ru-RU" smtClean="0"/>
              <a:t>36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494982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9154A6-7D1B-416D-A4CD-948600F6A5B0}" type="slidenum">
              <a:rPr lang="ru-RU" smtClean="0"/>
              <a:t>37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06707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9154A6-7D1B-416D-A4CD-948600F6A5B0}" type="slidenum">
              <a:rPr lang="ru-RU" smtClean="0"/>
              <a:t>38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06707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Ждем ответа от учеников: почему у задачи 5 тип?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9154A6-7D1B-416D-A4CD-948600F6A5B0}" type="slidenum">
              <a:rPr lang="ru-RU" smtClean="0"/>
              <a:t>39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494982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Ждем ответа от учеников: почему у задачи 5 тип?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9154A6-7D1B-416D-A4CD-948600F6A5B0}" type="slidenum">
              <a:rPr lang="ru-RU" smtClean="0"/>
              <a:t>40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494982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Ждем ответа от учеников: почему у задачи 5 тип?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9154A6-7D1B-416D-A4CD-948600F6A5B0}" type="slidenum">
              <a:rPr lang="ru-RU" smtClean="0"/>
              <a:t>41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494982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Ждем ответа от учеников: почему у задачи 5 тип?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9154A6-7D1B-416D-A4CD-948600F6A5B0}" type="slidenum">
              <a:rPr lang="ru-RU" smtClean="0"/>
              <a:t>42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494982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Будем</a:t>
            </a:r>
            <a:r>
              <a:rPr lang="ru-RU" baseline="0" dirty="0" smtClean="0"/>
              <a:t> так и называть этот тип задач – </a:t>
            </a:r>
            <a:r>
              <a:rPr lang="ru-RU" baseline="0" smtClean="0"/>
              <a:t>«автообильные </a:t>
            </a:r>
            <a:r>
              <a:rPr lang="ru-RU" baseline="0" dirty="0" smtClean="0"/>
              <a:t>номера»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9154A6-7D1B-416D-A4CD-948600F6A5B0}" type="slidenum">
              <a:rPr lang="ru-RU" smtClean="0"/>
              <a:t>43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28853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9154A6-7D1B-416D-A4CD-948600F6A5B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848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9154A6-7D1B-416D-A4CD-948600F6A5B0}" type="slidenum">
              <a:rPr lang="ru-RU" smtClean="0"/>
              <a:t>44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38504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9154A6-7D1B-416D-A4CD-948600F6A5B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84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Вспомним, что: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9154A6-7D1B-416D-A4CD-948600F6A5B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7243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Здесь для обозначения М используются термины (виды, типы, </a:t>
            </a:r>
            <a:r>
              <a:rPr lang="ru-RU" dirty="0" err="1" smtClean="0"/>
              <a:t>состоянмя</a:t>
            </a:r>
            <a:r>
              <a:rPr lang="ru-RU" dirty="0" smtClean="0"/>
              <a:t>), наиболее часто встречаемые в задачах.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9154A6-7D1B-416D-A4CD-948600F6A5B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55560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Здесь для обозначения М используются термины, наиболее часто встречаемые в задачах.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9154A6-7D1B-416D-A4CD-948600F6A5B0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55560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9154A6-7D1B-416D-A4CD-948600F6A5B0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38504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Будем в дальней </a:t>
            </a:r>
            <a:r>
              <a:rPr lang="ru-RU" dirty="0" err="1" smtClean="0"/>
              <a:t>шем</a:t>
            </a:r>
            <a:r>
              <a:rPr lang="ru-RU" dirty="0" smtClean="0"/>
              <a:t> </a:t>
            </a:r>
            <a:r>
              <a:rPr lang="ru-RU" dirty="0" err="1" smtClean="0"/>
              <a:t>называьть</a:t>
            </a:r>
            <a:r>
              <a:rPr lang="ru-RU" dirty="0" smtClean="0"/>
              <a:t> этот тип «велосипедистами»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9154A6-7D1B-416D-A4CD-948600F6A5B0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619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45B78-B3AC-43DA-ABB7-ECA3010F6785}" type="datetimeFigureOut">
              <a:rPr lang="ru-RU" smtClean="0"/>
              <a:t>12.06.2020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D3880-0CE9-4C96-BA8C-31360B0067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4801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45B78-B3AC-43DA-ABB7-ECA3010F6785}" type="datetimeFigureOut">
              <a:rPr lang="ru-RU" smtClean="0"/>
              <a:t>12.06.2020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D3880-0CE9-4C96-BA8C-31360B0067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205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45B78-B3AC-43DA-ABB7-ECA3010F6785}" type="datetimeFigureOut">
              <a:rPr lang="ru-RU" smtClean="0"/>
              <a:t>12.06.2020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D3880-0CE9-4C96-BA8C-31360B0067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0872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45B78-B3AC-43DA-ABB7-ECA3010F6785}" type="datetimeFigureOut">
              <a:rPr lang="ru-RU" smtClean="0"/>
              <a:t>12.06.2020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D3880-0CE9-4C96-BA8C-31360B0067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5292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45B78-B3AC-43DA-ABB7-ECA3010F6785}" type="datetimeFigureOut">
              <a:rPr lang="ru-RU" smtClean="0"/>
              <a:t>12.06.2020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D3880-0CE9-4C96-BA8C-31360B0067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4701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45B78-B3AC-43DA-ABB7-ECA3010F6785}" type="datetimeFigureOut">
              <a:rPr lang="ru-RU" smtClean="0"/>
              <a:t>12.06.2020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D3880-0CE9-4C96-BA8C-31360B0067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3073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45B78-B3AC-43DA-ABB7-ECA3010F6785}" type="datetimeFigureOut">
              <a:rPr lang="ru-RU" smtClean="0"/>
              <a:t>12.06.2020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D3880-0CE9-4C96-BA8C-31360B0067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0479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45B78-B3AC-43DA-ABB7-ECA3010F6785}" type="datetimeFigureOut">
              <a:rPr lang="ru-RU" smtClean="0"/>
              <a:t>12.06.2020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D3880-0CE9-4C96-BA8C-31360B0067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506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45B78-B3AC-43DA-ABB7-ECA3010F6785}" type="datetimeFigureOut">
              <a:rPr lang="ru-RU" smtClean="0"/>
              <a:t>12.06.2020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D3880-0CE9-4C96-BA8C-31360B0067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789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45B78-B3AC-43DA-ABB7-ECA3010F6785}" type="datetimeFigureOut">
              <a:rPr lang="ru-RU" smtClean="0"/>
              <a:t>12.06.2020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D3880-0CE9-4C96-BA8C-31360B0067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7725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45B78-B3AC-43DA-ABB7-ECA3010F6785}" type="datetimeFigureOut">
              <a:rPr lang="ru-RU" smtClean="0"/>
              <a:t>12.06.2020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D3880-0CE9-4C96-BA8C-31360B0067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3360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045B78-B3AC-43DA-ABB7-ECA3010F6785}" type="datetimeFigureOut">
              <a:rPr lang="ru-RU" smtClean="0"/>
              <a:t>12.06.2020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2D3880-0CE9-4C96-BA8C-31360B0067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2559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0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5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8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0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3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5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club180125861" TargetMode="External"/><Relationship Id="rId2" Type="http://schemas.openxmlformats.org/officeDocument/2006/relationships/hyperlink" Target="https://&#1079;&#1074;&#1077;&#1079;&#1076;&#1080;&#1085;&#1072;.&#1088;&#1091;&#1089;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ail.ru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692696"/>
            <a:ext cx="8208912" cy="2376264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cs typeface="Times New Roman" pitchFamily="18" charset="0"/>
              </a:rPr>
              <a:t>Измерение информации,</a:t>
            </a:r>
            <a:br>
              <a:rPr lang="ru-RU" sz="5400" b="1" dirty="0" smtClean="0">
                <a:solidFill>
                  <a:srgbClr val="FF0000"/>
                </a:solidFill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cs typeface="Times New Roman" pitchFamily="18" charset="0"/>
              </a:rPr>
              <a:t>алфавитный подход</a:t>
            </a:r>
            <a:endParaRPr lang="ru-RU" b="1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1750332" y="3762806"/>
            <a:ext cx="5952218" cy="2234276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2600" dirty="0" smtClean="0">
                <a:solidFill>
                  <a:schemeClr val="tx1"/>
                </a:solidFill>
              </a:rPr>
              <a:t>Учебная презентация по информатике</a:t>
            </a:r>
          </a:p>
          <a:p>
            <a:pPr algn="r"/>
            <a:r>
              <a:rPr lang="ru-RU" sz="2600" dirty="0" smtClean="0">
                <a:solidFill>
                  <a:schemeClr val="tx1"/>
                </a:solidFill>
              </a:rPr>
              <a:t>Автор: </a:t>
            </a:r>
            <a:r>
              <a:rPr lang="ru-RU" sz="2600" dirty="0" err="1" smtClean="0">
                <a:solidFill>
                  <a:schemeClr val="tx1"/>
                </a:solidFill>
              </a:rPr>
              <a:t>Звездина</a:t>
            </a:r>
            <a:r>
              <a:rPr lang="ru-RU" sz="2600" dirty="0" smtClean="0">
                <a:solidFill>
                  <a:schemeClr val="tx1"/>
                </a:solidFill>
              </a:rPr>
              <a:t> Вера Алексеевна, учитель информатики МБОУ «Образовательный центр №1», </a:t>
            </a:r>
            <a:r>
              <a:rPr lang="ru-RU" sz="2600" dirty="0" err="1" smtClean="0">
                <a:solidFill>
                  <a:schemeClr val="tx1"/>
                </a:solidFill>
              </a:rPr>
              <a:t>г.Ивантеевка</a:t>
            </a:r>
            <a:r>
              <a:rPr lang="ru-RU" sz="2600" dirty="0" smtClean="0">
                <a:solidFill>
                  <a:schemeClr val="tx1"/>
                </a:solidFill>
              </a:rPr>
              <a:t> Московской обл.</a:t>
            </a:r>
            <a:endParaRPr lang="ru-RU" sz="26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37048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5000"/>
    </mc:Choice>
    <mc:Fallback>
      <p:transition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827584" y="908720"/>
            <a:ext cx="7488832" cy="496855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400" b="1" dirty="0" smtClean="0">
                <a:solidFill>
                  <a:srgbClr val="C00000"/>
                </a:solidFill>
              </a:rPr>
              <a:t>Информационный объем сообщения </a:t>
            </a:r>
          </a:p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i="1" dirty="0" smtClean="0">
                <a:solidFill>
                  <a:srgbClr val="FF0000"/>
                </a:solidFill>
                <a:cs typeface="Times New Roman" pitchFamily="18" charset="0"/>
              </a:rPr>
              <a:t>I</a:t>
            </a:r>
            <a:r>
              <a:rPr lang="en-US" sz="3200" b="1" dirty="0" smtClean="0"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 </a:t>
            </a:r>
            <a:r>
              <a:rPr lang="ru-RU" sz="3200" dirty="0" smtClean="0"/>
              <a:t>выражается формулой</a:t>
            </a:r>
          </a:p>
          <a:p>
            <a:pPr algn="ctr"/>
            <a:r>
              <a:rPr lang="en-US" sz="4400" b="1" i="1" dirty="0" smtClean="0">
                <a:solidFill>
                  <a:srgbClr val="FF0000"/>
                </a:solidFill>
                <a:cs typeface="Times New Roman" pitchFamily="18" charset="0"/>
              </a:rPr>
              <a:t>I = N * k</a:t>
            </a:r>
            <a:r>
              <a:rPr lang="ru-RU" sz="4400" b="1" dirty="0" smtClean="0">
                <a:solidFill>
                  <a:srgbClr val="FF0000"/>
                </a:solidFill>
                <a:cs typeface="Times New Roman" pitchFamily="18" charset="0"/>
              </a:rPr>
              <a:t>,</a:t>
            </a:r>
          </a:p>
          <a:p>
            <a:pPr>
              <a:spcAft>
                <a:spcPts val="600"/>
              </a:spcAft>
            </a:pPr>
            <a:r>
              <a:rPr lang="ru-RU" sz="3200" b="1" dirty="0" smtClean="0">
                <a:cs typeface="Times New Roman" pitchFamily="18" charset="0"/>
              </a:rPr>
              <a:t>     </a:t>
            </a:r>
            <a:r>
              <a:rPr lang="ru-RU" sz="3200" dirty="0" smtClean="0">
                <a:cs typeface="Times New Roman" pitchFamily="18" charset="0"/>
              </a:rPr>
              <a:t>где </a:t>
            </a:r>
            <a:r>
              <a:rPr lang="en-US" sz="3200" b="1" i="1" dirty="0" smtClean="0">
                <a:solidFill>
                  <a:srgbClr val="FF0000"/>
                </a:solidFill>
                <a:cs typeface="Times New Roman" pitchFamily="18" charset="0"/>
              </a:rPr>
              <a:t>N</a:t>
            </a:r>
            <a:r>
              <a:rPr lang="en-US" sz="3200" i="1" dirty="0" smtClean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ru-RU" sz="3200" i="1" dirty="0" smtClean="0">
                <a:solidFill>
                  <a:srgbClr val="C00000"/>
                </a:solidFill>
                <a:cs typeface="Times New Roman" pitchFamily="18" charset="0"/>
              </a:rPr>
              <a:t> - длина сообщения,</a:t>
            </a:r>
          </a:p>
          <a:p>
            <a:r>
              <a:rPr lang="ru-RU" sz="3200" i="1" dirty="0" smtClean="0">
                <a:solidFill>
                  <a:srgbClr val="C00000"/>
                </a:solidFill>
                <a:cs typeface="Times New Roman" pitchFamily="18" charset="0"/>
              </a:rPr>
              <a:t>             </a:t>
            </a:r>
            <a:r>
              <a:rPr lang="en-US" sz="3200" b="1" i="1" dirty="0" smtClean="0">
                <a:solidFill>
                  <a:srgbClr val="FF0000"/>
                </a:solidFill>
                <a:cs typeface="Times New Roman" pitchFamily="18" charset="0"/>
              </a:rPr>
              <a:t>k</a:t>
            </a:r>
            <a:r>
              <a:rPr lang="en-US" sz="3200" i="1" dirty="0" smtClean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ru-RU" sz="3200" i="1" dirty="0" smtClean="0">
                <a:solidFill>
                  <a:srgbClr val="C00000"/>
                </a:solidFill>
                <a:cs typeface="Times New Roman" pitchFamily="18" charset="0"/>
              </a:rPr>
              <a:t> -</a:t>
            </a:r>
            <a:r>
              <a:rPr lang="en-US" sz="3200" i="1" dirty="0" smtClean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ru-RU" sz="3200" i="1" dirty="0" smtClean="0">
                <a:solidFill>
                  <a:srgbClr val="C00000"/>
                </a:solidFill>
                <a:cs typeface="Times New Roman" pitchFamily="18" charset="0"/>
              </a:rPr>
              <a:t>информационный вес </a:t>
            </a:r>
          </a:p>
          <a:p>
            <a:r>
              <a:rPr lang="ru-RU" sz="3200" i="1" dirty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ru-RU" sz="3200" i="1" dirty="0" smtClean="0">
                <a:solidFill>
                  <a:srgbClr val="C00000"/>
                </a:solidFill>
                <a:cs typeface="Times New Roman" pitchFamily="18" charset="0"/>
              </a:rPr>
              <a:t>                  символа</a:t>
            </a:r>
            <a:r>
              <a:rPr lang="ru-RU" sz="3200" i="1" dirty="0" smtClean="0">
                <a:cs typeface="Times New Roman" pitchFamily="18" charset="0"/>
              </a:rPr>
              <a:t> </a:t>
            </a:r>
            <a:r>
              <a:rPr lang="ru-RU" sz="3200" dirty="0" smtClean="0">
                <a:cs typeface="Times New Roman" pitchFamily="18" charset="0"/>
              </a:rPr>
              <a:t>(количество бит, </a:t>
            </a:r>
          </a:p>
          <a:p>
            <a:r>
              <a:rPr lang="ru-RU" sz="3200" dirty="0">
                <a:cs typeface="Times New Roman" pitchFamily="18" charset="0"/>
              </a:rPr>
              <a:t> </a:t>
            </a:r>
            <a:r>
              <a:rPr lang="ru-RU" sz="3200" dirty="0" smtClean="0">
                <a:cs typeface="Times New Roman" pitchFamily="18" charset="0"/>
              </a:rPr>
              <a:t>                  необходимое для его </a:t>
            </a:r>
          </a:p>
          <a:p>
            <a:r>
              <a:rPr lang="ru-RU" sz="3200" dirty="0">
                <a:cs typeface="Times New Roman" pitchFamily="18" charset="0"/>
              </a:rPr>
              <a:t> </a:t>
            </a:r>
            <a:r>
              <a:rPr lang="ru-RU" sz="3200" dirty="0" smtClean="0">
                <a:cs typeface="Times New Roman" pitchFamily="18" charset="0"/>
              </a:rPr>
              <a:t>                  кодирования, </a:t>
            </a:r>
            <a:r>
              <a:rPr lang="ru-RU" sz="3200" i="1" dirty="0" smtClean="0">
                <a:solidFill>
                  <a:srgbClr val="C00000"/>
                </a:solidFill>
                <a:cs typeface="Times New Roman" pitchFamily="18" charset="0"/>
              </a:rPr>
              <a:t>бит на символ</a:t>
            </a:r>
            <a:r>
              <a:rPr lang="ru-RU" sz="3200" dirty="0" smtClean="0">
                <a:cs typeface="Times New Roman" pitchFamily="18" charset="0"/>
              </a:rPr>
              <a:t>) </a:t>
            </a:r>
            <a:endParaRPr lang="ru-RU" sz="3200" dirty="0"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997919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6000"/>
    </mc:Choice>
    <mc:Fallback>
      <p:transition spd="slow" advTm="16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724953"/>
            <a:ext cx="7533052" cy="5368343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3200" b="1" i="1" dirty="0" smtClean="0">
                <a:solidFill>
                  <a:srgbClr val="FF0000"/>
                </a:solidFill>
              </a:rPr>
              <a:t>Количество вариантов</a:t>
            </a:r>
            <a:r>
              <a:rPr lang="ru-RU" sz="3200" dirty="0" smtClean="0">
                <a:solidFill>
                  <a:srgbClr val="FF0000"/>
                </a:solidFill>
              </a:rPr>
              <a:t> </a:t>
            </a:r>
            <a:r>
              <a:rPr lang="en-US" sz="3200" b="1" i="1" dirty="0" smtClean="0">
                <a:solidFill>
                  <a:srgbClr val="C00000"/>
                </a:solidFill>
              </a:rPr>
              <a:t>Q</a:t>
            </a:r>
            <a:r>
              <a:rPr lang="en-US" sz="3200" b="1" i="1" dirty="0" smtClean="0">
                <a:solidFill>
                  <a:srgbClr val="0070C0"/>
                </a:solidFill>
              </a:rPr>
              <a:t> </a:t>
            </a:r>
            <a:endParaRPr lang="ru-RU" sz="3200" b="1" i="1" dirty="0" smtClean="0">
              <a:solidFill>
                <a:srgbClr val="0070C0"/>
              </a:solidFill>
            </a:endParaRPr>
          </a:p>
          <a:p>
            <a:pPr lvl="0" algn="ctr"/>
            <a:r>
              <a:rPr lang="ru-RU" sz="3200" i="1" dirty="0" smtClean="0"/>
              <a:t>всех </a:t>
            </a:r>
            <a:r>
              <a:rPr lang="ru-RU" sz="3200" i="1" dirty="0">
                <a:solidFill>
                  <a:srgbClr val="C00000"/>
                </a:solidFill>
              </a:rPr>
              <a:t>возможных «слов</a:t>
            </a:r>
            <a:r>
              <a:rPr lang="ru-RU" sz="3200" i="1" dirty="0" smtClean="0">
                <a:solidFill>
                  <a:srgbClr val="C00000"/>
                </a:solidFill>
              </a:rPr>
              <a:t>»</a:t>
            </a:r>
          </a:p>
          <a:p>
            <a:pPr lvl="0" algn="ctr"/>
            <a:r>
              <a:rPr lang="ru-RU" sz="3200" dirty="0" smtClean="0"/>
              <a:t>(</a:t>
            </a:r>
            <a:r>
              <a:rPr lang="ru-RU" sz="3200" dirty="0"/>
              <a:t>символьных </a:t>
            </a:r>
            <a:r>
              <a:rPr lang="ru-RU" sz="3200" dirty="0" smtClean="0"/>
              <a:t>цепочек без </a:t>
            </a:r>
            <a:r>
              <a:rPr lang="ru-RU" sz="3200" dirty="0"/>
              <a:t>учета смысла) </a:t>
            </a:r>
            <a:r>
              <a:rPr lang="en-US" sz="3200" dirty="0" smtClean="0"/>
              <a:t>  </a:t>
            </a:r>
            <a:r>
              <a:rPr lang="ru-RU" sz="3200" i="1" dirty="0" smtClean="0">
                <a:solidFill>
                  <a:srgbClr val="C00000"/>
                </a:solidFill>
              </a:rPr>
              <a:t>длиной </a:t>
            </a:r>
            <a:r>
              <a:rPr lang="en-US" sz="3200" i="1" dirty="0" smtClean="0">
                <a:solidFill>
                  <a:srgbClr val="C00000"/>
                </a:solidFill>
              </a:rPr>
              <a:t>k</a:t>
            </a:r>
            <a:r>
              <a:rPr lang="ru-RU" sz="3200" dirty="0" smtClean="0"/>
              <a:t> </a:t>
            </a:r>
            <a:r>
              <a:rPr lang="en-US" sz="3200" dirty="0" smtClean="0"/>
              <a:t>  </a:t>
            </a:r>
            <a:r>
              <a:rPr lang="ru-RU" sz="3200" dirty="0" smtClean="0"/>
              <a:t>равно </a:t>
            </a:r>
            <a:endParaRPr lang="en-US" sz="3200" dirty="0" smtClean="0"/>
          </a:p>
          <a:p>
            <a:pPr lvl="0" algn="ctr"/>
            <a:r>
              <a:rPr lang="en-US" sz="3600" b="1" i="1" dirty="0" smtClean="0">
                <a:solidFill>
                  <a:srgbClr val="FF0000"/>
                </a:solidFill>
              </a:rPr>
              <a:t>Q = </a:t>
            </a:r>
            <a:r>
              <a:rPr lang="ru-RU" sz="3600" b="1" i="1" dirty="0" smtClean="0">
                <a:solidFill>
                  <a:srgbClr val="FF0000"/>
                </a:solidFill>
              </a:rPr>
              <a:t>М</a:t>
            </a:r>
            <a:r>
              <a:rPr lang="en-US" sz="3600" b="1" i="1" dirty="0" smtClean="0">
                <a:solidFill>
                  <a:srgbClr val="FF0000"/>
                </a:solidFill>
              </a:rPr>
              <a:t> </a:t>
            </a:r>
            <a:r>
              <a:rPr lang="en-US" sz="3600" b="1" i="1" baseline="30000" dirty="0" smtClean="0">
                <a:solidFill>
                  <a:srgbClr val="FF0000"/>
                </a:solidFill>
              </a:rPr>
              <a:t>k</a:t>
            </a:r>
            <a:r>
              <a:rPr lang="ru-RU" sz="3600" b="1" i="1" baseline="30000" dirty="0" smtClean="0">
                <a:solidFill>
                  <a:srgbClr val="FF0000"/>
                </a:solidFill>
              </a:rPr>
              <a:t>   </a:t>
            </a:r>
            <a:r>
              <a:rPr lang="ru-RU" sz="3200" dirty="0" smtClean="0">
                <a:solidFill>
                  <a:schemeClr val="tx1"/>
                </a:solidFill>
              </a:rPr>
              <a:t>(</a:t>
            </a:r>
            <a:r>
              <a:rPr lang="ru-RU" sz="3200" i="1" dirty="0" smtClean="0">
                <a:solidFill>
                  <a:schemeClr val="tx1"/>
                </a:solidFill>
              </a:rPr>
              <a:t>формула Хартли</a:t>
            </a:r>
            <a:r>
              <a:rPr lang="ru-RU" sz="3200" dirty="0" smtClean="0">
                <a:solidFill>
                  <a:schemeClr val="tx1"/>
                </a:solidFill>
              </a:rPr>
              <a:t>)</a:t>
            </a:r>
            <a:r>
              <a:rPr lang="ru-RU" sz="3200" dirty="0" smtClean="0"/>
              <a:t>,</a:t>
            </a:r>
          </a:p>
          <a:p>
            <a:pPr lvl="0" algn="ctr"/>
            <a:r>
              <a:rPr lang="ru-RU" sz="3200" dirty="0" smtClean="0"/>
              <a:t> где </a:t>
            </a:r>
            <a:r>
              <a:rPr lang="ru-RU" sz="3200" i="1" dirty="0" smtClean="0">
                <a:solidFill>
                  <a:srgbClr val="C00000"/>
                </a:solidFill>
              </a:rPr>
              <a:t>М</a:t>
            </a:r>
            <a:r>
              <a:rPr lang="ru-RU" sz="3200" dirty="0" smtClean="0"/>
              <a:t> </a:t>
            </a:r>
            <a:r>
              <a:rPr lang="ru-RU" sz="3200" dirty="0" smtClean="0"/>
              <a:t>– </a:t>
            </a:r>
            <a:r>
              <a:rPr lang="ru-RU" sz="3200" dirty="0" smtClean="0">
                <a:solidFill>
                  <a:schemeClr val="tx1"/>
                </a:solidFill>
              </a:rPr>
              <a:t>виды, типы, состояния символов</a:t>
            </a:r>
            <a:r>
              <a:rPr lang="ru-RU" sz="3200" dirty="0" smtClean="0"/>
              <a:t>.</a:t>
            </a:r>
            <a:endParaRPr lang="en-US" sz="3200" dirty="0" smtClean="0"/>
          </a:p>
          <a:p>
            <a:pPr lvl="0" algn="ctr">
              <a:spcBef>
                <a:spcPts val="2400"/>
              </a:spcBef>
            </a:pPr>
            <a:r>
              <a:rPr lang="ru-RU" sz="3200" i="1" dirty="0" smtClean="0">
                <a:solidFill>
                  <a:srgbClr val="C00000"/>
                </a:solidFill>
              </a:rPr>
              <a:t>Для </a:t>
            </a:r>
            <a:r>
              <a:rPr lang="ru-RU" sz="3200" i="1" dirty="0">
                <a:solidFill>
                  <a:srgbClr val="C00000"/>
                </a:solidFill>
              </a:rPr>
              <a:t>двоичного кодирования</a:t>
            </a:r>
            <a:r>
              <a:rPr lang="ru-RU" sz="3200" i="1" dirty="0">
                <a:solidFill>
                  <a:srgbClr val="0070C0"/>
                </a:solidFill>
              </a:rPr>
              <a:t> </a:t>
            </a:r>
            <a:r>
              <a:rPr lang="ru-RU" sz="3200" dirty="0" smtClean="0"/>
              <a:t>(два вида символов – </a:t>
            </a:r>
            <a:r>
              <a:rPr lang="ru-RU" sz="3200" dirty="0" smtClean="0">
                <a:solidFill>
                  <a:srgbClr val="C00000"/>
                </a:solidFill>
              </a:rPr>
              <a:t>0 и 1</a:t>
            </a:r>
            <a:r>
              <a:rPr lang="ru-RU" sz="3200" dirty="0" smtClean="0"/>
              <a:t>) </a:t>
            </a:r>
            <a:r>
              <a:rPr lang="ru-RU" sz="3200" dirty="0"/>
              <a:t>получаем </a:t>
            </a:r>
            <a:r>
              <a:rPr lang="ru-RU" sz="3200" dirty="0" smtClean="0"/>
              <a:t>формулу</a:t>
            </a:r>
            <a:r>
              <a:rPr lang="ru-RU" sz="3200" dirty="0"/>
              <a:t>: </a:t>
            </a:r>
            <a:r>
              <a:rPr lang="en-US" sz="3200" dirty="0" smtClean="0"/>
              <a:t>   </a:t>
            </a:r>
            <a:endParaRPr lang="ru-RU" sz="3200" dirty="0" smtClean="0"/>
          </a:p>
          <a:p>
            <a:pPr lvl="0" algn="ctr"/>
            <a:r>
              <a:rPr lang="ru-RU" sz="3200" b="1" i="1" dirty="0" smtClean="0">
                <a:solidFill>
                  <a:srgbClr val="C00000"/>
                </a:solidFill>
              </a:rPr>
              <a:t>М</a:t>
            </a:r>
            <a:r>
              <a:rPr lang="en-US" sz="3200" b="1" i="1" dirty="0" smtClean="0">
                <a:solidFill>
                  <a:srgbClr val="C00000"/>
                </a:solidFill>
              </a:rPr>
              <a:t> </a:t>
            </a:r>
            <a:r>
              <a:rPr lang="en-US" sz="3200" b="1" i="1" dirty="0" smtClean="0">
                <a:solidFill>
                  <a:srgbClr val="C00000"/>
                </a:solidFill>
              </a:rPr>
              <a:t>= 2</a:t>
            </a:r>
            <a:r>
              <a:rPr lang="en-US" sz="3200" b="1" i="1" baseline="30000" dirty="0" smtClean="0">
                <a:solidFill>
                  <a:srgbClr val="C00000"/>
                </a:solidFill>
              </a:rPr>
              <a:t>k</a:t>
            </a:r>
            <a:endParaRPr lang="ru-RU" sz="3200" b="1" i="1" baseline="30000" dirty="0">
              <a:solidFill>
                <a:srgbClr val="C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305961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2000"/>
    </mc:Choice>
    <mc:Fallback>
      <p:transition spd="slow" advTm="2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700915"/>
            <a:ext cx="7533052" cy="5368343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/>
              <a:t>Таким образом, </a:t>
            </a:r>
            <a:r>
              <a:rPr lang="ru-RU" sz="3600" i="1" dirty="0" smtClean="0">
                <a:solidFill>
                  <a:srgbClr val="C00000"/>
                </a:solidFill>
              </a:rPr>
              <a:t>формулы </a:t>
            </a:r>
            <a:r>
              <a:rPr lang="ru-RU" sz="3600" i="1" dirty="0" smtClean="0">
                <a:solidFill>
                  <a:srgbClr val="C00000"/>
                </a:solidFill>
              </a:rPr>
              <a:t>подсчета объема сообщения и количества вариантов слов </a:t>
            </a:r>
            <a:r>
              <a:rPr lang="ru-RU" sz="3600" i="1" dirty="0" smtClean="0">
                <a:solidFill>
                  <a:srgbClr val="C00000"/>
                </a:solidFill>
              </a:rPr>
              <a:t>взаимодействуют </a:t>
            </a:r>
            <a:endParaRPr lang="ru-RU" sz="3600" i="1" dirty="0">
              <a:solidFill>
                <a:srgbClr val="C00000"/>
              </a:solidFill>
            </a:endParaRPr>
          </a:p>
          <a:p>
            <a:pPr algn="ctr"/>
            <a:r>
              <a:rPr lang="ru-RU" sz="3600" i="1" dirty="0">
                <a:solidFill>
                  <a:srgbClr val="C00000"/>
                </a:solidFill>
              </a:rPr>
              <a:t>друг с другом через величину </a:t>
            </a:r>
          </a:p>
          <a:p>
            <a:pPr algn="ctr"/>
            <a:r>
              <a:rPr lang="en-US" sz="4800" b="1" i="1" u="sng" dirty="0" smtClean="0">
                <a:solidFill>
                  <a:srgbClr val="FF0000"/>
                </a:solidFill>
              </a:rPr>
              <a:t>k</a:t>
            </a:r>
            <a:r>
              <a:rPr lang="ru-RU" sz="3600" b="1" i="1" u="sng" dirty="0" smtClean="0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ru-RU" sz="3600" dirty="0" smtClean="0">
                <a:solidFill>
                  <a:srgbClr val="0070C0"/>
                </a:solidFill>
              </a:rPr>
              <a:t> </a:t>
            </a:r>
            <a:r>
              <a:rPr lang="ru-RU" sz="3600" dirty="0" smtClean="0">
                <a:solidFill>
                  <a:schemeClr val="tx1"/>
                </a:solidFill>
              </a:rPr>
              <a:t>(бит на символ)</a:t>
            </a:r>
            <a:endParaRPr lang="ru-RU" sz="36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947326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8000"/>
    </mc:Choice>
    <mc:Fallback>
      <p:transition spd="slow" advTm="8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1115794" y="908720"/>
            <a:ext cx="6552728" cy="4752528"/>
          </a:xfrm>
          <a:prstGeom prst="ellipse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Алфавитный подход</a:t>
            </a:r>
            <a:endParaRPr lang="ru-RU" sz="60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702821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000"/>
    </mc:Choice>
    <mc:Fallback>
      <p:transition spd="slow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7" y="2636912"/>
            <a:ext cx="7776863" cy="1390367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rgbClr val="FF0000"/>
                </a:solidFill>
              </a:rPr>
              <a:t>Мощность алфавита</a:t>
            </a:r>
            <a:r>
              <a:rPr lang="ru-RU" sz="3200" b="1" i="1" dirty="0" smtClean="0"/>
              <a:t> </a:t>
            </a:r>
            <a:r>
              <a:rPr lang="ru-RU" sz="3200" b="1" dirty="0" smtClean="0"/>
              <a:t>– это количество символов в </a:t>
            </a:r>
            <a:r>
              <a:rPr lang="ru-RU" sz="3200" b="1" dirty="0" smtClean="0"/>
              <a:t>алфавите</a:t>
            </a:r>
            <a:endParaRPr lang="ru-RU" sz="32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05867" y="4415609"/>
            <a:ext cx="3888433" cy="1749693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600" dirty="0" smtClean="0"/>
              <a:t>Мощность русского алфавита равна  32 </a:t>
            </a:r>
          </a:p>
          <a:p>
            <a:pPr algn="ctr"/>
            <a:r>
              <a:rPr lang="ru-RU" sz="2600" dirty="0" smtClean="0"/>
              <a:t>при Е = Ё   и   33 </a:t>
            </a:r>
          </a:p>
          <a:p>
            <a:pPr algn="ctr"/>
            <a:r>
              <a:rPr lang="ru-RU" sz="2600" dirty="0" smtClean="0"/>
              <a:t>в обратном случае</a:t>
            </a:r>
            <a:endParaRPr lang="ru-RU" sz="2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111396" y="4415609"/>
            <a:ext cx="3349034" cy="1749691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600" dirty="0" smtClean="0"/>
          </a:p>
          <a:p>
            <a:pPr algn="ctr"/>
            <a:r>
              <a:rPr lang="ru-RU" sz="2600" dirty="0" smtClean="0"/>
              <a:t> Мощность </a:t>
            </a:r>
          </a:p>
          <a:p>
            <a:pPr algn="ctr"/>
            <a:r>
              <a:rPr lang="ru-RU" sz="2600" dirty="0" smtClean="0"/>
              <a:t>английского </a:t>
            </a:r>
          </a:p>
          <a:p>
            <a:pPr algn="ctr"/>
            <a:r>
              <a:rPr lang="ru-RU" sz="2600" dirty="0" smtClean="0"/>
              <a:t>алфавита = 26</a:t>
            </a:r>
          </a:p>
          <a:p>
            <a:endParaRPr lang="ru-RU" sz="2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58122" y="764704"/>
            <a:ext cx="7802309" cy="1512168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rgbClr val="FF0000"/>
                </a:solidFill>
              </a:rPr>
              <a:t>Алфавит</a:t>
            </a:r>
            <a:r>
              <a:rPr lang="ru-RU" sz="3200" b="1" dirty="0" smtClean="0"/>
              <a:t> – </a:t>
            </a:r>
            <a:r>
              <a:rPr lang="ru-RU" sz="3200" dirty="0" smtClean="0"/>
              <a:t>это набор символов, используемых  в  языке, на котором передается  сообщение</a:t>
            </a:r>
            <a:endParaRPr lang="ru-RU" sz="3200" dirty="0"/>
          </a:p>
        </p:txBody>
      </p:sp>
      <p:cxnSp>
        <p:nvCxnSpPr>
          <p:cNvPr id="15" name="Прямая со стрелкой 14"/>
          <p:cNvCxnSpPr>
            <a:endCxn id="4" idx="0"/>
          </p:cNvCxnSpPr>
          <p:nvPr/>
        </p:nvCxnSpPr>
        <p:spPr>
          <a:xfrm flipH="1">
            <a:off x="2650084" y="4027279"/>
            <a:ext cx="1944214" cy="38833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4594298" y="4027279"/>
            <a:ext cx="2213914" cy="38833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4495520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3738"/>
    </mc:Choice>
    <mc:Fallback>
      <p:transition spd="slow" advTm="1373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908720"/>
            <a:ext cx="7416824" cy="5112568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i="1" dirty="0" smtClean="0">
                <a:solidFill>
                  <a:schemeClr val="tx1"/>
                </a:solidFill>
              </a:rPr>
              <a:t>Для упрощения понимания и </a:t>
            </a:r>
          </a:p>
          <a:p>
            <a:pPr algn="ctr"/>
            <a:r>
              <a:rPr lang="ru-RU" sz="3200" i="1" dirty="0" smtClean="0">
                <a:solidFill>
                  <a:schemeClr val="tx1"/>
                </a:solidFill>
              </a:rPr>
              <a:t>легкости запоминания </a:t>
            </a:r>
          </a:p>
          <a:p>
            <a:pPr algn="ctr"/>
            <a:r>
              <a:rPr lang="ru-RU" sz="3200" i="1" dirty="0" smtClean="0">
                <a:solidFill>
                  <a:schemeClr val="tx1"/>
                </a:solidFill>
              </a:rPr>
              <a:t>различий в рассматриваемых </a:t>
            </a:r>
          </a:p>
          <a:p>
            <a:pPr algn="ctr"/>
            <a:r>
              <a:rPr lang="ru-RU" sz="3200" i="1" dirty="0" smtClean="0">
                <a:solidFill>
                  <a:schemeClr val="tx1"/>
                </a:solidFill>
              </a:rPr>
              <a:t>далее задачах, разобьем их </a:t>
            </a:r>
          </a:p>
          <a:p>
            <a:pPr algn="ctr"/>
            <a:r>
              <a:rPr lang="ru-RU" sz="3200" i="1" dirty="0" smtClean="0">
                <a:solidFill>
                  <a:schemeClr val="tx1"/>
                </a:solidFill>
              </a:rPr>
              <a:t>на   </a:t>
            </a:r>
            <a:r>
              <a:rPr lang="ru-RU" sz="4400" b="1" i="1" dirty="0" smtClean="0">
                <a:solidFill>
                  <a:srgbClr val="FF0000"/>
                </a:solidFill>
              </a:rPr>
              <a:t>5 типов </a:t>
            </a:r>
          </a:p>
          <a:p>
            <a:pPr algn="ctr"/>
            <a:r>
              <a:rPr lang="ru-RU" sz="3200" i="1" dirty="0" smtClean="0">
                <a:solidFill>
                  <a:schemeClr val="tx1"/>
                </a:solidFill>
              </a:rPr>
              <a:t>и </a:t>
            </a:r>
            <a:r>
              <a:rPr lang="ru-RU" sz="3200" i="1" dirty="0" smtClean="0">
                <a:solidFill>
                  <a:srgbClr val="C00000"/>
                </a:solidFill>
              </a:rPr>
              <a:t>будем рассматривать решения соответственно этим типам</a:t>
            </a:r>
            <a:r>
              <a:rPr lang="ru-RU" sz="3200" i="1" dirty="0" smtClean="0">
                <a:solidFill>
                  <a:schemeClr val="tx1"/>
                </a:solidFill>
              </a:rPr>
              <a:t>.</a:t>
            </a:r>
            <a:endParaRPr lang="ru-RU" sz="3200" i="1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771859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2692"/>
    </mc:Choice>
    <mc:Fallback>
      <p:transition spd="slow" advTm="1269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560840" cy="864096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b="1" dirty="0" smtClean="0">
                <a:latin typeface="+mj-lt"/>
              </a:rPr>
              <a:t>Задача 1 типа</a:t>
            </a:r>
            <a:endParaRPr lang="ru-RU" sz="3600" b="1" dirty="0">
              <a:latin typeface="+mj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772816"/>
            <a:ext cx="7560840" cy="4392488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ru-RU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ru-RU" dirty="0" smtClean="0"/>
              <a:t>В </a:t>
            </a:r>
            <a:r>
              <a:rPr lang="ru-RU" dirty="0"/>
              <a:t>велокроссе участвуют 119 спортсменов. Специальное устройство регистрирует прохождение каждым из участников промежуточного финиша, записывая его номер с использованием минимально возможного количества бит, одинакового для каждого спортсмена. </a:t>
            </a:r>
            <a:endParaRPr lang="ru-RU" dirty="0" smtClean="0"/>
          </a:p>
          <a:p>
            <a:pPr marL="0" indent="0" algn="ctr">
              <a:buNone/>
            </a:pPr>
            <a:r>
              <a:rPr lang="ru-RU" i="1" dirty="0" smtClean="0"/>
              <a:t>Каков </a:t>
            </a:r>
            <a:r>
              <a:rPr lang="ru-RU" i="1" dirty="0"/>
              <a:t>информационный объем в битах сообщения, записанного устройством, после того как промежуточный финиш прошли 70 велосипедистов?    </a:t>
            </a:r>
          </a:p>
          <a:p>
            <a:pPr marL="0" indent="0">
              <a:buNone/>
            </a:pPr>
            <a:endParaRPr lang="ru-RU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073771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9363"/>
    </mc:Choice>
    <mc:Fallback>
      <p:transition spd="slow" advTm="1936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560840" cy="864096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b="1" u="sng" dirty="0" smtClean="0">
                <a:latin typeface="+mj-lt"/>
              </a:rPr>
              <a:t>Рекомендации к решению</a:t>
            </a:r>
            <a:endParaRPr lang="ru-RU" sz="3600" b="1" dirty="0">
              <a:latin typeface="+mj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772816"/>
            <a:ext cx="7560840" cy="4392488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spcBef>
                <a:spcPts val="600"/>
              </a:spcBef>
              <a:buNone/>
            </a:pPr>
            <a:endParaRPr lang="ru-RU" sz="800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ru-RU" dirty="0" smtClean="0"/>
              <a:t>Перед </a:t>
            </a:r>
            <a:r>
              <a:rPr lang="ru-RU" dirty="0" smtClean="0"/>
              <a:t>решением этой задачи следует проговорить ее условие, заменяя слова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dirty="0" smtClean="0"/>
              <a:t>в </a:t>
            </a:r>
            <a:r>
              <a:rPr lang="ru-RU" dirty="0" smtClean="0"/>
              <a:t>них </a:t>
            </a:r>
            <a:r>
              <a:rPr lang="ru-RU" dirty="0" smtClean="0"/>
              <a:t>синонимами, которые можно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dirty="0" smtClean="0"/>
              <a:t>найти </a:t>
            </a:r>
            <a:r>
              <a:rPr lang="ru-RU" dirty="0" smtClean="0"/>
              <a:t>по смыслу слова в </a:t>
            </a:r>
            <a:r>
              <a:rPr lang="ru-RU" dirty="0" smtClean="0"/>
              <a:t>формулах. 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ru-RU" dirty="0" smtClean="0">
                <a:solidFill>
                  <a:schemeClr val="tx1"/>
                </a:solidFill>
              </a:rPr>
              <a:t>Читаем условие очень внимательно, находим хотя бы один синоним – и задача практически решена, остается только подставить формулы и получить ответ!</a:t>
            </a:r>
            <a:endParaRPr lang="ru-RU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674518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4254"/>
    </mc:Choice>
    <mc:Fallback>
      <p:transition spd="slow" advTm="1425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560840" cy="864096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b="1" u="sng" dirty="0"/>
              <a:t>Решение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772816"/>
            <a:ext cx="7560840" cy="4392488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lnSpc>
                <a:spcPct val="70000"/>
              </a:lnSpc>
              <a:buNone/>
            </a:pPr>
            <a:endParaRPr lang="ru-RU" sz="1300" dirty="0" smtClean="0"/>
          </a:p>
          <a:p>
            <a:pPr marL="0" indent="0">
              <a:lnSpc>
                <a:spcPct val="70000"/>
              </a:lnSpc>
              <a:buNone/>
            </a:pPr>
            <a:r>
              <a:rPr lang="ru-RU" sz="3500" dirty="0"/>
              <a:t> </a:t>
            </a:r>
            <a:r>
              <a:rPr lang="ru-RU" sz="3500" dirty="0" smtClean="0"/>
              <a:t>    </a:t>
            </a:r>
            <a:r>
              <a:rPr lang="ru-RU" sz="3000" dirty="0" smtClean="0"/>
              <a:t>Есть </a:t>
            </a:r>
            <a:r>
              <a:rPr lang="ru-RU" sz="3000" dirty="0"/>
              <a:t>119 спортсменов с различными </a:t>
            </a:r>
            <a:r>
              <a:rPr lang="ru-RU" sz="3000" dirty="0" smtClean="0"/>
              <a:t> 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ru-RU" sz="3000" dirty="0"/>
              <a:t> </a:t>
            </a:r>
            <a:r>
              <a:rPr lang="ru-RU" sz="3000" dirty="0" smtClean="0"/>
              <a:t>    номерами</a:t>
            </a:r>
            <a:r>
              <a:rPr lang="ru-RU" sz="3000" dirty="0"/>
              <a:t>, </a:t>
            </a:r>
            <a:r>
              <a:rPr lang="ru-RU" sz="3000" dirty="0" smtClean="0"/>
              <a:t>то есть</a:t>
            </a:r>
            <a:r>
              <a:rPr lang="en-US" sz="3000" dirty="0" smtClean="0"/>
              <a:t>  </a:t>
            </a:r>
            <a:r>
              <a:rPr lang="ru-RU" sz="3000" i="1" dirty="0">
                <a:solidFill>
                  <a:srgbClr val="C00000"/>
                </a:solidFill>
              </a:rPr>
              <a:t>119</a:t>
            </a:r>
            <a:r>
              <a:rPr lang="ru-RU" sz="3000" dirty="0">
                <a:solidFill>
                  <a:srgbClr val="C00000"/>
                </a:solidFill>
              </a:rPr>
              <a:t> </a:t>
            </a:r>
            <a:r>
              <a:rPr lang="ru-RU" sz="3000" i="1" dirty="0">
                <a:solidFill>
                  <a:srgbClr val="C00000"/>
                </a:solidFill>
              </a:rPr>
              <a:t>вариантов</a:t>
            </a:r>
            <a:r>
              <a:rPr lang="ru-RU" sz="3000" i="1" dirty="0"/>
              <a:t> </a:t>
            </a:r>
            <a:r>
              <a:rPr lang="ru-RU" sz="3000" i="1" dirty="0" smtClean="0"/>
              <a:t> 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ru-RU" sz="3000" dirty="0"/>
              <a:t> </a:t>
            </a:r>
            <a:r>
              <a:rPr lang="ru-RU" sz="3000" dirty="0" smtClean="0"/>
              <a:t>    различных номеров, то  </a:t>
            </a:r>
            <a:r>
              <a:rPr lang="en-US" sz="3000" b="1" i="1" dirty="0" smtClean="0">
                <a:solidFill>
                  <a:srgbClr val="C00000"/>
                </a:solidFill>
              </a:rPr>
              <a:t>Q</a:t>
            </a:r>
            <a:r>
              <a:rPr lang="ru-RU" sz="3000" b="1" i="1" dirty="0" smtClean="0">
                <a:solidFill>
                  <a:srgbClr val="C00000"/>
                </a:solidFill>
              </a:rPr>
              <a:t> </a:t>
            </a:r>
            <a:r>
              <a:rPr lang="en-US" sz="3000" b="1" i="1" dirty="0" smtClean="0">
                <a:solidFill>
                  <a:srgbClr val="C00000"/>
                </a:solidFill>
              </a:rPr>
              <a:t>=</a:t>
            </a:r>
            <a:r>
              <a:rPr lang="ru-RU" sz="3000" b="1" i="1" dirty="0" smtClean="0">
                <a:solidFill>
                  <a:srgbClr val="C00000"/>
                </a:solidFill>
              </a:rPr>
              <a:t> 119</a:t>
            </a:r>
            <a:r>
              <a:rPr lang="ru-RU" sz="3000" dirty="0"/>
              <a:t>.</a:t>
            </a:r>
          </a:p>
          <a:p>
            <a:pPr marL="0" lvl="0" indent="0">
              <a:lnSpc>
                <a:spcPct val="70000"/>
              </a:lnSpc>
              <a:buNone/>
            </a:pPr>
            <a:r>
              <a:rPr lang="ru-RU" sz="3000" dirty="0" smtClean="0"/>
              <a:t>     Так </a:t>
            </a:r>
            <a:r>
              <a:rPr lang="ru-RU" sz="3000" dirty="0"/>
              <a:t>как </a:t>
            </a:r>
            <a:r>
              <a:rPr lang="ru-RU" sz="3000" dirty="0" smtClean="0"/>
              <a:t>   </a:t>
            </a:r>
            <a:r>
              <a:rPr lang="en-US" sz="3000" b="1" i="1" dirty="0" smtClean="0">
                <a:solidFill>
                  <a:srgbClr val="C00000"/>
                </a:solidFill>
              </a:rPr>
              <a:t>Q </a:t>
            </a:r>
            <a:r>
              <a:rPr lang="en-US" sz="3000" b="1" i="1" dirty="0">
                <a:solidFill>
                  <a:srgbClr val="C00000"/>
                </a:solidFill>
              </a:rPr>
              <a:t>= </a:t>
            </a:r>
            <a:r>
              <a:rPr lang="ru-RU" sz="3000" b="1" i="1" dirty="0">
                <a:solidFill>
                  <a:srgbClr val="C00000"/>
                </a:solidFill>
              </a:rPr>
              <a:t>М</a:t>
            </a:r>
            <a:r>
              <a:rPr lang="en-US" sz="3000" b="1" i="1" dirty="0">
                <a:solidFill>
                  <a:srgbClr val="C00000"/>
                </a:solidFill>
              </a:rPr>
              <a:t> </a:t>
            </a:r>
            <a:r>
              <a:rPr lang="en-US" sz="3000" b="1" i="1" baseline="30000" dirty="0">
                <a:solidFill>
                  <a:srgbClr val="C00000"/>
                </a:solidFill>
              </a:rPr>
              <a:t>k</a:t>
            </a:r>
            <a:r>
              <a:rPr lang="ru-RU" sz="3000" dirty="0"/>
              <a:t>, </a:t>
            </a:r>
            <a:r>
              <a:rPr lang="ru-RU" sz="3000" dirty="0" smtClean="0"/>
              <a:t> то </a:t>
            </a:r>
            <a:r>
              <a:rPr lang="ru-RU" sz="3000" dirty="0"/>
              <a:t>для одного номера </a:t>
            </a:r>
            <a:r>
              <a:rPr lang="ru-RU" sz="3000" dirty="0" smtClean="0"/>
              <a:t> </a:t>
            </a:r>
          </a:p>
          <a:p>
            <a:pPr marL="0" lvl="0" indent="0">
              <a:lnSpc>
                <a:spcPct val="70000"/>
              </a:lnSpc>
              <a:buNone/>
            </a:pPr>
            <a:r>
              <a:rPr lang="ru-RU" sz="3000" dirty="0"/>
              <a:t> </a:t>
            </a:r>
            <a:r>
              <a:rPr lang="ru-RU" sz="3000" dirty="0" smtClean="0"/>
              <a:t>    получаем      </a:t>
            </a:r>
            <a:r>
              <a:rPr lang="en-US" sz="3000" b="1" i="1" dirty="0" smtClean="0">
                <a:solidFill>
                  <a:srgbClr val="C00000"/>
                </a:solidFill>
              </a:rPr>
              <a:t>Q </a:t>
            </a:r>
            <a:r>
              <a:rPr lang="en-US" sz="3000" b="1" i="1" dirty="0">
                <a:solidFill>
                  <a:srgbClr val="C00000"/>
                </a:solidFill>
              </a:rPr>
              <a:t>= </a:t>
            </a:r>
            <a:r>
              <a:rPr lang="ru-RU" sz="3000" b="1" i="1" dirty="0">
                <a:solidFill>
                  <a:srgbClr val="C00000"/>
                </a:solidFill>
              </a:rPr>
              <a:t>119</a:t>
            </a:r>
            <a:r>
              <a:rPr lang="en-US" sz="3000" b="1" i="1" dirty="0">
                <a:solidFill>
                  <a:srgbClr val="C00000"/>
                </a:solidFill>
              </a:rPr>
              <a:t> ≤ </a:t>
            </a:r>
            <a:r>
              <a:rPr lang="ru-RU" sz="3000" b="1" i="1" dirty="0" smtClean="0">
                <a:solidFill>
                  <a:srgbClr val="C00000"/>
                </a:solidFill>
              </a:rPr>
              <a:t>128 = 2</a:t>
            </a:r>
            <a:r>
              <a:rPr lang="ru-RU" sz="3000" b="1" i="1" baseline="30000" dirty="0" smtClean="0">
                <a:solidFill>
                  <a:srgbClr val="C00000"/>
                </a:solidFill>
              </a:rPr>
              <a:t>7</a:t>
            </a:r>
            <a:r>
              <a:rPr lang="ru-RU" sz="3000" dirty="0"/>
              <a:t>, </a:t>
            </a:r>
            <a:r>
              <a:rPr lang="en-US" sz="3000" dirty="0"/>
              <a:t> </a:t>
            </a:r>
            <a:endParaRPr lang="ru-RU" sz="3000" dirty="0" smtClean="0"/>
          </a:p>
          <a:p>
            <a:pPr marL="0" lvl="0" indent="0">
              <a:lnSpc>
                <a:spcPct val="70000"/>
              </a:lnSpc>
              <a:buNone/>
            </a:pPr>
            <a:r>
              <a:rPr lang="ru-RU" sz="3000" dirty="0"/>
              <a:t> </a:t>
            </a:r>
            <a:r>
              <a:rPr lang="ru-RU" sz="3000" dirty="0" smtClean="0"/>
              <a:t>    откуда  </a:t>
            </a:r>
            <a:r>
              <a:rPr lang="en-US" sz="3000" b="1" i="1" dirty="0" smtClean="0">
                <a:solidFill>
                  <a:srgbClr val="C00000"/>
                </a:solidFill>
              </a:rPr>
              <a:t>k</a:t>
            </a:r>
            <a:r>
              <a:rPr lang="ru-RU" sz="3000" b="1" i="1" dirty="0" smtClean="0">
                <a:solidFill>
                  <a:srgbClr val="C00000"/>
                </a:solidFill>
              </a:rPr>
              <a:t> = 7</a:t>
            </a:r>
            <a:r>
              <a:rPr lang="ru-RU" sz="3000" dirty="0"/>
              <a:t>. </a:t>
            </a:r>
          </a:p>
          <a:p>
            <a:pPr marL="0" lvl="0" indent="0">
              <a:lnSpc>
                <a:spcPct val="70000"/>
              </a:lnSpc>
              <a:buNone/>
            </a:pPr>
            <a:r>
              <a:rPr lang="ru-RU" sz="3000" dirty="0" smtClean="0"/>
              <a:t>     Тогда для </a:t>
            </a:r>
            <a:r>
              <a:rPr lang="en-US" sz="3000" b="1" i="1" dirty="0">
                <a:solidFill>
                  <a:srgbClr val="C00000"/>
                </a:solidFill>
              </a:rPr>
              <a:t>N = </a:t>
            </a:r>
            <a:r>
              <a:rPr lang="ru-RU" sz="3000" b="1" i="1" dirty="0">
                <a:solidFill>
                  <a:srgbClr val="C00000"/>
                </a:solidFill>
              </a:rPr>
              <a:t>70</a:t>
            </a:r>
            <a:r>
              <a:rPr lang="ru-RU" sz="3000" i="1" dirty="0">
                <a:solidFill>
                  <a:srgbClr val="C00000"/>
                </a:solidFill>
              </a:rPr>
              <a:t> </a:t>
            </a:r>
            <a:r>
              <a:rPr lang="ru-RU" sz="3000" i="1" dirty="0" smtClean="0">
                <a:solidFill>
                  <a:srgbClr val="C00000"/>
                </a:solidFill>
              </a:rPr>
              <a:t> </a:t>
            </a:r>
            <a:r>
              <a:rPr lang="ru-RU" sz="3000" dirty="0" smtClean="0"/>
              <a:t>номеров  получаем </a:t>
            </a:r>
          </a:p>
          <a:p>
            <a:pPr marL="0" lvl="0" indent="0">
              <a:lnSpc>
                <a:spcPct val="70000"/>
              </a:lnSpc>
              <a:buNone/>
            </a:pPr>
            <a:r>
              <a:rPr lang="ru-RU" sz="3000" dirty="0"/>
              <a:t> </a:t>
            </a:r>
            <a:r>
              <a:rPr lang="ru-RU" sz="3000" dirty="0" smtClean="0"/>
              <a:t>    информационный </a:t>
            </a:r>
            <a:r>
              <a:rPr lang="ru-RU" sz="3000" dirty="0"/>
              <a:t>объем </a:t>
            </a:r>
            <a:r>
              <a:rPr lang="ru-RU" sz="3000" dirty="0" smtClean="0"/>
              <a:t> сообщения</a:t>
            </a:r>
            <a:r>
              <a:rPr lang="en-US" sz="3000" dirty="0" smtClean="0"/>
              <a:t> </a:t>
            </a:r>
            <a:r>
              <a:rPr lang="ru-RU" sz="3000" dirty="0" smtClean="0"/>
              <a:t> </a:t>
            </a:r>
          </a:p>
          <a:p>
            <a:pPr marL="0" lvl="0" indent="0" algn="ctr">
              <a:lnSpc>
                <a:spcPct val="70000"/>
              </a:lnSpc>
              <a:buNone/>
            </a:pPr>
            <a:r>
              <a:rPr lang="en-US" sz="3000" b="1" i="1" dirty="0" smtClean="0">
                <a:solidFill>
                  <a:srgbClr val="C00000"/>
                </a:solidFill>
              </a:rPr>
              <a:t>I </a:t>
            </a:r>
            <a:r>
              <a:rPr lang="en-US" sz="3000" b="1" i="1" dirty="0">
                <a:solidFill>
                  <a:srgbClr val="C00000"/>
                </a:solidFill>
              </a:rPr>
              <a:t>= N * k = </a:t>
            </a:r>
            <a:r>
              <a:rPr lang="ru-RU" sz="3000" b="1" i="1" dirty="0">
                <a:solidFill>
                  <a:srgbClr val="C00000"/>
                </a:solidFill>
              </a:rPr>
              <a:t>70 * 7 = 490 бит</a:t>
            </a:r>
            <a:r>
              <a:rPr lang="ru-RU" sz="3000" b="1" dirty="0">
                <a:solidFill>
                  <a:srgbClr val="C00000"/>
                </a:solidFill>
              </a:rPr>
              <a:t>.</a:t>
            </a:r>
          </a:p>
          <a:p>
            <a:pPr marL="0" indent="0">
              <a:lnSpc>
                <a:spcPct val="70000"/>
              </a:lnSpc>
              <a:buNone/>
            </a:pPr>
            <a:endParaRPr lang="ru-RU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13944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2882"/>
    </mc:Choice>
    <mc:Fallback>
      <p:transition spd="slow" advTm="2288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560840" cy="864096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b="1" dirty="0" smtClean="0"/>
              <a:t>Задача 2 типа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772816"/>
            <a:ext cx="7560840" cy="4392488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endParaRPr lang="ru-RU" b="1" dirty="0" smtClean="0"/>
          </a:p>
          <a:p>
            <a:pPr marL="0" indent="0" algn="ctr">
              <a:buNone/>
            </a:pPr>
            <a:r>
              <a:rPr lang="ru-RU" dirty="0" smtClean="0"/>
              <a:t>Объем </a:t>
            </a:r>
            <a:r>
              <a:rPr lang="ru-RU" dirty="0"/>
              <a:t>сообщения, </a:t>
            </a:r>
            <a:endParaRPr lang="en-US" dirty="0"/>
          </a:p>
          <a:p>
            <a:pPr marL="0" indent="0" algn="ctr">
              <a:buNone/>
            </a:pPr>
            <a:r>
              <a:rPr lang="ru-RU" dirty="0"/>
              <a:t>содержащего 4096 символов, </a:t>
            </a:r>
            <a:r>
              <a:rPr lang="en-US" dirty="0"/>
              <a:t>  </a:t>
            </a:r>
          </a:p>
          <a:p>
            <a:pPr marL="0" indent="0" algn="ctr">
              <a:buNone/>
            </a:pPr>
            <a:r>
              <a:rPr lang="ru-RU" dirty="0"/>
              <a:t>равен 1/512 части </a:t>
            </a:r>
            <a:r>
              <a:rPr lang="ru-RU" dirty="0" err="1" smtClean="0"/>
              <a:t>Мбайта</a:t>
            </a:r>
            <a:r>
              <a:rPr lang="ru-RU" dirty="0"/>
              <a:t>. </a:t>
            </a:r>
            <a:endParaRPr lang="en-US" dirty="0"/>
          </a:p>
          <a:p>
            <a:pPr marL="0" indent="0" algn="ctr">
              <a:buNone/>
            </a:pPr>
            <a:r>
              <a:rPr lang="ru-RU" i="1" dirty="0"/>
              <a:t>Какова мощность алфавита, </a:t>
            </a:r>
            <a:endParaRPr lang="en-US" i="1" dirty="0"/>
          </a:p>
          <a:p>
            <a:pPr marL="0" indent="0" algn="ctr">
              <a:buNone/>
            </a:pPr>
            <a:r>
              <a:rPr lang="ru-RU" i="1" dirty="0"/>
              <a:t>с помощью которого записано </a:t>
            </a:r>
            <a:endParaRPr lang="ru-RU" i="1" dirty="0" smtClean="0"/>
          </a:p>
          <a:p>
            <a:pPr marL="0" indent="0" algn="ctr">
              <a:buNone/>
            </a:pPr>
            <a:r>
              <a:rPr lang="ru-RU" i="1" dirty="0" smtClean="0"/>
              <a:t>это </a:t>
            </a:r>
            <a:r>
              <a:rPr lang="ru-RU" i="1" dirty="0"/>
              <a:t>сообщение?</a:t>
            </a:r>
            <a:endParaRPr lang="en-US" i="1" dirty="0"/>
          </a:p>
          <a:p>
            <a:pPr marL="0" indent="0">
              <a:buNone/>
            </a:pPr>
            <a:endParaRPr lang="ru-RU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179276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1269"/>
    </mc:Choice>
    <mc:Fallback>
      <p:transition spd="slow" advTm="1126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1115794" y="908720"/>
            <a:ext cx="6552728" cy="4752528"/>
          </a:xfrm>
          <a:prstGeom prst="ellipse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Введение.</a:t>
            </a:r>
          </a:p>
          <a:p>
            <a:pPr algn="ctr"/>
            <a:r>
              <a:rPr lang="ru-RU" sz="6000" b="1" dirty="0" smtClean="0"/>
              <a:t>Общие понятия</a:t>
            </a:r>
            <a:endParaRPr lang="ru-RU" sz="60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447760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858"/>
    </mc:Choice>
    <mc:Fallback>
      <p:transition spd="slow" advTm="485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560840" cy="864096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b="1" u="sng" dirty="0" smtClean="0"/>
              <a:t>Рекомендации</a:t>
            </a:r>
            <a:r>
              <a:rPr lang="ru-RU" sz="3200" b="1" u="sng" dirty="0" smtClean="0"/>
              <a:t> к решению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772816"/>
            <a:ext cx="7560840" cy="4392488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dirty="0" smtClean="0"/>
              <a:t>Задачи данного типа – чисто математические, и здесь очень полезно использовать таблицу степеней двойки. </a:t>
            </a:r>
            <a:endParaRPr lang="ru-RU" dirty="0"/>
          </a:p>
          <a:p>
            <a:pPr marL="0" indent="0" algn="ctr">
              <a:buNone/>
            </a:pPr>
            <a:r>
              <a:rPr lang="ru-RU" dirty="0" smtClean="0">
                <a:solidFill>
                  <a:schemeClr val="tx1"/>
                </a:solidFill>
              </a:rPr>
              <a:t>Подставляем числовые значения в формулы, заменяем числа степенями числа 2 и упрощаем. При этом </a:t>
            </a:r>
            <a:r>
              <a:rPr lang="ru-RU" i="1" dirty="0" smtClean="0">
                <a:solidFill>
                  <a:schemeClr val="tx1"/>
                </a:solidFill>
              </a:rPr>
              <a:t>не забываем привести единицы измерения к одному виду и помнить, что </a:t>
            </a:r>
            <a:r>
              <a:rPr lang="en-US" b="1" i="1" dirty="0" smtClean="0">
                <a:solidFill>
                  <a:srgbClr val="FF0000"/>
                </a:solidFill>
              </a:rPr>
              <a:t>k – </a:t>
            </a:r>
            <a:r>
              <a:rPr lang="ru-RU" b="1" i="1" dirty="0" smtClean="0">
                <a:solidFill>
                  <a:srgbClr val="FF0000"/>
                </a:solidFill>
              </a:rPr>
              <a:t>это бит </a:t>
            </a:r>
            <a:r>
              <a:rPr lang="ru-RU" i="1" dirty="0" smtClean="0">
                <a:solidFill>
                  <a:schemeClr val="tx1"/>
                </a:solidFill>
              </a:rPr>
              <a:t>на символ!</a:t>
            </a:r>
            <a:endParaRPr lang="ru-RU" i="1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413623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757"/>
    </mc:Choice>
    <mc:Fallback>
      <p:transition spd="slow" advTm="2075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560840" cy="864096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b="1" u="sng" dirty="0"/>
              <a:t>Решение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772816"/>
            <a:ext cx="7560840" cy="4392488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dirty="0" smtClean="0"/>
              <a:t>Воспользовавшись </a:t>
            </a:r>
            <a:r>
              <a:rPr lang="ru-RU" dirty="0"/>
              <a:t>таблицей </a:t>
            </a:r>
            <a:r>
              <a:rPr lang="ru-RU" dirty="0" smtClean="0"/>
              <a:t>         степеней </a:t>
            </a:r>
            <a:r>
              <a:rPr lang="ru-RU" dirty="0" smtClean="0"/>
              <a:t>двойки,   имеем:    </a:t>
            </a:r>
          </a:p>
          <a:p>
            <a:pPr marL="0" indent="0" algn="ctr">
              <a:buNone/>
            </a:pPr>
            <a:r>
              <a:rPr lang="en-US" b="1" i="1" dirty="0" smtClean="0">
                <a:solidFill>
                  <a:srgbClr val="C00000"/>
                </a:solidFill>
              </a:rPr>
              <a:t>N</a:t>
            </a:r>
            <a:r>
              <a:rPr lang="ru-RU" b="1" i="1" dirty="0" smtClean="0">
                <a:solidFill>
                  <a:srgbClr val="C00000"/>
                </a:solidFill>
              </a:rPr>
              <a:t> </a:t>
            </a:r>
            <a:r>
              <a:rPr lang="en-US" b="1" i="1" dirty="0" smtClean="0">
                <a:solidFill>
                  <a:srgbClr val="C00000"/>
                </a:solidFill>
              </a:rPr>
              <a:t>=</a:t>
            </a:r>
            <a:r>
              <a:rPr lang="ru-RU" b="1" i="1" dirty="0" smtClean="0">
                <a:solidFill>
                  <a:srgbClr val="C00000"/>
                </a:solidFill>
              </a:rPr>
              <a:t> </a:t>
            </a:r>
            <a:r>
              <a:rPr lang="en-US" b="1" i="1" dirty="0" smtClean="0">
                <a:solidFill>
                  <a:srgbClr val="C00000"/>
                </a:solidFill>
              </a:rPr>
              <a:t>4096</a:t>
            </a:r>
            <a:r>
              <a:rPr lang="ru-RU" b="1" i="1" dirty="0" smtClean="0">
                <a:solidFill>
                  <a:srgbClr val="C00000"/>
                </a:solidFill>
              </a:rPr>
              <a:t> </a:t>
            </a:r>
            <a:r>
              <a:rPr lang="en-US" b="1" i="1" dirty="0">
                <a:solidFill>
                  <a:srgbClr val="C00000"/>
                </a:solidFill>
              </a:rPr>
              <a:t>= 2</a:t>
            </a:r>
            <a:r>
              <a:rPr lang="en-US" b="1" i="1" baseline="30000" dirty="0">
                <a:solidFill>
                  <a:srgbClr val="C00000"/>
                </a:solidFill>
              </a:rPr>
              <a:t>12</a:t>
            </a:r>
            <a:r>
              <a:rPr lang="en-US" b="1" i="1" dirty="0">
                <a:solidFill>
                  <a:srgbClr val="C00000"/>
                </a:solidFill>
              </a:rPr>
              <a:t> </a:t>
            </a:r>
            <a:r>
              <a:rPr lang="ru-RU" dirty="0"/>
              <a:t>символов,</a:t>
            </a:r>
            <a:r>
              <a:rPr lang="en-US" dirty="0"/>
              <a:t> </a:t>
            </a:r>
            <a:endParaRPr lang="ru-RU" dirty="0" smtClean="0"/>
          </a:p>
          <a:p>
            <a:pPr marL="0" indent="0" algn="ctr">
              <a:buNone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en-US" b="1" i="1" dirty="0" smtClean="0">
                <a:solidFill>
                  <a:srgbClr val="C00000"/>
                </a:solidFill>
              </a:rPr>
              <a:t>I </a:t>
            </a:r>
            <a:r>
              <a:rPr lang="en-US" b="1" i="1" dirty="0">
                <a:solidFill>
                  <a:srgbClr val="C00000"/>
                </a:solidFill>
              </a:rPr>
              <a:t>=1/512 </a:t>
            </a:r>
            <a:r>
              <a:rPr lang="ru-RU" b="1" i="1" dirty="0" err="1" smtClean="0">
                <a:solidFill>
                  <a:srgbClr val="C00000"/>
                </a:solidFill>
              </a:rPr>
              <a:t>Мбайта</a:t>
            </a:r>
            <a:r>
              <a:rPr lang="en-US" b="1" i="1" dirty="0" smtClean="0">
                <a:solidFill>
                  <a:srgbClr val="C00000"/>
                </a:solidFill>
              </a:rPr>
              <a:t> </a:t>
            </a:r>
            <a:r>
              <a:rPr lang="en-US" b="1" i="1" dirty="0">
                <a:solidFill>
                  <a:srgbClr val="C00000"/>
                </a:solidFill>
              </a:rPr>
              <a:t>= </a:t>
            </a:r>
            <a:r>
              <a:rPr lang="ru-RU" b="1" i="1" dirty="0" smtClean="0">
                <a:solidFill>
                  <a:srgbClr val="C00000"/>
                </a:solidFill>
              </a:rPr>
              <a:t>2</a:t>
            </a:r>
            <a:r>
              <a:rPr lang="ru-RU" b="1" i="1" baseline="30000" dirty="0" smtClean="0">
                <a:solidFill>
                  <a:srgbClr val="C00000"/>
                </a:solidFill>
              </a:rPr>
              <a:t>23</a:t>
            </a:r>
            <a:r>
              <a:rPr lang="ru-RU" b="1" i="1" dirty="0" smtClean="0">
                <a:solidFill>
                  <a:srgbClr val="C00000"/>
                </a:solidFill>
              </a:rPr>
              <a:t>/ 2</a:t>
            </a:r>
            <a:r>
              <a:rPr lang="ru-RU" b="1" i="1" baseline="30000" dirty="0" smtClean="0">
                <a:solidFill>
                  <a:srgbClr val="C00000"/>
                </a:solidFill>
              </a:rPr>
              <a:t>9 </a:t>
            </a:r>
            <a:r>
              <a:rPr lang="ru-RU" b="1" i="1" dirty="0" smtClean="0">
                <a:solidFill>
                  <a:srgbClr val="C00000"/>
                </a:solidFill>
              </a:rPr>
              <a:t>= </a:t>
            </a:r>
            <a:r>
              <a:rPr lang="en-US" b="1" i="1" dirty="0" smtClean="0">
                <a:solidFill>
                  <a:srgbClr val="C00000"/>
                </a:solidFill>
              </a:rPr>
              <a:t>2</a:t>
            </a:r>
            <a:r>
              <a:rPr lang="en-US" b="1" i="1" baseline="30000" dirty="0" smtClean="0">
                <a:solidFill>
                  <a:srgbClr val="C00000"/>
                </a:solidFill>
              </a:rPr>
              <a:t>14</a:t>
            </a:r>
            <a:r>
              <a:rPr lang="en-US" b="1" i="1" dirty="0" smtClean="0">
                <a:solidFill>
                  <a:srgbClr val="0070C0"/>
                </a:solidFill>
              </a:rPr>
              <a:t> </a:t>
            </a:r>
            <a:r>
              <a:rPr lang="ru-RU" i="1" dirty="0">
                <a:solidFill>
                  <a:schemeClr val="tx1"/>
                </a:solidFill>
              </a:rPr>
              <a:t>бит,</a:t>
            </a:r>
          </a:p>
          <a:p>
            <a:pPr marL="0" indent="0" algn="ctr">
              <a:buNone/>
            </a:pPr>
            <a:r>
              <a:rPr lang="ru-RU" dirty="0"/>
              <a:t>то  </a:t>
            </a:r>
            <a:r>
              <a:rPr lang="en-US" b="1" i="1" dirty="0">
                <a:solidFill>
                  <a:srgbClr val="C00000"/>
                </a:solidFill>
              </a:rPr>
              <a:t>k = I/N = </a:t>
            </a:r>
            <a:r>
              <a:rPr lang="ru-RU" b="1" i="1" dirty="0">
                <a:solidFill>
                  <a:srgbClr val="C00000"/>
                </a:solidFill>
              </a:rPr>
              <a:t>2</a:t>
            </a:r>
            <a:r>
              <a:rPr lang="ru-RU" b="1" i="1" baseline="30000" dirty="0">
                <a:solidFill>
                  <a:srgbClr val="C00000"/>
                </a:solidFill>
              </a:rPr>
              <a:t>14</a:t>
            </a:r>
            <a:r>
              <a:rPr lang="ru-RU" b="1" i="1" dirty="0">
                <a:solidFill>
                  <a:srgbClr val="C00000"/>
                </a:solidFill>
              </a:rPr>
              <a:t>/2</a:t>
            </a:r>
            <a:r>
              <a:rPr lang="ru-RU" b="1" i="1" baseline="30000" dirty="0">
                <a:solidFill>
                  <a:srgbClr val="C00000"/>
                </a:solidFill>
              </a:rPr>
              <a:t>12</a:t>
            </a:r>
            <a:r>
              <a:rPr lang="ru-RU" b="1" i="1" dirty="0">
                <a:solidFill>
                  <a:srgbClr val="C00000"/>
                </a:solidFill>
              </a:rPr>
              <a:t>=2</a:t>
            </a:r>
            <a:r>
              <a:rPr lang="ru-RU" b="1" i="1" baseline="30000" dirty="0">
                <a:solidFill>
                  <a:srgbClr val="C00000"/>
                </a:solidFill>
              </a:rPr>
              <a:t>2</a:t>
            </a:r>
            <a:r>
              <a:rPr lang="ru-RU" b="1" i="1" dirty="0">
                <a:solidFill>
                  <a:srgbClr val="C00000"/>
                </a:solidFill>
              </a:rPr>
              <a:t>=4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i="1" dirty="0" smtClean="0">
                <a:solidFill>
                  <a:schemeClr val="tx1"/>
                </a:solidFill>
              </a:rPr>
              <a:t>бита </a:t>
            </a:r>
            <a:r>
              <a:rPr lang="ru-RU" i="1" dirty="0">
                <a:solidFill>
                  <a:schemeClr val="tx1"/>
                </a:solidFill>
              </a:rPr>
              <a:t>на символ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marL="0" indent="0" algn="ctr">
              <a:buNone/>
            </a:pPr>
            <a:r>
              <a:rPr lang="ru-RU" dirty="0"/>
              <a:t>Тогда  мощность алфавита </a:t>
            </a:r>
            <a:r>
              <a:rPr lang="ru-RU" i="1" dirty="0">
                <a:solidFill>
                  <a:srgbClr val="C00000"/>
                </a:solidFill>
              </a:rPr>
              <a:t>(количество различных вариантов </a:t>
            </a:r>
            <a:r>
              <a:rPr lang="ru-RU" i="1" dirty="0" smtClean="0">
                <a:solidFill>
                  <a:srgbClr val="C00000"/>
                </a:solidFill>
              </a:rPr>
              <a:t>символов в нем) </a:t>
            </a:r>
            <a:endParaRPr lang="ru-RU" i="1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ru-RU" b="1" i="1" dirty="0">
                <a:solidFill>
                  <a:srgbClr val="C00000"/>
                </a:solidFill>
              </a:rPr>
              <a:t>М=2</a:t>
            </a:r>
            <a:r>
              <a:rPr lang="ru-RU" b="1" i="1" baseline="30000" dirty="0">
                <a:solidFill>
                  <a:srgbClr val="C00000"/>
                </a:solidFill>
              </a:rPr>
              <a:t>4</a:t>
            </a:r>
            <a:r>
              <a:rPr lang="ru-RU" b="1" i="1" dirty="0">
                <a:solidFill>
                  <a:srgbClr val="C00000"/>
                </a:solidFill>
              </a:rPr>
              <a:t> = 16 </a:t>
            </a:r>
            <a:r>
              <a:rPr lang="ru-RU" b="1" i="1" dirty="0">
                <a:solidFill>
                  <a:schemeClr val="tx1"/>
                </a:solidFill>
              </a:rPr>
              <a:t>символов.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765850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8699"/>
    </mc:Choice>
    <mc:Fallback>
      <p:transition spd="slow" advTm="1869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560840" cy="864096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b="1" dirty="0" smtClean="0"/>
              <a:t>Задача 3 </a:t>
            </a:r>
            <a:r>
              <a:rPr lang="ru-RU" sz="3600" b="1" dirty="0" smtClean="0"/>
              <a:t>типа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772816"/>
            <a:ext cx="7560840" cy="4392488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ru-RU" sz="3100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ru-RU" sz="3100" dirty="0" smtClean="0"/>
              <a:t>В </a:t>
            </a:r>
            <a:r>
              <a:rPr lang="ru-RU" sz="3100" dirty="0"/>
              <a:t>некоторой стране автомобильный номер длиной 7 символов составляется из заглавных букв (всего используется 26 букв) и десятичных цифр в любом порядке. </a:t>
            </a:r>
            <a:r>
              <a:rPr lang="ru-RU" sz="3100" i="1" dirty="0"/>
              <a:t>Каждый символ </a:t>
            </a:r>
            <a:r>
              <a:rPr lang="ru-RU" sz="3100" dirty="0"/>
              <a:t>кодируется одинаковым и минимально возможным количеством бит, а </a:t>
            </a:r>
            <a:r>
              <a:rPr lang="ru-RU" sz="3100" i="1" dirty="0"/>
              <a:t>каждый номер </a:t>
            </a:r>
            <a:r>
              <a:rPr lang="ru-RU" sz="3100" dirty="0"/>
              <a:t>– одинаковым и минимально возможным </a:t>
            </a:r>
            <a:r>
              <a:rPr lang="ru-RU" sz="3100" i="1" dirty="0"/>
              <a:t>целым количеством байт</a:t>
            </a:r>
            <a:r>
              <a:rPr lang="ru-RU" sz="3100" dirty="0"/>
              <a:t>. </a:t>
            </a:r>
            <a:endParaRPr lang="ru-RU" sz="3100" dirty="0" smtClean="0"/>
          </a:p>
          <a:p>
            <a:pPr marL="0" indent="0" algn="ctr">
              <a:spcBef>
                <a:spcPts val="0"/>
              </a:spcBef>
              <a:buNone/>
            </a:pPr>
            <a:endParaRPr lang="ru-RU" sz="1100" dirty="0"/>
          </a:p>
          <a:p>
            <a:pPr marL="0" indent="0" algn="ctr">
              <a:spcBef>
                <a:spcPts val="0"/>
              </a:spcBef>
              <a:buNone/>
            </a:pPr>
            <a:r>
              <a:rPr lang="ru-RU" sz="3100" i="1" dirty="0" smtClean="0"/>
              <a:t>Определите </a:t>
            </a:r>
            <a:r>
              <a:rPr lang="ru-RU" sz="3100" i="1" dirty="0"/>
              <a:t>объем памяти, необходимый для хранения 20 автомобильных номеров.</a:t>
            </a:r>
          </a:p>
          <a:p>
            <a:pPr marL="0" indent="0">
              <a:buNone/>
            </a:pPr>
            <a:endParaRPr lang="ru-RU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299730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8021"/>
    </mc:Choice>
    <mc:Fallback>
      <p:transition spd="slow" advTm="1802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560840" cy="864096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b="1" u="sng" dirty="0" smtClean="0"/>
              <a:t>Рекомендации</a:t>
            </a:r>
            <a:r>
              <a:rPr lang="ru-RU" sz="3200" b="1" u="sng" dirty="0" smtClean="0"/>
              <a:t> к решению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772816"/>
            <a:ext cx="7560840" cy="4392488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dirty="0" smtClean="0"/>
              <a:t>Решая задачи данного типа,  необходимо обратить внимание на слова </a:t>
            </a:r>
            <a:r>
              <a:rPr lang="ru-RU" b="1" i="1" dirty="0" smtClean="0"/>
              <a:t>«каждый символ»</a:t>
            </a:r>
            <a:r>
              <a:rPr lang="ru-RU" i="1" dirty="0" smtClean="0"/>
              <a:t> и </a:t>
            </a:r>
            <a:r>
              <a:rPr lang="ru-RU" b="1" i="1" dirty="0" smtClean="0"/>
              <a:t>«каждый номер»</a:t>
            </a:r>
            <a:r>
              <a:rPr lang="ru-RU" b="1" dirty="0" smtClean="0"/>
              <a:t>, </a:t>
            </a:r>
            <a:endParaRPr lang="ru-RU" b="1" dirty="0"/>
          </a:p>
          <a:p>
            <a:pPr marL="0" indent="0" algn="ctr">
              <a:buNone/>
            </a:pPr>
            <a:r>
              <a:rPr lang="ru-RU" dirty="0" smtClean="0">
                <a:solidFill>
                  <a:schemeClr val="tx1"/>
                </a:solidFill>
              </a:rPr>
              <a:t>которые  подразумевают разделение информации при решении. Здесь следует </a:t>
            </a:r>
            <a:r>
              <a:rPr lang="ru-RU" b="1" i="1" dirty="0" smtClean="0">
                <a:solidFill>
                  <a:srgbClr val="C00000"/>
                </a:solidFill>
              </a:rPr>
              <a:t>сначала </a:t>
            </a:r>
            <a:r>
              <a:rPr lang="ru-RU" i="1" dirty="0" smtClean="0">
                <a:solidFill>
                  <a:srgbClr val="C00000"/>
                </a:solidFill>
              </a:rPr>
              <a:t>найти</a:t>
            </a:r>
            <a:r>
              <a:rPr lang="ru-RU" i="1" dirty="0" smtClean="0">
                <a:solidFill>
                  <a:srgbClr val="C00000"/>
                </a:solidFill>
              </a:rPr>
              <a:t> </a:t>
            </a:r>
            <a:r>
              <a:rPr lang="ru-RU" i="1" dirty="0" smtClean="0">
                <a:solidFill>
                  <a:srgbClr val="C00000"/>
                </a:solidFill>
              </a:rPr>
              <a:t>объем одного номера в битах, </a:t>
            </a:r>
            <a:r>
              <a:rPr lang="ru-RU" b="1" i="1" dirty="0" smtClean="0">
                <a:solidFill>
                  <a:srgbClr val="C00000"/>
                </a:solidFill>
              </a:rPr>
              <a:t>перевести его в байты</a:t>
            </a:r>
            <a:r>
              <a:rPr lang="ru-RU" i="1" dirty="0" smtClean="0">
                <a:solidFill>
                  <a:srgbClr val="C00000"/>
                </a:solidFill>
              </a:rPr>
              <a:t> (с округлением до целого числа в большую сторону!) </a:t>
            </a:r>
            <a:r>
              <a:rPr lang="ru-RU" b="1" i="1" dirty="0" smtClean="0">
                <a:solidFill>
                  <a:srgbClr val="C00000"/>
                </a:solidFill>
              </a:rPr>
              <a:t>и только потом </a:t>
            </a:r>
            <a:r>
              <a:rPr lang="ru-RU" i="1" dirty="0" smtClean="0">
                <a:solidFill>
                  <a:srgbClr val="C00000"/>
                </a:solidFill>
              </a:rPr>
              <a:t>искать общий объем на несколько номеров</a:t>
            </a:r>
            <a:r>
              <a:rPr lang="ru-RU" b="1" i="1" dirty="0" smtClean="0">
                <a:solidFill>
                  <a:srgbClr val="C00000"/>
                </a:solidFill>
              </a:rPr>
              <a:t>. </a:t>
            </a:r>
            <a:endParaRPr lang="ru-RU" b="1" i="1" dirty="0">
              <a:solidFill>
                <a:srgbClr val="C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506037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3195"/>
    </mc:Choice>
    <mc:Fallback>
      <p:transition spd="slow" advTm="2319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560840" cy="792088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b="1" u="sng" dirty="0"/>
              <a:t>Решение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700808"/>
            <a:ext cx="7560840" cy="4464496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spcBef>
                <a:spcPts val="600"/>
              </a:spcBef>
              <a:buNone/>
            </a:pPr>
            <a:r>
              <a:rPr lang="ru-RU" sz="12800" dirty="0" smtClean="0"/>
              <a:t>1.  Мощность </a:t>
            </a:r>
            <a:r>
              <a:rPr lang="ru-RU" sz="12800" dirty="0"/>
              <a:t>используемого алфавита</a:t>
            </a:r>
          </a:p>
          <a:p>
            <a:pPr marL="0" lvl="0" indent="0" algn="ctr">
              <a:spcBef>
                <a:spcPts val="600"/>
              </a:spcBef>
              <a:buNone/>
            </a:pPr>
            <a:r>
              <a:rPr lang="en-US" sz="12800" b="1" i="1" dirty="0" smtClean="0">
                <a:solidFill>
                  <a:srgbClr val="C00000"/>
                </a:solidFill>
              </a:rPr>
              <a:t>Q </a:t>
            </a:r>
            <a:r>
              <a:rPr lang="ru-RU" sz="12800" b="1" i="1" dirty="0">
                <a:solidFill>
                  <a:srgbClr val="C00000"/>
                </a:solidFill>
              </a:rPr>
              <a:t>= 26 + 10 = 36 </a:t>
            </a:r>
            <a:r>
              <a:rPr lang="en-US" sz="12800" b="1" i="1" dirty="0" smtClean="0">
                <a:solidFill>
                  <a:srgbClr val="C00000"/>
                </a:solidFill>
              </a:rPr>
              <a:t>≤</a:t>
            </a:r>
            <a:r>
              <a:rPr lang="ru-RU" sz="12800" b="1" i="1" dirty="0" smtClean="0">
                <a:solidFill>
                  <a:srgbClr val="C00000"/>
                </a:solidFill>
              </a:rPr>
              <a:t> 2</a:t>
            </a:r>
            <a:r>
              <a:rPr lang="ru-RU" sz="12800" b="1" i="1" baseline="30000" dirty="0" smtClean="0">
                <a:solidFill>
                  <a:srgbClr val="C00000"/>
                </a:solidFill>
              </a:rPr>
              <a:t>6</a:t>
            </a:r>
            <a:r>
              <a:rPr lang="ru-RU" sz="12800" b="1" i="1" dirty="0">
                <a:solidFill>
                  <a:srgbClr val="C00000"/>
                </a:solidFill>
              </a:rPr>
              <a:t>, 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ru-RU" sz="12800" i="1" dirty="0"/>
              <a:t>     </a:t>
            </a:r>
            <a:r>
              <a:rPr lang="ru-RU" sz="12800" i="1" dirty="0" smtClean="0"/>
              <a:t>         </a:t>
            </a:r>
            <a:r>
              <a:rPr lang="ru-RU" sz="12800" dirty="0" smtClean="0"/>
              <a:t>откуда </a:t>
            </a:r>
            <a:r>
              <a:rPr lang="ru-RU" sz="12800" i="1" dirty="0" smtClean="0"/>
              <a:t> </a:t>
            </a:r>
            <a:r>
              <a:rPr lang="en-US" sz="12800" b="1" i="1" dirty="0">
                <a:solidFill>
                  <a:srgbClr val="C00000"/>
                </a:solidFill>
              </a:rPr>
              <a:t>k</a:t>
            </a:r>
            <a:r>
              <a:rPr lang="ru-RU" sz="12800" b="1" i="1" dirty="0">
                <a:solidFill>
                  <a:srgbClr val="C00000"/>
                </a:solidFill>
              </a:rPr>
              <a:t>=6 бит</a:t>
            </a:r>
            <a:r>
              <a:rPr lang="ru-RU" sz="12800" b="1" i="1" dirty="0">
                <a:solidFill>
                  <a:srgbClr val="0070C0"/>
                </a:solidFill>
              </a:rPr>
              <a:t> </a:t>
            </a:r>
            <a:r>
              <a:rPr lang="ru-RU" sz="12800" i="1" dirty="0"/>
              <a:t>на символ</a:t>
            </a:r>
            <a:r>
              <a:rPr lang="ru-RU" sz="12800" i="1" dirty="0" smtClean="0"/>
              <a:t>. </a:t>
            </a:r>
            <a:r>
              <a:rPr lang="ru-RU" sz="12800" dirty="0" smtClean="0"/>
              <a:t>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ru-RU" sz="12800" dirty="0" smtClean="0"/>
              <a:t>        </a:t>
            </a:r>
            <a:r>
              <a:rPr lang="ru-RU" sz="12800" b="1" i="1" dirty="0" smtClean="0"/>
              <a:t>Тогда  </a:t>
            </a:r>
            <a:r>
              <a:rPr lang="ru-RU" sz="12800" i="1" dirty="0" smtClean="0">
                <a:solidFill>
                  <a:schemeClr val="tx1"/>
                </a:solidFill>
              </a:rPr>
              <a:t>объем одного номера равен</a:t>
            </a:r>
            <a:endParaRPr lang="ru-RU" sz="12800" i="1" dirty="0">
              <a:solidFill>
                <a:schemeClr val="tx1"/>
              </a:solidFill>
            </a:endParaRPr>
          </a:p>
          <a:p>
            <a:pPr marL="0" lvl="0" indent="0">
              <a:spcBef>
                <a:spcPts val="600"/>
              </a:spcBef>
              <a:buNone/>
            </a:pPr>
            <a:r>
              <a:rPr lang="ru-RU" sz="12800" b="1" i="1" dirty="0" smtClean="0">
                <a:solidFill>
                  <a:srgbClr val="C00000"/>
                </a:solidFill>
              </a:rPr>
              <a:t>                     </a:t>
            </a:r>
            <a:r>
              <a:rPr lang="en-US" sz="12800" b="1" i="1" dirty="0" smtClean="0">
                <a:solidFill>
                  <a:srgbClr val="C00000"/>
                </a:solidFill>
              </a:rPr>
              <a:t>I</a:t>
            </a:r>
            <a:r>
              <a:rPr lang="ru-RU" sz="12800" b="1" i="1" baseline="-25000" dirty="0" smtClean="0">
                <a:solidFill>
                  <a:srgbClr val="C00000"/>
                </a:solidFill>
              </a:rPr>
              <a:t>1</a:t>
            </a:r>
            <a:r>
              <a:rPr lang="ru-RU" sz="12800" b="1" i="1" dirty="0" smtClean="0">
                <a:solidFill>
                  <a:srgbClr val="C00000"/>
                </a:solidFill>
              </a:rPr>
              <a:t>  = 7*6=42 бита = </a:t>
            </a:r>
            <a:r>
              <a:rPr lang="en-US" sz="12800" b="1" i="1" dirty="0" smtClean="0">
                <a:solidFill>
                  <a:srgbClr val="C00000"/>
                </a:solidFill>
              </a:rPr>
              <a:t>&gt;</a:t>
            </a:r>
            <a:r>
              <a:rPr lang="ru-RU" sz="12800" b="1" i="1" dirty="0" smtClean="0">
                <a:solidFill>
                  <a:srgbClr val="C00000"/>
                </a:solidFill>
              </a:rPr>
              <a:t> 6 байт 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ru-RU" sz="12800" dirty="0" smtClean="0"/>
              <a:t>    2</a:t>
            </a:r>
            <a:r>
              <a:rPr lang="ru-RU" sz="12800" dirty="0"/>
              <a:t>.</a:t>
            </a:r>
            <a:r>
              <a:rPr lang="ru-RU" sz="12800" i="1" dirty="0"/>
              <a:t> </a:t>
            </a:r>
            <a:r>
              <a:rPr lang="ru-RU" sz="12800" b="1" i="1" dirty="0"/>
              <a:t>Следовательн</a:t>
            </a:r>
            <a:r>
              <a:rPr lang="ru-RU" sz="12800" b="1" dirty="0"/>
              <a:t>о</a:t>
            </a:r>
            <a:r>
              <a:rPr lang="ru-RU" sz="12800" dirty="0"/>
              <a:t>, </a:t>
            </a:r>
            <a:r>
              <a:rPr lang="ru-RU" sz="12800" i="1" dirty="0"/>
              <a:t>на 20 номеров </a:t>
            </a:r>
            <a:r>
              <a:rPr lang="ru-RU" sz="12800" i="1" dirty="0" smtClean="0"/>
              <a:t>   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ru-RU" sz="12800" i="1" dirty="0"/>
              <a:t> </a:t>
            </a:r>
            <a:r>
              <a:rPr lang="ru-RU" sz="12800" i="1" dirty="0" smtClean="0"/>
              <a:t>        </a:t>
            </a:r>
            <a:r>
              <a:rPr lang="ru-RU" sz="12800" dirty="0" smtClean="0"/>
              <a:t>требуется </a:t>
            </a:r>
            <a:endParaRPr lang="ru-RU" sz="12800" dirty="0"/>
          </a:p>
          <a:p>
            <a:pPr marL="0" lvl="0" indent="0" algn="ctr">
              <a:spcBef>
                <a:spcPts val="600"/>
              </a:spcBef>
              <a:buNone/>
            </a:pPr>
            <a:r>
              <a:rPr lang="en-US" sz="12800" b="1" i="1" dirty="0" smtClean="0">
                <a:solidFill>
                  <a:srgbClr val="C00000"/>
                </a:solidFill>
              </a:rPr>
              <a:t>I</a:t>
            </a:r>
            <a:r>
              <a:rPr lang="ru-RU" sz="12800" b="1" i="1" baseline="-25000" dirty="0">
                <a:solidFill>
                  <a:srgbClr val="C00000"/>
                </a:solidFill>
              </a:rPr>
              <a:t>2</a:t>
            </a:r>
            <a:r>
              <a:rPr lang="en-US" sz="12800" b="1" i="1" dirty="0">
                <a:solidFill>
                  <a:srgbClr val="C00000"/>
                </a:solidFill>
              </a:rPr>
              <a:t> = </a:t>
            </a:r>
            <a:r>
              <a:rPr lang="ru-RU" sz="12800" b="1" i="1" dirty="0">
                <a:solidFill>
                  <a:srgbClr val="C00000"/>
                </a:solidFill>
              </a:rPr>
              <a:t>20 * 6 </a:t>
            </a:r>
            <a:r>
              <a:rPr lang="en-US" sz="12800" b="1" i="1" dirty="0">
                <a:solidFill>
                  <a:srgbClr val="C00000"/>
                </a:solidFill>
              </a:rPr>
              <a:t>= </a:t>
            </a:r>
            <a:r>
              <a:rPr lang="ru-RU" sz="12800" b="1" i="1" dirty="0">
                <a:solidFill>
                  <a:srgbClr val="C00000"/>
                </a:solidFill>
              </a:rPr>
              <a:t>120 </a:t>
            </a:r>
            <a:r>
              <a:rPr lang="ru-RU" sz="12800" b="1" dirty="0">
                <a:solidFill>
                  <a:srgbClr val="C00000"/>
                </a:solidFill>
              </a:rPr>
              <a:t>байт.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143045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542"/>
    </mc:Choice>
    <mc:Fallback>
      <p:transition spd="slow" advTm="1554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560840" cy="864096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b="1" u="sng" dirty="0" smtClean="0"/>
              <a:t>Рекомендации</a:t>
            </a:r>
            <a:r>
              <a:rPr lang="ru-RU" sz="3200" b="1" u="sng" dirty="0" smtClean="0"/>
              <a:t> к решению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772816"/>
            <a:ext cx="7560840" cy="4392488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ru-RU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ru-RU" dirty="0" smtClean="0"/>
              <a:t>Для проверки правильности рассуждений пересчитаем объем без учета рекомендаций, данных ранее и сравним итоги.  Мощность </a:t>
            </a:r>
            <a:r>
              <a:rPr lang="ru-RU" dirty="0"/>
              <a:t>используемого </a:t>
            </a:r>
            <a:r>
              <a:rPr lang="ru-RU" dirty="0" smtClean="0"/>
              <a:t>алфавита и значение </a:t>
            </a:r>
            <a:r>
              <a:rPr lang="en-US" b="1" i="1" dirty="0" smtClean="0">
                <a:solidFill>
                  <a:srgbClr val="C00000"/>
                </a:solidFill>
              </a:rPr>
              <a:t>k</a:t>
            </a:r>
            <a:r>
              <a:rPr lang="ru-RU" b="1" i="1" dirty="0">
                <a:solidFill>
                  <a:srgbClr val="C00000"/>
                </a:solidFill>
              </a:rPr>
              <a:t>=6 бит </a:t>
            </a:r>
            <a:r>
              <a:rPr lang="ru-RU" i="1" dirty="0"/>
              <a:t>на </a:t>
            </a:r>
            <a:r>
              <a:rPr lang="ru-RU" i="1" dirty="0" smtClean="0"/>
              <a:t>символ</a:t>
            </a:r>
            <a:r>
              <a:rPr lang="ru-RU" i="1" dirty="0"/>
              <a:t> </a:t>
            </a:r>
            <a:r>
              <a:rPr lang="ru-RU" dirty="0" smtClean="0"/>
              <a:t>остаются. Тогда объем одного номера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en-US" b="1" i="1" dirty="0" smtClean="0">
                <a:solidFill>
                  <a:srgbClr val="C00000"/>
                </a:solidFill>
              </a:rPr>
              <a:t>I</a:t>
            </a:r>
            <a:r>
              <a:rPr lang="ru-RU" b="1" i="1" baseline="-25000" dirty="0">
                <a:solidFill>
                  <a:srgbClr val="C00000"/>
                </a:solidFill>
              </a:rPr>
              <a:t>1</a:t>
            </a:r>
            <a:r>
              <a:rPr lang="ru-RU" b="1" i="1" dirty="0">
                <a:solidFill>
                  <a:srgbClr val="C00000"/>
                </a:solidFill>
              </a:rPr>
              <a:t>  = 7*6=42 </a:t>
            </a:r>
            <a:r>
              <a:rPr lang="ru-RU" b="1" i="1" dirty="0" smtClean="0">
                <a:solidFill>
                  <a:srgbClr val="C00000"/>
                </a:solidFill>
              </a:rPr>
              <a:t>  бита ,</a:t>
            </a:r>
            <a:r>
              <a:rPr lang="ru-RU" b="1" i="1" dirty="0" smtClean="0">
                <a:solidFill>
                  <a:srgbClr val="0070C0"/>
                </a:solidFill>
              </a:rPr>
              <a:t>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i="1" dirty="0">
                <a:solidFill>
                  <a:schemeClr val="tx1"/>
                </a:solidFill>
              </a:rPr>
              <a:t>а</a:t>
            </a:r>
            <a:r>
              <a:rPr lang="ru-RU" i="1" dirty="0" smtClean="0">
                <a:solidFill>
                  <a:schemeClr val="tx1"/>
                </a:solidFill>
              </a:rPr>
              <a:t> </a:t>
            </a:r>
            <a:r>
              <a:rPr lang="ru-RU" b="1" i="1" dirty="0" smtClean="0">
                <a:solidFill>
                  <a:srgbClr val="0070C0"/>
                </a:solidFill>
              </a:rPr>
              <a:t> </a:t>
            </a:r>
            <a:r>
              <a:rPr lang="ru-RU" i="1" dirty="0" smtClean="0"/>
              <a:t>20  </a:t>
            </a:r>
            <a:r>
              <a:rPr lang="ru-RU" i="1" dirty="0"/>
              <a:t>номеров </a:t>
            </a:r>
            <a:r>
              <a:rPr lang="ru-RU" i="1" dirty="0" smtClean="0"/>
              <a:t>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b="1" i="1" dirty="0" smtClean="0">
                <a:solidFill>
                  <a:srgbClr val="C00000"/>
                </a:solidFill>
              </a:rPr>
              <a:t>I</a:t>
            </a:r>
            <a:r>
              <a:rPr lang="ru-RU" b="1" i="1" baseline="-25000" dirty="0">
                <a:solidFill>
                  <a:srgbClr val="C00000"/>
                </a:solidFill>
              </a:rPr>
              <a:t>2</a:t>
            </a:r>
            <a:r>
              <a:rPr lang="en-US" b="1" i="1" dirty="0">
                <a:solidFill>
                  <a:srgbClr val="C00000"/>
                </a:solidFill>
              </a:rPr>
              <a:t> = </a:t>
            </a:r>
            <a:r>
              <a:rPr lang="ru-RU" b="1" i="1" dirty="0" smtClean="0">
                <a:solidFill>
                  <a:srgbClr val="C00000"/>
                </a:solidFill>
              </a:rPr>
              <a:t>42 </a:t>
            </a:r>
            <a:r>
              <a:rPr lang="ru-RU" b="1" i="1" dirty="0">
                <a:solidFill>
                  <a:srgbClr val="C00000"/>
                </a:solidFill>
              </a:rPr>
              <a:t>* </a:t>
            </a:r>
            <a:r>
              <a:rPr lang="ru-RU" b="1" i="1" dirty="0" smtClean="0">
                <a:solidFill>
                  <a:srgbClr val="C00000"/>
                </a:solidFill>
              </a:rPr>
              <a:t>20 </a:t>
            </a:r>
            <a:r>
              <a:rPr lang="en-US" b="1" i="1" dirty="0">
                <a:solidFill>
                  <a:srgbClr val="C00000"/>
                </a:solidFill>
              </a:rPr>
              <a:t>= </a:t>
            </a:r>
            <a:r>
              <a:rPr lang="ru-RU" b="1" i="1" dirty="0" smtClean="0">
                <a:solidFill>
                  <a:srgbClr val="C00000"/>
                </a:solidFill>
              </a:rPr>
              <a:t>840 бит </a:t>
            </a:r>
            <a:r>
              <a:rPr lang="ru-RU" b="1" i="1" dirty="0" smtClean="0">
                <a:solidFill>
                  <a:schemeClr val="tx1"/>
                </a:solidFill>
              </a:rPr>
              <a:t>или</a:t>
            </a:r>
            <a:r>
              <a:rPr lang="ru-RU" b="1" i="1" dirty="0" smtClean="0">
                <a:solidFill>
                  <a:srgbClr val="C00000"/>
                </a:solidFill>
              </a:rPr>
              <a:t> 105 </a:t>
            </a:r>
            <a:r>
              <a:rPr lang="ru-RU" b="1" dirty="0">
                <a:solidFill>
                  <a:srgbClr val="C00000"/>
                </a:solidFill>
              </a:rPr>
              <a:t>байт</a:t>
            </a:r>
            <a:r>
              <a:rPr lang="ru-RU" b="1" dirty="0" smtClean="0">
                <a:solidFill>
                  <a:srgbClr val="C00000"/>
                </a:solidFill>
              </a:rPr>
              <a:t>.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</a:rPr>
              <a:t>В итоге </a:t>
            </a:r>
            <a:r>
              <a:rPr lang="ru-RU" b="1" i="1" dirty="0" smtClean="0">
                <a:solidFill>
                  <a:schemeClr val="tx1"/>
                </a:solidFill>
              </a:rPr>
              <a:t>потеряны 15 байт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</a:rPr>
              <a:t>информации, а это значит, что не все номера были бы закодированы.</a:t>
            </a:r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b="1" i="1" dirty="0">
              <a:solidFill>
                <a:srgbClr val="0070C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360016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1111"/>
    </mc:Choice>
    <mc:Fallback>
      <p:transition spd="slow" advTm="2111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560840" cy="864096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b="1" dirty="0" smtClean="0"/>
              <a:t>Задача 4 типа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772816"/>
            <a:ext cx="7560840" cy="4392488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9600" dirty="0" smtClean="0"/>
              <a:t> В </a:t>
            </a:r>
            <a:r>
              <a:rPr lang="ru-RU" sz="9600" dirty="0"/>
              <a:t>школьной </a:t>
            </a:r>
            <a:r>
              <a:rPr lang="ru-RU" sz="9600" i="1" dirty="0"/>
              <a:t>базе данны</a:t>
            </a:r>
            <a:r>
              <a:rPr lang="ru-RU" sz="9600" dirty="0"/>
              <a:t>х хранятся </a:t>
            </a:r>
            <a:r>
              <a:rPr lang="ru-RU" sz="9600" i="1" dirty="0"/>
              <a:t>записи</a:t>
            </a:r>
            <a:r>
              <a:rPr lang="ru-RU" sz="9600" dirty="0"/>
              <a:t>, содержащие </a:t>
            </a:r>
            <a:r>
              <a:rPr lang="ru-RU" sz="9600" dirty="0" smtClean="0"/>
              <a:t>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9600" dirty="0"/>
              <a:t> </a:t>
            </a:r>
            <a:r>
              <a:rPr lang="ru-RU" sz="9600" dirty="0" smtClean="0"/>
              <a:t> информацию </a:t>
            </a:r>
            <a:r>
              <a:rPr lang="ru-RU" sz="9600" dirty="0"/>
              <a:t>об учениках</a:t>
            </a:r>
            <a:r>
              <a:rPr lang="ru-RU" sz="9600" dirty="0" smtClean="0"/>
              <a:t>:</a:t>
            </a:r>
          </a:p>
          <a:p>
            <a:pPr>
              <a:spcBef>
                <a:spcPts val="0"/>
              </a:spcBef>
            </a:pPr>
            <a:r>
              <a:rPr lang="en-US" sz="9600" dirty="0"/>
              <a:t> </a:t>
            </a:r>
            <a:r>
              <a:rPr lang="ru-RU" sz="9600" b="1" i="1" dirty="0"/>
              <a:t>&lt;Фамилия&gt;</a:t>
            </a:r>
            <a:r>
              <a:rPr lang="ru-RU" sz="9600" b="1" dirty="0"/>
              <a:t> – 16 символов: русские буквы </a:t>
            </a:r>
            <a:r>
              <a:rPr lang="ru-RU" sz="9600" dirty="0"/>
              <a:t>(первая прописная, остальные строчные),</a:t>
            </a:r>
          </a:p>
          <a:p>
            <a:pPr>
              <a:spcBef>
                <a:spcPts val="0"/>
              </a:spcBef>
            </a:pPr>
            <a:r>
              <a:rPr lang="ru-RU" sz="9600" b="1" i="1" dirty="0" smtClean="0"/>
              <a:t>&lt;</a:t>
            </a:r>
            <a:r>
              <a:rPr lang="ru-RU" sz="9600" b="1" i="1" dirty="0"/>
              <a:t>Имя&gt; </a:t>
            </a:r>
            <a:r>
              <a:rPr lang="ru-RU" sz="9600" b="1" dirty="0"/>
              <a:t>– 12 символов: русские буквы</a:t>
            </a:r>
            <a:r>
              <a:rPr lang="ru-RU" sz="9600" dirty="0"/>
              <a:t> (первая прописная, остальные строчные),</a:t>
            </a:r>
          </a:p>
          <a:p>
            <a:pPr>
              <a:spcBef>
                <a:spcPts val="0"/>
              </a:spcBef>
            </a:pPr>
            <a:r>
              <a:rPr lang="ru-RU" sz="9600" b="1" i="1" dirty="0" smtClean="0"/>
              <a:t>&lt;</a:t>
            </a:r>
            <a:r>
              <a:rPr lang="ru-RU" sz="9600" b="1" i="1" dirty="0"/>
              <a:t>Отчество&gt;</a:t>
            </a:r>
            <a:r>
              <a:rPr lang="ru-RU" sz="9600" b="1" dirty="0"/>
              <a:t> – 16 символов: русские буквы </a:t>
            </a:r>
            <a:r>
              <a:rPr lang="ru-RU" sz="9600" dirty="0"/>
              <a:t>(первая прописная, остальные строчные</a:t>
            </a:r>
            <a:r>
              <a:rPr lang="ru-RU" sz="9600" dirty="0" smtClean="0"/>
              <a:t>),</a:t>
            </a:r>
          </a:p>
          <a:p>
            <a:pPr>
              <a:spcBef>
                <a:spcPts val="0"/>
              </a:spcBef>
            </a:pPr>
            <a:r>
              <a:rPr lang="ru-RU" sz="9600" b="1" i="1" dirty="0" smtClean="0"/>
              <a:t>&lt;</a:t>
            </a:r>
            <a:r>
              <a:rPr lang="ru-RU" sz="9600" b="1" i="1" dirty="0"/>
              <a:t>Год рождения&gt; </a:t>
            </a:r>
            <a:r>
              <a:rPr lang="ru-RU" sz="9600" b="1" dirty="0"/>
              <a:t>– числа от 1992 до 2003.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ru-RU" sz="9600" dirty="0"/>
              <a:t> </a:t>
            </a:r>
            <a:r>
              <a:rPr lang="ru-RU" sz="9600" dirty="0" smtClean="0"/>
              <a:t> Каждое </a:t>
            </a:r>
            <a:r>
              <a:rPr lang="ru-RU" sz="9600" dirty="0"/>
              <a:t>поле записывается с использованием </a:t>
            </a:r>
            <a:endParaRPr lang="ru-RU" sz="96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9600" dirty="0"/>
              <a:t> </a:t>
            </a:r>
            <a:r>
              <a:rPr lang="ru-RU" sz="9600" dirty="0" smtClean="0"/>
              <a:t> минимально возможного </a:t>
            </a:r>
            <a:r>
              <a:rPr lang="ru-RU" sz="9600" dirty="0"/>
              <a:t>количества бит. </a:t>
            </a:r>
            <a:endParaRPr lang="ru-RU" sz="96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9600" i="1" dirty="0" smtClean="0"/>
              <a:t>  Определите  минимальное количество </a:t>
            </a:r>
            <a:r>
              <a:rPr lang="ru-RU" sz="9600" i="1" dirty="0"/>
              <a:t>байт, </a:t>
            </a:r>
            <a:r>
              <a:rPr lang="ru-RU" sz="9600" i="1" dirty="0" smtClean="0"/>
              <a:t>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9600" i="1" dirty="0"/>
              <a:t> </a:t>
            </a:r>
            <a:r>
              <a:rPr lang="ru-RU" sz="9600" i="1" dirty="0" smtClean="0"/>
              <a:t> необходимое </a:t>
            </a:r>
            <a:r>
              <a:rPr lang="ru-RU" sz="9600" i="1" dirty="0"/>
              <a:t>для </a:t>
            </a:r>
            <a:r>
              <a:rPr lang="ru-RU" sz="9600" i="1" dirty="0" smtClean="0"/>
              <a:t>кодирования </a:t>
            </a:r>
            <a:r>
              <a:rPr lang="ru-RU" sz="9600" i="1" dirty="0"/>
              <a:t>одной </a:t>
            </a:r>
            <a:r>
              <a:rPr lang="ru-RU" sz="9600" i="1" dirty="0" smtClean="0"/>
              <a:t>записи</a:t>
            </a:r>
            <a:r>
              <a:rPr lang="ru-RU" sz="9600" i="1" dirty="0"/>
              <a:t>, если </a:t>
            </a:r>
            <a:endParaRPr lang="ru-RU" sz="9600" i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9600" i="1" dirty="0"/>
              <a:t> </a:t>
            </a:r>
            <a:r>
              <a:rPr lang="ru-RU" sz="9600" i="1" dirty="0" smtClean="0"/>
              <a:t> буквы </a:t>
            </a:r>
            <a:r>
              <a:rPr lang="ru-RU" sz="9600" i="1" dirty="0"/>
              <a:t>е и ё </a:t>
            </a:r>
            <a:r>
              <a:rPr lang="ru-RU" sz="9600" i="1" dirty="0" smtClean="0"/>
              <a:t> считаются </a:t>
            </a:r>
            <a:r>
              <a:rPr lang="ru-RU" sz="9600" i="1" dirty="0"/>
              <a:t>совпадающими.</a:t>
            </a:r>
          </a:p>
          <a:p>
            <a:pPr marL="0" indent="0">
              <a:spcBef>
                <a:spcPts val="0"/>
              </a:spcBef>
              <a:buNone/>
            </a:pPr>
            <a:endParaRPr lang="ru-RU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832117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9377"/>
    </mc:Choice>
    <mc:Fallback>
      <p:transition spd="slow" advTm="2937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560840" cy="864096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b="1" u="sng" dirty="0"/>
              <a:t>Рекомендации к решению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772816"/>
            <a:ext cx="7560840" cy="4392488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dirty="0" smtClean="0"/>
              <a:t>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dirty="0" smtClean="0">
                <a:cs typeface="Times New Roman" pitchFamily="18" charset="0"/>
              </a:rPr>
              <a:t>Базы </a:t>
            </a:r>
            <a:r>
              <a:rPr lang="ru-RU" dirty="0">
                <a:cs typeface="Times New Roman" pitchFamily="18" charset="0"/>
              </a:rPr>
              <a:t>данных </a:t>
            </a:r>
            <a:r>
              <a:rPr lang="ru-RU" dirty="0" smtClean="0">
                <a:cs typeface="Times New Roman" pitchFamily="18" charset="0"/>
              </a:rPr>
              <a:t>(БД</a:t>
            </a:r>
            <a:r>
              <a:rPr lang="ru-RU" dirty="0">
                <a:cs typeface="Times New Roman" pitchFamily="18" charset="0"/>
              </a:rPr>
              <a:t>) состоят из записей, которые делятся на поля. И </a:t>
            </a:r>
            <a:r>
              <a:rPr lang="ru-RU" b="1" i="1" dirty="0">
                <a:solidFill>
                  <a:srgbClr val="C00000"/>
                </a:solidFill>
                <a:cs typeface="Times New Roman" pitchFamily="18" charset="0"/>
              </a:rPr>
              <a:t>преимущество БД</a:t>
            </a:r>
            <a:r>
              <a:rPr lang="ru-RU" dirty="0">
                <a:cs typeface="Times New Roman" pitchFamily="18" charset="0"/>
              </a:rPr>
              <a:t> перед другим способом хранения информации </a:t>
            </a:r>
            <a:r>
              <a:rPr lang="ru-RU" i="1" dirty="0">
                <a:solidFill>
                  <a:srgbClr val="C00000"/>
                </a:solidFill>
                <a:cs typeface="Times New Roman" pitchFamily="18" charset="0"/>
              </a:rPr>
              <a:t>в том</a:t>
            </a:r>
            <a:r>
              <a:rPr lang="ru-RU" dirty="0">
                <a:cs typeface="Times New Roman" pitchFamily="18" charset="0"/>
              </a:rPr>
              <a:t>, </a:t>
            </a:r>
            <a:r>
              <a:rPr lang="ru-RU" i="1" dirty="0">
                <a:solidFill>
                  <a:srgbClr val="C00000"/>
                </a:solidFill>
                <a:cs typeface="Times New Roman" pitchFamily="18" charset="0"/>
              </a:rPr>
              <a:t>что</a:t>
            </a:r>
            <a:r>
              <a:rPr lang="ru-RU" dirty="0">
                <a:cs typeface="Times New Roman" pitchFamily="18" charset="0"/>
              </a:rPr>
              <a:t> </a:t>
            </a:r>
            <a:r>
              <a:rPr lang="ru-RU" b="1" i="1" dirty="0">
                <a:solidFill>
                  <a:srgbClr val="C00000"/>
                </a:solidFill>
                <a:cs typeface="Times New Roman" pitchFamily="18" charset="0"/>
              </a:rPr>
              <a:t>поля в одной записи могут иметь разные форматы данных </a:t>
            </a:r>
            <a:r>
              <a:rPr lang="ru-RU" dirty="0">
                <a:solidFill>
                  <a:schemeClr val="tx1"/>
                </a:solidFill>
                <a:cs typeface="Times New Roman" pitchFamily="18" charset="0"/>
              </a:rPr>
              <a:t>(</a:t>
            </a:r>
            <a:r>
              <a:rPr lang="ru-RU" dirty="0">
                <a:cs typeface="Times New Roman" pitchFamily="18" charset="0"/>
              </a:rPr>
              <a:t>числовые, </a:t>
            </a:r>
            <a:r>
              <a:rPr lang="ru-RU" dirty="0" smtClean="0">
                <a:cs typeface="Times New Roman" pitchFamily="18" charset="0"/>
              </a:rPr>
              <a:t> символьные</a:t>
            </a:r>
            <a:r>
              <a:rPr lang="ru-RU" dirty="0">
                <a:cs typeface="Times New Roman" pitchFamily="18" charset="0"/>
              </a:rPr>
              <a:t>, даты и </a:t>
            </a:r>
            <a:r>
              <a:rPr lang="ru-RU" dirty="0" smtClean="0">
                <a:cs typeface="Times New Roman" pitchFamily="18" charset="0"/>
              </a:rPr>
              <a:t>другие).</a:t>
            </a:r>
            <a:endParaRPr lang="ru-RU" b="1" dirty="0"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104113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4593"/>
    </mc:Choice>
    <mc:Fallback>
      <p:transition spd="slow" advTm="1459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560840" cy="864096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b="1" u="sng" dirty="0"/>
              <a:t>Рекомендации к решению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772816"/>
            <a:ext cx="7560840" cy="4392488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endParaRPr lang="ru-RU" sz="1600" dirty="0" smtClean="0">
              <a:cs typeface="Times New Roman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ru-RU" sz="3400" dirty="0" smtClean="0">
                <a:cs typeface="Times New Roman" pitchFamily="18" charset="0"/>
              </a:rPr>
              <a:t>При решении задач данного типа следует  </a:t>
            </a:r>
            <a:r>
              <a:rPr lang="ru-RU" sz="3400" i="1" dirty="0" smtClean="0">
                <a:solidFill>
                  <a:srgbClr val="C00000"/>
                </a:solidFill>
                <a:cs typeface="Times New Roman" pitchFamily="18" charset="0"/>
              </a:rPr>
              <a:t>сначала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ru-RU" sz="3400" i="1" dirty="0" smtClean="0">
                <a:solidFill>
                  <a:srgbClr val="C00000"/>
                </a:solidFill>
                <a:cs typeface="Times New Roman" pitchFamily="18" charset="0"/>
              </a:rPr>
              <a:t>закодировать каждое из четырех поле отдельно минимально возможным количеством бит соответственно его формату,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ru-RU" sz="3400" i="1" dirty="0" smtClean="0">
                <a:solidFill>
                  <a:srgbClr val="C00000"/>
                </a:solidFill>
                <a:cs typeface="Times New Roman" pitchFamily="18" charset="0"/>
              </a:rPr>
              <a:t>а затем сложить результаты</a:t>
            </a:r>
            <a:r>
              <a:rPr lang="ru-RU" sz="3400" dirty="0" smtClean="0">
                <a:cs typeface="Times New Roman" pitchFamily="18" charset="0"/>
              </a:rPr>
              <a:t>. </a:t>
            </a:r>
            <a:endParaRPr lang="ru-RU" sz="34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endParaRPr lang="ru-RU" sz="3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597082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609"/>
    </mc:Choice>
    <mc:Fallback>
      <p:transition spd="slow" advTm="1560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560840" cy="864096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b="1" u="sng" dirty="0" smtClean="0"/>
              <a:t>Решение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772816"/>
            <a:ext cx="7560840" cy="4392488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0" lvl="0" indent="0" algn="ctr">
              <a:buNone/>
            </a:pPr>
            <a:endParaRPr lang="ru-RU" sz="1200" dirty="0" smtClean="0"/>
          </a:p>
          <a:p>
            <a:pPr marL="0" lvl="0" indent="0" algn="ctr">
              <a:buNone/>
            </a:pPr>
            <a:r>
              <a:rPr lang="ru-RU" dirty="0" smtClean="0"/>
              <a:t>По </a:t>
            </a:r>
            <a:r>
              <a:rPr lang="ru-RU" dirty="0"/>
              <a:t>условию </a:t>
            </a:r>
            <a:r>
              <a:rPr lang="ru-RU" dirty="0" smtClean="0"/>
              <a:t>задачи, </a:t>
            </a:r>
            <a:r>
              <a:rPr lang="ru-RU" dirty="0"/>
              <a:t>первые буквы имени, отчества и фамилии – </a:t>
            </a:r>
            <a:r>
              <a:rPr lang="ru-RU" i="1" dirty="0"/>
              <a:t>всегда</a:t>
            </a:r>
            <a:r>
              <a:rPr lang="ru-RU" dirty="0"/>
              <a:t> </a:t>
            </a:r>
            <a:r>
              <a:rPr lang="ru-RU" i="1" dirty="0"/>
              <a:t>заглавные</a:t>
            </a:r>
            <a:r>
              <a:rPr lang="ru-RU" dirty="0"/>
              <a:t>, </a:t>
            </a:r>
            <a:r>
              <a:rPr lang="ru-RU" dirty="0" smtClean="0"/>
              <a:t>то </a:t>
            </a:r>
            <a:r>
              <a:rPr lang="ru-RU" dirty="0" smtClean="0"/>
              <a:t>можно </a:t>
            </a:r>
            <a:r>
              <a:rPr lang="ru-RU" dirty="0"/>
              <a:t>хранить их в виде строчных и делать заглавными только при выводе на </a:t>
            </a:r>
            <a:r>
              <a:rPr lang="ru-RU" dirty="0" smtClean="0"/>
              <a:t>экран.</a:t>
            </a:r>
          </a:p>
          <a:p>
            <a:pPr marL="0" indent="0" algn="ctr">
              <a:buNone/>
            </a:pPr>
            <a:r>
              <a:rPr lang="ru-RU" dirty="0"/>
              <a:t>Таким образом, </a:t>
            </a:r>
            <a:r>
              <a:rPr lang="ru-RU" i="1" dirty="0">
                <a:solidFill>
                  <a:srgbClr val="C00000"/>
                </a:solidFill>
              </a:rPr>
              <a:t>для символьных полей достаточно использовать алфавит из 32 символов</a:t>
            </a:r>
            <a:r>
              <a:rPr lang="ru-RU" dirty="0"/>
              <a:t> (русские строчные буквы, «е» и «ё» совпадают, </a:t>
            </a:r>
            <a:r>
              <a:rPr lang="ru-RU" dirty="0" smtClean="0"/>
              <a:t> пробелы </a:t>
            </a:r>
            <a:r>
              <a:rPr lang="ru-RU" dirty="0"/>
              <a:t>не нужны).</a:t>
            </a:r>
          </a:p>
          <a:p>
            <a:pPr marL="0" lvl="0" indent="0" algn="ctr">
              <a:buNone/>
            </a:pP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241503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8088"/>
    </mc:Choice>
    <mc:Fallback>
      <p:transition spd="slow" advTm="1808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755576" y="873548"/>
            <a:ext cx="7632848" cy="5219747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i="1" dirty="0">
                <a:solidFill>
                  <a:schemeClr val="tx1"/>
                </a:solidFill>
              </a:rPr>
              <a:t>Основоположник теории информатики как науки</a:t>
            </a:r>
          </a:p>
          <a:p>
            <a:pPr algn="ctr"/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b="1" i="1" dirty="0">
                <a:solidFill>
                  <a:srgbClr val="FF0000"/>
                </a:solidFill>
              </a:rPr>
              <a:t>Клод </a:t>
            </a:r>
            <a:r>
              <a:rPr lang="ru-RU" sz="3200" b="1" i="1" dirty="0" err="1">
                <a:solidFill>
                  <a:srgbClr val="FF0000"/>
                </a:solidFill>
              </a:rPr>
              <a:t>Элвуд</a:t>
            </a:r>
            <a:r>
              <a:rPr lang="ru-RU" sz="3200" b="1" i="1" dirty="0">
                <a:solidFill>
                  <a:srgbClr val="FF0000"/>
                </a:solidFill>
              </a:rPr>
              <a:t> Шеннон</a:t>
            </a:r>
            <a:r>
              <a:rPr lang="ru-RU" sz="3200" b="1" i="1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ru-RU" sz="3200" b="1" i="1" dirty="0">
                <a:solidFill>
                  <a:schemeClr val="tx1"/>
                </a:solidFill>
              </a:rPr>
              <a:t>впервые использовал слово </a:t>
            </a:r>
            <a:r>
              <a:rPr lang="ru-RU" sz="3200" b="1" i="1" dirty="0">
                <a:solidFill>
                  <a:srgbClr val="C00000"/>
                </a:solidFill>
              </a:rPr>
              <a:t>«</a:t>
            </a:r>
            <a:r>
              <a:rPr lang="ru-RU" sz="3200" b="1" i="1" dirty="0" err="1">
                <a:solidFill>
                  <a:srgbClr val="C00000"/>
                </a:solidFill>
              </a:rPr>
              <a:t>bit</a:t>
            </a:r>
            <a:r>
              <a:rPr lang="ru-RU" sz="3200" b="1" i="1" dirty="0">
                <a:solidFill>
                  <a:srgbClr val="C00000"/>
                </a:solidFill>
              </a:rPr>
              <a:t>»</a:t>
            </a:r>
            <a:r>
              <a:rPr lang="ru-RU" sz="3200" dirty="0">
                <a:solidFill>
                  <a:schemeClr val="tx1"/>
                </a:solidFill>
              </a:rPr>
              <a:t> для обозначения наименьшей единицы количества информации </a:t>
            </a:r>
            <a:r>
              <a:rPr lang="ru-RU" sz="3200" b="1" i="1" dirty="0">
                <a:solidFill>
                  <a:schemeClr val="tx1"/>
                </a:solidFill>
              </a:rPr>
              <a:t>в 1948 году</a:t>
            </a:r>
            <a:r>
              <a:rPr lang="ru-RU" sz="3200" dirty="0">
                <a:solidFill>
                  <a:schemeClr val="tx1"/>
                </a:solidFill>
              </a:rPr>
              <a:t>, приписывая происхождение </a:t>
            </a:r>
            <a:r>
              <a:rPr lang="ru-RU" sz="3200" dirty="0" smtClean="0">
                <a:solidFill>
                  <a:schemeClr val="tx1"/>
                </a:solidFill>
              </a:rPr>
              <a:t>            этого </a:t>
            </a:r>
            <a:r>
              <a:rPr lang="ru-RU" sz="3200" dirty="0">
                <a:solidFill>
                  <a:schemeClr val="tx1"/>
                </a:solidFill>
              </a:rPr>
              <a:t>слова </a:t>
            </a:r>
          </a:p>
          <a:p>
            <a:pPr algn="ctr"/>
            <a:r>
              <a:rPr lang="ru-RU" sz="3200" b="1" i="1" dirty="0">
                <a:solidFill>
                  <a:srgbClr val="C00000"/>
                </a:solidFill>
              </a:rPr>
              <a:t>Джону </a:t>
            </a:r>
            <a:r>
              <a:rPr lang="ru-RU" sz="3200" b="1" i="1" dirty="0" err="1">
                <a:solidFill>
                  <a:srgbClr val="C00000"/>
                </a:solidFill>
              </a:rPr>
              <a:t>Тьюки</a:t>
            </a:r>
            <a:r>
              <a:rPr lang="ru-RU" sz="3200" dirty="0">
                <a:solidFill>
                  <a:srgbClr val="C00000"/>
                </a:solidFill>
              </a:rPr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116660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674"/>
    </mc:Choice>
    <mc:Fallback>
      <p:transition spd="slow" advTm="1067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560840" cy="864096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b="1" u="sng" dirty="0" smtClean="0"/>
              <a:t>Решение</a:t>
            </a:r>
            <a:r>
              <a:rPr lang="ru-RU" sz="3200" b="1" u="sng" dirty="0" smtClean="0"/>
              <a:t> (продолжение)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772816"/>
            <a:ext cx="7560840" cy="4392488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lvl="0" indent="0" algn="ctr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3000" dirty="0" smtClean="0"/>
              <a:t> </a:t>
            </a:r>
            <a:r>
              <a:rPr lang="ru-RU" sz="3000" dirty="0"/>
              <a:t>Для </a:t>
            </a:r>
            <a:r>
              <a:rPr lang="ru-RU" sz="3000" b="1" i="1" dirty="0">
                <a:solidFill>
                  <a:srgbClr val="C00000"/>
                </a:solidFill>
              </a:rPr>
              <a:t>кодирования каждого символа</a:t>
            </a:r>
            <a:r>
              <a:rPr lang="ru-RU" sz="3000" i="1" dirty="0">
                <a:solidFill>
                  <a:srgbClr val="C00000"/>
                </a:solidFill>
              </a:rPr>
              <a:t> </a:t>
            </a:r>
          </a:p>
          <a:p>
            <a:pPr marL="0" lvl="0" indent="0" algn="ctr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3000" dirty="0"/>
              <a:t>32-символьного алфавита </a:t>
            </a:r>
            <a:r>
              <a:rPr lang="ru-RU" sz="3000" b="1" i="1" dirty="0">
                <a:solidFill>
                  <a:srgbClr val="C00000"/>
                </a:solidFill>
              </a:rPr>
              <a:t>нужно 5 бит</a:t>
            </a:r>
            <a:r>
              <a:rPr lang="ru-RU" sz="3000" b="1" i="1" dirty="0">
                <a:solidFill>
                  <a:srgbClr val="0070C0"/>
                </a:solidFill>
              </a:rPr>
              <a:t> </a:t>
            </a:r>
            <a:r>
              <a:rPr lang="ru-RU" sz="3000" dirty="0"/>
              <a:t>(32 = 2</a:t>
            </a:r>
            <a:r>
              <a:rPr lang="ru-RU" sz="3000" baseline="30000" dirty="0"/>
              <a:t>5</a:t>
            </a:r>
            <a:r>
              <a:rPr lang="ru-RU" sz="3000" dirty="0"/>
              <a:t>), </a:t>
            </a:r>
            <a:r>
              <a:rPr lang="ru-RU" sz="3000" dirty="0" smtClean="0"/>
              <a:t> то </a:t>
            </a:r>
            <a:r>
              <a:rPr lang="ru-RU" sz="3000" dirty="0"/>
              <a:t>для хранения имени, отчества </a:t>
            </a:r>
            <a:endParaRPr lang="ru-RU" sz="3000" dirty="0" smtClean="0"/>
          </a:p>
          <a:p>
            <a:pPr marL="0" lvl="0" indent="0" algn="ctr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3000" dirty="0" smtClean="0"/>
              <a:t>и </a:t>
            </a:r>
            <a:r>
              <a:rPr lang="ru-RU" sz="3000" dirty="0"/>
              <a:t>фамилии нужно </a:t>
            </a:r>
          </a:p>
          <a:p>
            <a:pPr marL="0" lvl="0" indent="0" algn="ctr">
              <a:lnSpc>
                <a:spcPct val="80000"/>
              </a:lnSpc>
              <a:buNone/>
            </a:pPr>
            <a:r>
              <a:rPr lang="ru-RU" sz="3000" b="1" i="1" dirty="0">
                <a:solidFill>
                  <a:srgbClr val="C00000"/>
                </a:solidFill>
              </a:rPr>
              <a:t>(16 + 12 + 16</a:t>
            </a:r>
            <a:r>
              <a:rPr lang="ru-RU" sz="3000" b="1" i="1" dirty="0" smtClean="0">
                <a:solidFill>
                  <a:srgbClr val="C00000"/>
                </a:solidFill>
              </a:rPr>
              <a:t>) * 5 = 220 бит.</a:t>
            </a:r>
            <a:endParaRPr lang="ru-RU" sz="3000" b="1" i="1" dirty="0">
              <a:solidFill>
                <a:srgbClr val="C00000"/>
              </a:solidFill>
            </a:endParaRPr>
          </a:p>
          <a:p>
            <a:pPr marL="0" lvl="0" indent="0" algn="ctr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3000" dirty="0"/>
              <a:t>Для года рождения есть </a:t>
            </a:r>
            <a:r>
              <a:rPr lang="ru-RU" sz="3000" i="1" dirty="0"/>
              <a:t>12 вариантов чисел</a:t>
            </a:r>
            <a:r>
              <a:rPr lang="ru-RU" sz="3000" dirty="0"/>
              <a:t>, поэтому для него </a:t>
            </a:r>
            <a:endParaRPr lang="ru-RU" sz="3000" dirty="0" smtClean="0"/>
          </a:p>
          <a:p>
            <a:pPr marL="0" lvl="0" indent="0" algn="ctr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3000" b="1" i="1" dirty="0" smtClean="0">
                <a:solidFill>
                  <a:srgbClr val="C00000"/>
                </a:solidFill>
              </a:rPr>
              <a:t>нужно </a:t>
            </a:r>
            <a:r>
              <a:rPr lang="ru-RU" sz="3000" b="1" i="1" dirty="0">
                <a:solidFill>
                  <a:srgbClr val="C00000"/>
                </a:solidFill>
              </a:rPr>
              <a:t>отвести 4 бита</a:t>
            </a:r>
            <a:r>
              <a:rPr lang="ru-RU" sz="3000" b="1" i="1" dirty="0">
                <a:solidFill>
                  <a:srgbClr val="0070C0"/>
                </a:solidFill>
              </a:rPr>
              <a:t> </a:t>
            </a:r>
          </a:p>
          <a:p>
            <a:pPr marL="0" lvl="0" indent="0" algn="ctr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3000" dirty="0" smtClean="0"/>
              <a:t>(</a:t>
            </a:r>
            <a:r>
              <a:rPr lang="en-US" sz="3000" dirty="0" smtClean="0"/>
              <a:t> </a:t>
            </a:r>
            <a:r>
              <a:rPr lang="ru-RU" sz="3000" dirty="0" smtClean="0"/>
              <a:t>12</a:t>
            </a:r>
            <a:r>
              <a:rPr lang="en-US" sz="3000" dirty="0" smtClean="0"/>
              <a:t> </a:t>
            </a:r>
            <a:r>
              <a:rPr lang="ru-RU" sz="3000" dirty="0" smtClean="0"/>
              <a:t>≤</a:t>
            </a:r>
            <a:r>
              <a:rPr lang="en-US" sz="3000" dirty="0" smtClean="0"/>
              <a:t> 16 = </a:t>
            </a:r>
            <a:r>
              <a:rPr lang="ru-RU" sz="3000" dirty="0"/>
              <a:t>2</a:t>
            </a:r>
            <a:r>
              <a:rPr lang="ru-RU" sz="3000" baseline="30000" dirty="0"/>
              <a:t>4 </a:t>
            </a:r>
            <a:r>
              <a:rPr lang="en-US" sz="3000" dirty="0" smtClean="0"/>
              <a:t>)</a:t>
            </a:r>
            <a:r>
              <a:rPr lang="ru-RU" sz="3000" dirty="0" smtClean="0"/>
              <a:t>.</a:t>
            </a:r>
          </a:p>
          <a:p>
            <a:pPr marL="0" lvl="0" indent="0" algn="ctr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3000" dirty="0" smtClean="0"/>
              <a:t> </a:t>
            </a:r>
            <a:r>
              <a:rPr lang="ru-RU" sz="3000" i="1" dirty="0" smtClean="0"/>
              <a:t>Тогда для </a:t>
            </a:r>
            <a:r>
              <a:rPr lang="ru-RU" sz="3000" i="1" dirty="0" smtClean="0"/>
              <a:t>одной </a:t>
            </a:r>
            <a:r>
              <a:rPr lang="ru-RU" sz="3000" i="1" dirty="0" smtClean="0"/>
              <a:t>записи требуется </a:t>
            </a:r>
            <a:endParaRPr lang="ru-RU" sz="3000" i="1" dirty="0"/>
          </a:p>
          <a:p>
            <a:pPr marL="0" lvl="0" indent="0" algn="ctr">
              <a:lnSpc>
                <a:spcPct val="80000"/>
              </a:lnSpc>
              <a:buNone/>
            </a:pPr>
            <a:r>
              <a:rPr lang="ru-RU" sz="3000" b="1" i="1" dirty="0" smtClean="0">
                <a:solidFill>
                  <a:srgbClr val="C00000"/>
                </a:solidFill>
              </a:rPr>
              <a:t>220 + 4 </a:t>
            </a:r>
            <a:r>
              <a:rPr lang="ru-RU" sz="3000" b="1" i="1" dirty="0">
                <a:solidFill>
                  <a:srgbClr val="C00000"/>
                </a:solidFill>
              </a:rPr>
              <a:t>= 224 </a:t>
            </a:r>
            <a:r>
              <a:rPr lang="ru-RU" sz="3000" b="1" i="1" dirty="0" smtClean="0">
                <a:solidFill>
                  <a:srgbClr val="C00000"/>
                </a:solidFill>
              </a:rPr>
              <a:t>бита, </a:t>
            </a:r>
            <a:r>
              <a:rPr lang="ru-RU" sz="3000" b="1" i="1" dirty="0">
                <a:solidFill>
                  <a:srgbClr val="C00000"/>
                </a:solidFill>
              </a:rPr>
              <a:t>или 28 байт.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154090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2000"/>
    </mc:Choice>
    <mc:Fallback>
      <p:transition spd="slow" advTm="2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560840" cy="864096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b="1" dirty="0" smtClean="0"/>
              <a:t>Задача 5 типа (1)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772816"/>
            <a:ext cx="7560840" cy="4392488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dirty="0" smtClean="0"/>
              <a:t>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3600" dirty="0" smtClean="0"/>
              <a:t>В </a:t>
            </a:r>
            <a:r>
              <a:rPr lang="ru-RU" sz="3600" dirty="0"/>
              <a:t>корзине лежат 32 клубка шерсти, </a:t>
            </a:r>
            <a:endParaRPr lang="ru-RU" sz="3600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ru-RU" sz="3600" dirty="0" smtClean="0"/>
              <a:t>из </a:t>
            </a:r>
            <a:r>
              <a:rPr lang="ru-RU" sz="3600" dirty="0"/>
              <a:t>них 4 красных. </a:t>
            </a:r>
          </a:p>
          <a:p>
            <a:pPr marL="0" indent="0" algn="ctr">
              <a:spcBef>
                <a:spcPts val="1200"/>
              </a:spcBef>
              <a:buNone/>
            </a:pPr>
            <a:r>
              <a:rPr lang="ru-RU" sz="3600" i="1" dirty="0"/>
              <a:t>Сколько бит информации несет сообщение о том, что достали </a:t>
            </a:r>
            <a:endParaRPr lang="ru-RU" sz="3600" i="1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ru-RU" sz="3600" i="1" dirty="0" smtClean="0"/>
              <a:t>клубок </a:t>
            </a:r>
            <a:r>
              <a:rPr lang="ru-RU" sz="3600" i="1" dirty="0"/>
              <a:t>красной шерсти</a:t>
            </a:r>
            <a:r>
              <a:rPr lang="ru-RU" sz="3600" i="1" dirty="0" smtClean="0"/>
              <a:t>?</a:t>
            </a:r>
            <a:endParaRPr lang="ru-RU" sz="3600" i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399929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1733"/>
    </mc:Choice>
    <mc:Fallback>
      <p:transition spd="slow" advTm="1173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560840" cy="864096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b="1" u="sng" dirty="0" smtClean="0"/>
              <a:t>Рекомендации к решению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772816"/>
            <a:ext cx="7560840" cy="4392488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lnSpc>
                <a:spcPct val="80000"/>
              </a:lnSpc>
              <a:spcBef>
                <a:spcPts val="600"/>
              </a:spcBef>
              <a:buNone/>
            </a:pPr>
            <a:endParaRPr lang="ru-RU" sz="1200" dirty="0" smtClean="0"/>
          </a:p>
          <a:p>
            <a:pPr marL="0" indent="0" algn="ctr">
              <a:lnSpc>
                <a:spcPct val="80000"/>
              </a:lnSpc>
              <a:spcBef>
                <a:spcPts val="600"/>
              </a:spcBef>
              <a:buNone/>
            </a:pPr>
            <a:r>
              <a:rPr lang="ru-RU" dirty="0" smtClean="0"/>
              <a:t>Заметим</a:t>
            </a:r>
            <a:r>
              <a:rPr lang="ru-RU" dirty="0"/>
              <a:t>, что условие этой задачи отличается от задачи </a:t>
            </a:r>
            <a:r>
              <a:rPr lang="ru-RU" dirty="0" smtClean="0"/>
              <a:t>1 типа только </a:t>
            </a:r>
            <a:r>
              <a:rPr lang="ru-RU" dirty="0"/>
              <a:t>тем, </a:t>
            </a:r>
            <a:r>
              <a:rPr lang="ru-RU" dirty="0" smtClean="0"/>
              <a:t>здесь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i="1" dirty="0">
                <a:solidFill>
                  <a:schemeClr val="tx1"/>
                </a:solidFill>
              </a:rPr>
              <a:t>требуется выбор мотка определенного цвета</a:t>
            </a:r>
            <a:r>
              <a:rPr lang="ru-RU" dirty="0">
                <a:solidFill>
                  <a:schemeClr val="tx1"/>
                </a:solidFill>
              </a:rPr>
              <a:t>,</a:t>
            </a:r>
            <a:r>
              <a:rPr lang="ru-RU" dirty="0"/>
              <a:t> </a:t>
            </a:r>
            <a:r>
              <a:rPr lang="ru-RU" dirty="0" smtClean="0"/>
              <a:t>т.е</a:t>
            </a:r>
            <a:r>
              <a:rPr lang="ru-RU" dirty="0"/>
              <a:t>. вся  </a:t>
            </a:r>
            <a:endParaRPr lang="ru-RU" dirty="0" smtClean="0"/>
          </a:p>
          <a:p>
            <a:pPr marL="0" indent="0" algn="ctr">
              <a:lnSpc>
                <a:spcPct val="80000"/>
              </a:lnSpc>
              <a:spcBef>
                <a:spcPts val="0"/>
              </a:spcBef>
              <a:buNone/>
            </a:pPr>
            <a:r>
              <a:rPr lang="ru-RU" b="1" i="1" dirty="0" smtClean="0">
                <a:solidFill>
                  <a:srgbClr val="C00000"/>
                </a:solidFill>
              </a:rPr>
              <a:t>информация разделена </a:t>
            </a:r>
            <a:r>
              <a:rPr lang="ru-RU" b="1" i="1" dirty="0">
                <a:solidFill>
                  <a:srgbClr val="C00000"/>
                </a:solidFill>
              </a:rPr>
              <a:t>на части</a:t>
            </a:r>
            <a:r>
              <a:rPr lang="ru-RU" dirty="0">
                <a:solidFill>
                  <a:srgbClr val="C00000"/>
                </a:solidFill>
              </a:rPr>
              <a:t>. </a:t>
            </a:r>
          </a:p>
          <a:p>
            <a:pPr marL="0" indent="0" algn="ctr">
              <a:lnSpc>
                <a:spcPct val="80000"/>
              </a:lnSpc>
              <a:spcBef>
                <a:spcPts val="600"/>
              </a:spcBef>
              <a:buNone/>
            </a:pPr>
            <a:r>
              <a:rPr lang="ru-RU" dirty="0"/>
              <a:t>Поэтому в решении </a:t>
            </a:r>
            <a:r>
              <a:rPr lang="ru-RU" dirty="0" smtClean="0"/>
              <a:t>задач 5 типа делается </a:t>
            </a:r>
            <a:r>
              <a:rPr lang="ru-RU" dirty="0"/>
              <a:t>один </a:t>
            </a:r>
            <a:r>
              <a:rPr lang="ru-RU" i="1" dirty="0">
                <a:solidFill>
                  <a:srgbClr val="C00000"/>
                </a:solidFill>
              </a:rPr>
              <a:t>дополнительный шаг – </a:t>
            </a:r>
          </a:p>
          <a:p>
            <a:pPr marL="0" lvl="0" indent="0" algn="ctr">
              <a:lnSpc>
                <a:spcPct val="80000"/>
              </a:lnSpc>
              <a:spcBef>
                <a:spcPts val="0"/>
              </a:spcBef>
              <a:buNone/>
            </a:pPr>
            <a:r>
              <a:rPr lang="ru-RU" i="1" dirty="0">
                <a:solidFill>
                  <a:srgbClr val="C00000"/>
                </a:solidFill>
              </a:rPr>
              <a:t>определяется, какую часть от </a:t>
            </a:r>
            <a:r>
              <a:rPr lang="ru-RU" i="1" dirty="0" smtClean="0">
                <a:solidFill>
                  <a:srgbClr val="C00000"/>
                </a:solidFill>
              </a:rPr>
              <a:t>общего количества  составляет </a:t>
            </a:r>
          </a:p>
          <a:p>
            <a:pPr marL="0" lvl="0" indent="0" algn="ctr">
              <a:lnSpc>
                <a:spcPct val="80000"/>
              </a:lnSpc>
              <a:spcBef>
                <a:spcPts val="0"/>
              </a:spcBef>
              <a:buNone/>
            </a:pPr>
            <a:r>
              <a:rPr lang="ru-RU" i="1" dirty="0" smtClean="0">
                <a:solidFill>
                  <a:srgbClr val="C00000"/>
                </a:solidFill>
              </a:rPr>
              <a:t>выделенная информация</a:t>
            </a:r>
            <a:r>
              <a:rPr lang="ru-RU" dirty="0" smtClean="0">
                <a:solidFill>
                  <a:srgbClr val="C00000"/>
                </a:solidFill>
              </a:rPr>
              <a:t>. </a:t>
            </a:r>
            <a:endParaRPr lang="ru-RU" dirty="0">
              <a:solidFill>
                <a:srgbClr val="C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04735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9000"/>
    </mc:Choice>
    <mc:Fallback>
      <p:transition spd="slow" advTm="19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560840" cy="864096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b="1" u="sng" dirty="0"/>
              <a:t>Решение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772816"/>
            <a:ext cx="7560840" cy="4392488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lnSpc>
                <a:spcPct val="80000"/>
              </a:lnSpc>
              <a:spcBef>
                <a:spcPts val="600"/>
              </a:spcBef>
              <a:buNone/>
            </a:pPr>
            <a:endParaRPr lang="ru-RU" sz="2600" b="1" i="1" dirty="0" smtClean="0">
              <a:solidFill>
                <a:srgbClr val="0070C0"/>
              </a:solidFill>
            </a:endParaRPr>
          </a:p>
          <a:p>
            <a:pPr marL="0" indent="0" algn="ctr">
              <a:lnSpc>
                <a:spcPct val="80000"/>
              </a:lnSpc>
              <a:spcBef>
                <a:spcPts val="600"/>
              </a:spcBef>
              <a:buNone/>
            </a:pPr>
            <a:r>
              <a:rPr lang="ru-RU" dirty="0" smtClean="0">
                <a:solidFill>
                  <a:schemeClr val="tx1"/>
                </a:solidFill>
              </a:rPr>
              <a:t>По условию</a:t>
            </a:r>
            <a:r>
              <a:rPr lang="ru-RU" b="1" i="1" dirty="0" smtClean="0">
                <a:solidFill>
                  <a:schemeClr val="tx1"/>
                </a:solidFill>
              </a:rPr>
              <a:t>,</a:t>
            </a:r>
            <a:r>
              <a:rPr lang="ru-RU" b="1" i="1" dirty="0" smtClean="0">
                <a:solidFill>
                  <a:srgbClr val="0070C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</a:rPr>
              <a:t>красные </a:t>
            </a:r>
            <a:r>
              <a:rPr lang="ru-RU" b="1" i="1" dirty="0">
                <a:solidFill>
                  <a:srgbClr val="C00000"/>
                </a:solidFill>
              </a:rPr>
              <a:t>клубки составляют </a:t>
            </a:r>
            <a:r>
              <a:rPr lang="ru-RU" b="1" i="1" dirty="0" smtClean="0">
                <a:solidFill>
                  <a:srgbClr val="C00000"/>
                </a:solidFill>
              </a:rPr>
              <a:t>1/8 часть </a:t>
            </a:r>
            <a:r>
              <a:rPr lang="ru-RU" b="1" i="1" dirty="0">
                <a:solidFill>
                  <a:srgbClr val="C00000"/>
                </a:solidFill>
              </a:rPr>
              <a:t>от целого </a:t>
            </a:r>
            <a:r>
              <a:rPr lang="ru-RU" b="1" i="1" dirty="0" smtClean="0">
                <a:solidFill>
                  <a:srgbClr val="C00000"/>
                </a:solidFill>
              </a:rPr>
              <a:t>      (</a:t>
            </a:r>
            <a:r>
              <a:rPr lang="ru-RU" b="1" i="1" dirty="0">
                <a:solidFill>
                  <a:srgbClr val="C00000"/>
                </a:solidFill>
              </a:rPr>
              <a:t>от </a:t>
            </a:r>
            <a:r>
              <a:rPr lang="ru-RU" b="1" i="1" dirty="0" smtClean="0">
                <a:solidFill>
                  <a:srgbClr val="C00000"/>
                </a:solidFill>
              </a:rPr>
              <a:t>всех клубков)</a:t>
            </a:r>
            <a:r>
              <a:rPr lang="ru-RU" dirty="0" smtClean="0">
                <a:solidFill>
                  <a:srgbClr val="C00000"/>
                </a:solidFill>
              </a:rPr>
              <a:t>. </a:t>
            </a:r>
            <a:endParaRPr lang="ru-RU" dirty="0">
              <a:solidFill>
                <a:srgbClr val="C00000"/>
              </a:solidFill>
            </a:endParaRPr>
          </a:p>
          <a:p>
            <a:pPr marL="0" lvl="0" indent="0" algn="ctr">
              <a:lnSpc>
                <a:spcPct val="80000"/>
              </a:lnSpc>
              <a:buNone/>
            </a:pPr>
            <a:r>
              <a:rPr lang="ru-RU" dirty="0" smtClean="0"/>
              <a:t>Поэтому </a:t>
            </a:r>
            <a:r>
              <a:rPr lang="ru-RU" dirty="0"/>
              <a:t>сообщение о том, что первый вынутый клубок шерсти – красный, соответствует </a:t>
            </a:r>
            <a:r>
              <a:rPr lang="ru-RU" b="1" i="1" dirty="0"/>
              <a:t>выбору одного из 8 вариантов</a:t>
            </a:r>
            <a:r>
              <a:rPr lang="ru-RU" dirty="0"/>
              <a:t>, </a:t>
            </a:r>
            <a:r>
              <a:rPr lang="ru-RU" dirty="0" smtClean="0"/>
              <a:t>и это </a:t>
            </a:r>
            <a:r>
              <a:rPr lang="ru-RU" dirty="0"/>
              <a:t>будет:   </a:t>
            </a:r>
            <a:r>
              <a:rPr lang="en-US" b="1" i="1" dirty="0">
                <a:solidFill>
                  <a:srgbClr val="C00000"/>
                </a:solidFill>
              </a:rPr>
              <a:t>Q = 8 = 2</a:t>
            </a:r>
            <a:r>
              <a:rPr lang="en-US" b="1" i="1" baseline="30000" dirty="0">
                <a:solidFill>
                  <a:srgbClr val="C00000"/>
                </a:solidFill>
              </a:rPr>
              <a:t>3</a:t>
            </a:r>
            <a:r>
              <a:rPr lang="en-US" b="1" i="1" dirty="0">
                <a:solidFill>
                  <a:srgbClr val="C00000"/>
                </a:solidFill>
              </a:rPr>
              <a:t> </a:t>
            </a:r>
            <a:r>
              <a:rPr lang="ru-RU" dirty="0"/>
              <a:t>, что дает нам </a:t>
            </a:r>
            <a:r>
              <a:rPr lang="en-US" b="1" i="1" dirty="0">
                <a:solidFill>
                  <a:srgbClr val="C00000"/>
                </a:solidFill>
              </a:rPr>
              <a:t>k =</a:t>
            </a:r>
            <a:r>
              <a:rPr lang="ru-RU" b="1" i="1" dirty="0">
                <a:solidFill>
                  <a:srgbClr val="C00000"/>
                </a:solidFill>
              </a:rPr>
              <a:t> 3 бит</a:t>
            </a:r>
            <a:r>
              <a:rPr lang="ru-RU" dirty="0" smtClean="0"/>
              <a:t>.</a:t>
            </a:r>
          </a:p>
          <a:p>
            <a:pPr marL="0" lvl="0" indent="0" algn="ctr">
              <a:lnSpc>
                <a:spcPct val="80000"/>
              </a:lnSpc>
              <a:buNone/>
            </a:pPr>
            <a:endParaRPr lang="ru-RU" sz="2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298069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1465"/>
    </mc:Choice>
    <mc:Fallback>
      <p:transition spd="slow" advTm="1146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560840" cy="864096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b="1" u="sng" dirty="0" smtClean="0"/>
              <a:t>Решение (продолжение)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772816"/>
            <a:ext cx="7560840" cy="4392488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lnSpc>
                <a:spcPct val="80000"/>
              </a:lnSpc>
              <a:spcBef>
                <a:spcPts val="600"/>
              </a:spcBef>
              <a:buNone/>
            </a:pPr>
            <a:endParaRPr lang="ru-RU" sz="2600" b="1" i="1" dirty="0" smtClean="0">
              <a:solidFill>
                <a:srgbClr val="0070C0"/>
              </a:solidFill>
            </a:endParaRPr>
          </a:p>
          <a:p>
            <a:pPr marL="0" lvl="0" indent="0" algn="ctr">
              <a:lnSpc>
                <a:spcPct val="80000"/>
              </a:lnSpc>
              <a:spcBef>
                <a:spcPts val="600"/>
              </a:spcBef>
              <a:buNone/>
            </a:pPr>
            <a:r>
              <a:rPr lang="ru-RU" dirty="0" smtClean="0"/>
              <a:t>Можно решить данную задачу без</a:t>
            </a:r>
          </a:p>
          <a:p>
            <a:pPr marL="0" lvl="0" indent="0" algn="ctr">
              <a:lnSpc>
                <a:spcPct val="80000"/>
              </a:lnSpc>
              <a:spcBef>
                <a:spcPts val="600"/>
              </a:spcBef>
              <a:buNone/>
            </a:pPr>
            <a:r>
              <a:rPr lang="ru-RU" dirty="0" smtClean="0"/>
              <a:t> дробей и дополнительных объяснений: </a:t>
            </a:r>
          </a:p>
          <a:p>
            <a:pPr marL="0" lvl="0" indent="0" algn="ctr">
              <a:lnSpc>
                <a:spcPct val="80000"/>
              </a:lnSpc>
              <a:spcBef>
                <a:spcPts val="600"/>
              </a:spcBef>
              <a:buNone/>
            </a:pPr>
            <a:r>
              <a:rPr lang="ru-RU" dirty="0" smtClean="0"/>
              <a:t>в </a:t>
            </a:r>
            <a:r>
              <a:rPr lang="ru-RU" i="1" dirty="0" smtClean="0">
                <a:solidFill>
                  <a:srgbClr val="C00000"/>
                </a:solidFill>
              </a:rPr>
              <a:t>дополнительном по отношению к задачам 1 типа шаге </a:t>
            </a:r>
            <a:r>
              <a:rPr lang="ru-RU" i="1" dirty="0" smtClean="0">
                <a:solidFill>
                  <a:schemeClr val="tx1"/>
                </a:solidFill>
              </a:rPr>
              <a:t>находим </a:t>
            </a:r>
          </a:p>
          <a:p>
            <a:pPr marL="0" lvl="0" indent="0" algn="ctr">
              <a:lnSpc>
                <a:spcPct val="80000"/>
              </a:lnSpc>
              <a:spcBef>
                <a:spcPts val="600"/>
              </a:spcBef>
              <a:buNone/>
            </a:pPr>
            <a:r>
              <a:rPr lang="en-US" b="1" i="1" dirty="0" smtClean="0">
                <a:solidFill>
                  <a:srgbClr val="C00000"/>
                </a:solidFill>
              </a:rPr>
              <a:t>Q = </a:t>
            </a:r>
            <a:r>
              <a:rPr lang="ru-RU" b="1" i="1" dirty="0" smtClean="0">
                <a:solidFill>
                  <a:srgbClr val="C00000"/>
                </a:solidFill>
              </a:rPr>
              <a:t>32/4 = 8</a:t>
            </a:r>
            <a:r>
              <a:rPr lang="en-US" b="1" i="1" dirty="0" smtClean="0">
                <a:solidFill>
                  <a:srgbClr val="C0000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</a:rPr>
              <a:t>вариантов</a:t>
            </a:r>
            <a:r>
              <a:rPr lang="ru-RU" dirty="0" smtClean="0"/>
              <a:t>, </a:t>
            </a:r>
          </a:p>
          <a:p>
            <a:pPr marL="0" lvl="0" indent="0" algn="ctr">
              <a:lnSpc>
                <a:spcPct val="80000"/>
              </a:lnSpc>
              <a:spcBef>
                <a:spcPts val="600"/>
              </a:spcBef>
              <a:buNone/>
            </a:pPr>
            <a:r>
              <a:rPr lang="ru-RU" i="1" dirty="0" smtClean="0"/>
              <a:t>а затем решаем,</a:t>
            </a:r>
          </a:p>
          <a:p>
            <a:pPr marL="0" lvl="0" indent="0" algn="ctr">
              <a:lnSpc>
                <a:spcPct val="80000"/>
              </a:lnSpc>
              <a:spcBef>
                <a:spcPts val="600"/>
              </a:spcBef>
              <a:buNone/>
            </a:pPr>
            <a:r>
              <a:rPr lang="ru-RU" i="1" dirty="0" smtClean="0"/>
              <a:t> как и задачи 1 типа: </a:t>
            </a:r>
          </a:p>
          <a:p>
            <a:pPr marL="0" lvl="0" indent="0" algn="ctr">
              <a:lnSpc>
                <a:spcPct val="80000"/>
              </a:lnSpc>
              <a:spcBef>
                <a:spcPts val="600"/>
              </a:spcBef>
              <a:buNone/>
            </a:pPr>
            <a:r>
              <a:rPr lang="en-US" b="1" i="1" dirty="0" smtClean="0">
                <a:solidFill>
                  <a:srgbClr val="C00000"/>
                </a:solidFill>
              </a:rPr>
              <a:t>Q </a:t>
            </a:r>
            <a:r>
              <a:rPr lang="en-US" b="1" i="1" dirty="0">
                <a:solidFill>
                  <a:srgbClr val="C00000"/>
                </a:solidFill>
              </a:rPr>
              <a:t>= 8 = 2</a:t>
            </a:r>
            <a:r>
              <a:rPr lang="en-US" b="1" i="1" baseline="30000" dirty="0">
                <a:solidFill>
                  <a:srgbClr val="C00000"/>
                </a:solidFill>
              </a:rPr>
              <a:t>3</a:t>
            </a:r>
            <a:r>
              <a:rPr lang="en-US" b="1" i="1" dirty="0">
                <a:solidFill>
                  <a:srgbClr val="C00000"/>
                </a:solidFill>
              </a:rPr>
              <a:t> </a:t>
            </a:r>
            <a:r>
              <a:rPr lang="ru-RU" dirty="0"/>
              <a:t>, что дает нам </a:t>
            </a:r>
            <a:r>
              <a:rPr lang="en-US" b="1" i="1" dirty="0">
                <a:solidFill>
                  <a:srgbClr val="C00000"/>
                </a:solidFill>
              </a:rPr>
              <a:t>k =</a:t>
            </a:r>
            <a:r>
              <a:rPr lang="ru-RU" b="1" i="1" dirty="0">
                <a:solidFill>
                  <a:srgbClr val="C00000"/>
                </a:solidFill>
              </a:rPr>
              <a:t> 3 </a:t>
            </a:r>
            <a:r>
              <a:rPr lang="ru-RU" b="1" i="1" dirty="0" smtClean="0">
                <a:solidFill>
                  <a:srgbClr val="C00000"/>
                </a:solidFill>
              </a:rPr>
              <a:t>бит</a:t>
            </a:r>
            <a:r>
              <a:rPr lang="ru-RU" dirty="0" smtClean="0"/>
              <a:t>.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394094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719"/>
    </mc:Choice>
    <mc:Fallback>
      <p:transition spd="slow" advTm="1571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560840" cy="864096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b="1" dirty="0" smtClean="0"/>
              <a:t>Задача 5 типа (2)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772816"/>
            <a:ext cx="7560840" cy="4392488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ru-RU" sz="2800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ru-RU" dirty="0" smtClean="0"/>
              <a:t>В </a:t>
            </a:r>
            <a:r>
              <a:rPr lang="ru-RU" dirty="0"/>
              <a:t>зоопарке 32 обезьяны живут в двух вольерах, А и Б. Одна из обезьян заболела. </a:t>
            </a:r>
            <a:r>
              <a:rPr lang="ru-RU" dirty="0" smtClean="0"/>
              <a:t>Сообщение «</a:t>
            </a:r>
            <a:r>
              <a:rPr lang="ru-RU" dirty="0"/>
              <a:t>Заболевшая обезьяна живет в вольере А» содержит 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4 </a:t>
            </a:r>
            <a:r>
              <a:rPr lang="ru-RU" dirty="0"/>
              <a:t>бита информации. </a:t>
            </a:r>
          </a:p>
          <a:p>
            <a:pPr marL="0" indent="0" algn="ctr">
              <a:buNone/>
            </a:pPr>
            <a:r>
              <a:rPr lang="ru-RU" i="1" dirty="0"/>
              <a:t>Сколько обезьян живут в вольере Б?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272987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2187"/>
    </mc:Choice>
    <mc:Fallback>
      <p:transition spd="slow" advTm="1218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560840" cy="864096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b="1" u="sng" dirty="0"/>
              <a:t>Решение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772816"/>
            <a:ext cx="7560840" cy="4392488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2800" dirty="0"/>
              <a:t>Почему эта задача относится к 5 типу? </a:t>
            </a:r>
            <a:endParaRPr lang="ru-RU" sz="2800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ru-RU" sz="2800" dirty="0" smtClean="0"/>
              <a:t>Подумайте и ответьте сами.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800" dirty="0" smtClean="0"/>
              <a:t>Решается </a:t>
            </a:r>
            <a:r>
              <a:rPr lang="ru-RU" sz="2800" dirty="0"/>
              <a:t>она в порядке, обратном решению предыдущей задачи.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ru-RU" sz="2800" i="1" dirty="0"/>
              <a:t>И</a:t>
            </a:r>
            <a:r>
              <a:rPr lang="ru-RU" sz="2800" i="1" dirty="0" smtClean="0"/>
              <a:t>нформация </a:t>
            </a:r>
            <a:r>
              <a:rPr lang="ru-RU" sz="2800" i="1" dirty="0"/>
              <a:t>в </a:t>
            </a:r>
            <a:r>
              <a:rPr lang="ru-RU" sz="2800" i="1" dirty="0" smtClean="0"/>
              <a:t> 4  бита </a:t>
            </a:r>
            <a:r>
              <a:rPr lang="ru-RU" sz="2800" i="1" dirty="0"/>
              <a:t>соответствует выбору одного из 16 вариантов</a:t>
            </a:r>
            <a:r>
              <a:rPr lang="ru-RU" sz="2800" dirty="0"/>
              <a:t>, поэтому </a:t>
            </a:r>
            <a:endParaRPr lang="ru-RU" sz="2800" dirty="0" smtClean="0"/>
          </a:p>
          <a:p>
            <a:pPr marL="0" lvl="0" indent="0" algn="ctr">
              <a:spcBef>
                <a:spcPts val="0"/>
              </a:spcBef>
              <a:buNone/>
            </a:pPr>
            <a:r>
              <a:rPr lang="ru-RU" sz="2800" dirty="0" smtClean="0"/>
              <a:t>в </a:t>
            </a:r>
            <a:r>
              <a:rPr lang="ru-RU" sz="2800" dirty="0"/>
              <a:t>вольере А живет </a:t>
            </a:r>
            <a:r>
              <a:rPr lang="ru-RU" sz="2800" b="1" i="1" dirty="0">
                <a:solidFill>
                  <a:srgbClr val="C00000"/>
                </a:solidFill>
              </a:rPr>
              <a:t>1/16 часть </a:t>
            </a:r>
            <a:r>
              <a:rPr lang="ru-RU" sz="2800" dirty="0"/>
              <a:t>всех обезьян: </a:t>
            </a:r>
            <a:r>
              <a:rPr lang="ru-RU" sz="2800" dirty="0" smtClean="0"/>
              <a:t> </a:t>
            </a:r>
            <a:r>
              <a:rPr lang="ru-RU" sz="2800" b="1" i="1" dirty="0" smtClean="0">
                <a:solidFill>
                  <a:srgbClr val="C00000"/>
                </a:solidFill>
              </a:rPr>
              <a:t>32/16 </a:t>
            </a:r>
            <a:r>
              <a:rPr lang="ru-RU" sz="2800" b="1" i="1" dirty="0">
                <a:solidFill>
                  <a:srgbClr val="C00000"/>
                </a:solidFill>
              </a:rPr>
              <a:t>= 2</a:t>
            </a:r>
            <a:r>
              <a:rPr lang="ru-RU" sz="2800" b="1" i="1" dirty="0">
                <a:solidFill>
                  <a:srgbClr val="0070C0"/>
                </a:solidFill>
              </a:rPr>
              <a:t> </a:t>
            </a:r>
            <a:r>
              <a:rPr lang="ru-RU" sz="2800" i="1" dirty="0"/>
              <a:t>обезьяны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ru-RU" sz="2800" dirty="0"/>
              <a:t>Тогда в вольере Б живут все оставшиеся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800" b="1" i="1" dirty="0">
                <a:solidFill>
                  <a:srgbClr val="C00000"/>
                </a:solidFill>
              </a:rPr>
              <a:t>32 – 2 = 30</a:t>
            </a:r>
            <a:r>
              <a:rPr lang="ru-RU" sz="2800" b="1" i="1" dirty="0">
                <a:solidFill>
                  <a:srgbClr val="0070C0"/>
                </a:solidFill>
              </a:rPr>
              <a:t> </a:t>
            </a:r>
            <a:r>
              <a:rPr lang="ru-RU" sz="2800" b="1" i="1" dirty="0" smtClean="0">
                <a:solidFill>
                  <a:srgbClr val="0070C0"/>
                </a:solidFill>
              </a:rPr>
              <a:t> </a:t>
            </a:r>
            <a:r>
              <a:rPr lang="ru-RU" sz="2800" i="1" dirty="0" smtClean="0"/>
              <a:t>обезьян.</a:t>
            </a:r>
            <a:endParaRPr lang="ru-RU" sz="2800" i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028992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0"/>
    </mc:Choice>
    <mc:Fallback>
      <p:transition spd="slow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560840" cy="864096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b="1" dirty="0" smtClean="0"/>
              <a:t>Задачи смешанных типов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772816"/>
            <a:ext cx="7560840" cy="4392488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3000" i="1" dirty="0" smtClean="0"/>
              <a:t>Усвоив решение каждого типа задач отдельно, можно рассмотреть задачи смешанных типов.</a:t>
            </a:r>
            <a:r>
              <a:rPr lang="ru-RU" sz="3000" dirty="0" smtClean="0"/>
              <a:t>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3000" dirty="0" smtClean="0"/>
              <a:t>Для их успешного решения необходимо прежде всего внимательно рассмотреть условие задачи, чтобы не пропустить это смешивание,  а потом уже решать с учетом всех тонкостей, описанных ранее.</a:t>
            </a:r>
          </a:p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3000" dirty="0" smtClean="0"/>
              <a:t>Разберем две из таких задач.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167153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0"/>
    </mc:Choice>
    <mc:Fallback>
      <p:transition spd="slow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560840" cy="864096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b="1" dirty="0" smtClean="0"/>
              <a:t>Задача 1 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772816"/>
            <a:ext cx="7560840" cy="4392488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ru-RU" sz="2800" dirty="0" smtClean="0"/>
          </a:p>
          <a:p>
            <a:pPr marL="0" lvl="0" indent="0" algn="ctr">
              <a:buNone/>
            </a:pPr>
            <a:r>
              <a:rPr lang="ru-RU" sz="8800" dirty="0"/>
              <a:t>При регистрации в компьютерной системе каждому пользователю выдаётся идентификатор, состоящий из </a:t>
            </a:r>
            <a:endParaRPr lang="ru-RU" sz="8800" dirty="0" smtClean="0"/>
          </a:p>
          <a:p>
            <a:pPr marL="0" lvl="0" indent="0" algn="ctr">
              <a:spcBef>
                <a:spcPts val="0"/>
              </a:spcBef>
              <a:buNone/>
            </a:pPr>
            <a:r>
              <a:rPr lang="ru-RU" sz="8800" dirty="0" smtClean="0"/>
              <a:t>8 </a:t>
            </a:r>
            <a:r>
              <a:rPr lang="ru-RU" sz="8800" dirty="0"/>
              <a:t>символов, первый и последний из которых – одна из 18 букв, а остальные – цифры (допускается использование 10 десятичных </a:t>
            </a:r>
            <a:r>
              <a:rPr lang="ru-RU" sz="8800" dirty="0" smtClean="0"/>
              <a:t>цифр. </a:t>
            </a:r>
          </a:p>
          <a:p>
            <a:pPr marL="0" lvl="0" indent="0" algn="ctr">
              <a:spcBef>
                <a:spcPts val="1200"/>
              </a:spcBef>
              <a:buNone/>
            </a:pPr>
            <a:r>
              <a:rPr lang="ru-RU" sz="8800" dirty="0" smtClean="0"/>
              <a:t>Каждый </a:t>
            </a:r>
            <a:r>
              <a:rPr lang="ru-RU" sz="8800" dirty="0"/>
              <a:t>такой идентификатор в компьютерной программе записывается минимально возможным и одинаковым целым количеством байт (при этом используют посимвольное кодирование; все цифры кодируются одинаковым и минимально возможным количеством бит, все буквы также кодируются одинаковым и минимально возможным количеством </a:t>
            </a:r>
            <a:r>
              <a:rPr lang="ru-RU" sz="8800" dirty="0" smtClean="0"/>
              <a:t>бит). </a:t>
            </a:r>
          </a:p>
          <a:p>
            <a:pPr marL="0" lvl="0" indent="0" algn="ctr">
              <a:spcBef>
                <a:spcPts val="1200"/>
              </a:spcBef>
              <a:buNone/>
            </a:pPr>
            <a:r>
              <a:rPr lang="ru-RU" sz="8800" i="1" dirty="0" smtClean="0"/>
              <a:t>Определите </a:t>
            </a:r>
            <a:r>
              <a:rPr lang="ru-RU" sz="8800" i="1" dirty="0"/>
              <a:t>объём памяти в байтах, отводимый этой программой для записи 500 паролей.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296813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6105"/>
    </mc:Choice>
    <mc:Fallback>
      <p:transition spd="slow" advTm="3610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560840" cy="864096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b="1" u="sng" dirty="0" smtClean="0"/>
              <a:t>Решение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772816"/>
            <a:ext cx="7560840" cy="4392488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2700" dirty="0" smtClean="0"/>
              <a:t>Рассмотрим условие и разделим его на части, относящиеся к разным типам задач.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700" dirty="0" smtClean="0"/>
              <a:t>В первом абзаце говорится, что </a:t>
            </a:r>
            <a:r>
              <a:rPr lang="ru-RU" sz="2700" i="1" dirty="0" smtClean="0">
                <a:solidFill>
                  <a:srgbClr val="C00000"/>
                </a:solidFill>
              </a:rPr>
              <a:t>идентификатор состоит из букв и цифр в определенном порядке, а они кодируются по-разному</a:t>
            </a:r>
            <a:r>
              <a:rPr lang="ru-RU" sz="2700" dirty="0" smtClean="0"/>
              <a:t>.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700" dirty="0" smtClean="0"/>
              <a:t>Это подтверждается и </a:t>
            </a:r>
            <a:r>
              <a:rPr lang="ru-RU" sz="2700" dirty="0" smtClean="0"/>
              <a:t>во втором </a:t>
            </a:r>
            <a:r>
              <a:rPr lang="ru-RU" sz="2700" dirty="0" smtClean="0"/>
              <a:t>абзаце, где способ кодировки для цифр и букв описывается отдельно. Следовательно, каждый идентификатор рассматривается как </a:t>
            </a:r>
            <a:r>
              <a:rPr lang="ru-RU" sz="2700" i="1" dirty="0" smtClean="0"/>
              <a:t>запись из БД</a:t>
            </a:r>
            <a:r>
              <a:rPr lang="ru-RU" sz="2700" dirty="0" smtClean="0"/>
              <a:t>, то есть</a:t>
            </a:r>
            <a:r>
              <a:rPr lang="ru-RU" sz="2700" i="1" dirty="0" smtClean="0"/>
              <a:t> </a:t>
            </a:r>
            <a:r>
              <a:rPr lang="ru-RU" sz="2700" i="1" dirty="0" smtClean="0">
                <a:solidFill>
                  <a:srgbClr val="C00000"/>
                </a:solidFill>
              </a:rPr>
              <a:t>эта </a:t>
            </a:r>
            <a:r>
              <a:rPr lang="ru-RU" sz="2700" i="1" dirty="0">
                <a:solidFill>
                  <a:srgbClr val="C00000"/>
                </a:solidFill>
              </a:rPr>
              <a:t>часть задачи относится к типу </a:t>
            </a:r>
            <a:r>
              <a:rPr lang="ru-RU" sz="2700" i="1" dirty="0" smtClean="0">
                <a:solidFill>
                  <a:srgbClr val="C00000"/>
                </a:solidFill>
              </a:rPr>
              <a:t>4.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2700" dirty="0" smtClean="0"/>
          </a:p>
          <a:p>
            <a:pPr marL="0" indent="0" algn="ctr">
              <a:spcBef>
                <a:spcPts val="0"/>
              </a:spcBef>
              <a:buNone/>
            </a:pPr>
            <a:endParaRPr lang="ru-RU" sz="2700" dirty="0" smtClean="0"/>
          </a:p>
          <a:p>
            <a:pPr marL="0" indent="0" algn="ctr">
              <a:spcBef>
                <a:spcPts val="0"/>
              </a:spcBef>
              <a:buNone/>
            </a:pPr>
            <a:endParaRPr lang="ru-RU" sz="27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938391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459"/>
    </mc:Choice>
    <mc:Fallback>
      <p:transition spd="slow" advTm="3045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755576" y="908720"/>
            <a:ext cx="7632848" cy="4864287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600" b="1" i="1" dirty="0" smtClean="0"/>
          </a:p>
          <a:p>
            <a:pPr algn="ctr"/>
            <a:r>
              <a:rPr lang="ru-RU" sz="3900" b="1" i="1" dirty="0" smtClean="0">
                <a:solidFill>
                  <a:srgbClr val="FF0000"/>
                </a:solidFill>
              </a:rPr>
              <a:t>Бит</a:t>
            </a:r>
            <a:r>
              <a:rPr lang="ru-RU" sz="3800" b="1" dirty="0" smtClean="0"/>
              <a:t> </a:t>
            </a:r>
            <a:r>
              <a:rPr lang="ru-RU" sz="3800" b="1" dirty="0"/>
              <a:t>- </a:t>
            </a:r>
            <a:r>
              <a:rPr lang="ru-RU" sz="3800" b="1" i="1" dirty="0">
                <a:solidFill>
                  <a:srgbClr val="C00000"/>
                </a:solidFill>
              </a:rPr>
              <a:t>наименьшая </a:t>
            </a:r>
            <a:r>
              <a:rPr lang="ru-RU" sz="3800" b="1" i="1" dirty="0" smtClean="0">
                <a:solidFill>
                  <a:srgbClr val="C00000"/>
                </a:solidFill>
              </a:rPr>
              <a:t>единица</a:t>
            </a:r>
          </a:p>
          <a:p>
            <a:pPr algn="ctr"/>
            <a:r>
              <a:rPr lang="ru-RU" sz="3800" b="1" i="1" dirty="0" smtClean="0">
                <a:solidFill>
                  <a:srgbClr val="C00000"/>
                </a:solidFill>
              </a:rPr>
              <a:t>измерения </a:t>
            </a:r>
            <a:r>
              <a:rPr lang="ru-RU" sz="3800" b="1" i="1" dirty="0">
                <a:solidFill>
                  <a:srgbClr val="C00000"/>
                </a:solidFill>
              </a:rPr>
              <a:t>количества </a:t>
            </a:r>
            <a:r>
              <a:rPr lang="ru-RU" sz="3800" b="1" i="1" dirty="0" smtClean="0">
                <a:solidFill>
                  <a:srgbClr val="C00000"/>
                </a:solidFill>
              </a:rPr>
              <a:t>информации,</a:t>
            </a:r>
          </a:p>
          <a:p>
            <a:pPr algn="ctr"/>
            <a:r>
              <a:rPr lang="ru-RU" sz="3200" dirty="0" smtClean="0"/>
              <a:t>которое </a:t>
            </a:r>
            <a:r>
              <a:rPr lang="ru-RU" sz="3200" dirty="0"/>
              <a:t>можно передать с помощью одного знака </a:t>
            </a:r>
            <a:r>
              <a:rPr lang="ru-RU" sz="3200" dirty="0" smtClean="0"/>
              <a:t>в </a:t>
            </a:r>
            <a:r>
              <a:rPr lang="ru-RU" sz="3200" dirty="0"/>
              <a:t>двоичном коде</a:t>
            </a:r>
            <a:r>
              <a:rPr lang="en-US" sz="3200" dirty="0"/>
              <a:t> </a:t>
            </a:r>
            <a:r>
              <a:rPr lang="ru-RU" sz="3200" dirty="0" smtClean="0"/>
              <a:t>–              </a:t>
            </a:r>
            <a:r>
              <a:rPr lang="ru-RU" sz="3800" dirty="0" smtClean="0"/>
              <a:t>«</a:t>
            </a:r>
            <a:r>
              <a:rPr lang="ru-RU" sz="3800" b="1" dirty="0">
                <a:solidFill>
                  <a:srgbClr val="FF0000"/>
                </a:solidFill>
              </a:rPr>
              <a:t>0</a:t>
            </a:r>
            <a:r>
              <a:rPr lang="ru-RU" sz="3800" dirty="0"/>
              <a:t>» или «</a:t>
            </a:r>
            <a:r>
              <a:rPr lang="ru-RU" sz="3800" b="1" dirty="0">
                <a:solidFill>
                  <a:srgbClr val="FF0000"/>
                </a:solidFill>
              </a:rPr>
              <a:t>1</a:t>
            </a:r>
            <a:r>
              <a:rPr lang="ru-RU" sz="3800" dirty="0" smtClean="0"/>
              <a:t>»                                         (</a:t>
            </a:r>
            <a:r>
              <a:rPr lang="en-US" sz="3800" b="1" dirty="0" smtClean="0"/>
              <a:t>bit = b</a:t>
            </a:r>
            <a:r>
              <a:rPr lang="en-US" sz="3800" dirty="0" smtClean="0"/>
              <a:t>inary digi</a:t>
            </a:r>
            <a:r>
              <a:rPr lang="en-US" sz="3800" b="1" dirty="0" smtClean="0"/>
              <a:t>t</a:t>
            </a:r>
            <a:r>
              <a:rPr lang="ru-RU" sz="3800" dirty="0" smtClean="0"/>
              <a:t>, двоичная цифра)</a:t>
            </a:r>
          </a:p>
          <a:p>
            <a:pPr algn="ctr"/>
            <a:endParaRPr lang="ru-RU" sz="4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121713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0"/>
    </mc:Choice>
    <mc:Fallback>
      <p:transition spd="slow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560840" cy="864096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b="1" u="sng" dirty="0" smtClean="0"/>
              <a:t>Решение (продолжение)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772816"/>
            <a:ext cx="7560840" cy="4392488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2700" dirty="0" smtClean="0"/>
              <a:t>Во втором абзаце условия так же сказано</a:t>
            </a:r>
            <a:r>
              <a:rPr lang="ru-RU" sz="2700" dirty="0" smtClean="0"/>
              <a:t>, что </a:t>
            </a:r>
            <a:r>
              <a:rPr lang="ru-RU" sz="2800" i="1" dirty="0" smtClean="0">
                <a:solidFill>
                  <a:srgbClr val="C00000"/>
                </a:solidFill>
              </a:rPr>
              <a:t>каждый идентификатор </a:t>
            </a:r>
            <a:r>
              <a:rPr lang="ru-RU" sz="2800" dirty="0" smtClean="0"/>
              <a:t>записывается </a:t>
            </a:r>
            <a:r>
              <a:rPr lang="ru-RU" sz="2800" dirty="0"/>
              <a:t>минимально возможным и одинаковым </a:t>
            </a:r>
            <a:endParaRPr lang="ru-RU" sz="2800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ru-RU" sz="2800" dirty="0" smtClean="0"/>
              <a:t>целым количеством </a:t>
            </a:r>
            <a:r>
              <a:rPr lang="ru-RU" sz="2800" i="1" dirty="0" smtClean="0">
                <a:solidFill>
                  <a:srgbClr val="C00000"/>
                </a:solidFill>
              </a:rPr>
              <a:t>байт</a:t>
            </a:r>
            <a:r>
              <a:rPr lang="ru-RU" sz="2800" dirty="0" smtClean="0"/>
              <a:t>,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800" dirty="0" smtClean="0"/>
              <a:t>а </a:t>
            </a:r>
            <a:r>
              <a:rPr lang="ru-RU" sz="2800" i="1" dirty="0" smtClean="0">
                <a:solidFill>
                  <a:srgbClr val="C00000"/>
                </a:solidFill>
              </a:rPr>
              <a:t>посимвольное</a:t>
            </a:r>
            <a:r>
              <a:rPr lang="ru-RU" sz="2800" dirty="0" smtClean="0"/>
              <a:t>  (т.е. для каждого символа отдельно) </a:t>
            </a:r>
            <a:r>
              <a:rPr lang="ru-RU" sz="2800" i="1" dirty="0" smtClean="0">
                <a:solidFill>
                  <a:srgbClr val="C00000"/>
                </a:solidFill>
              </a:rPr>
              <a:t>кодирование</a:t>
            </a:r>
            <a:r>
              <a:rPr lang="ru-RU" sz="2800" dirty="0" smtClean="0"/>
              <a:t> выполняется минимальным количеством </a:t>
            </a:r>
            <a:r>
              <a:rPr lang="ru-RU" sz="2800" i="1" dirty="0" smtClean="0">
                <a:solidFill>
                  <a:srgbClr val="C00000"/>
                </a:solidFill>
              </a:rPr>
              <a:t>бит, </a:t>
            </a:r>
            <a:r>
              <a:rPr lang="ru-RU" sz="2800" dirty="0" smtClean="0">
                <a:solidFill>
                  <a:schemeClr val="tx1"/>
                </a:solidFill>
              </a:rPr>
              <a:t>возможным </a:t>
            </a:r>
            <a:r>
              <a:rPr lang="ru-RU" sz="2800" dirty="0" smtClean="0"/>
              <a:t>для каждого вида символов. </a:t>
            </a:r>
            <a:r>
              <a:rPr lang="ru-RU" sz="2700" dirty="0" smtClean="0"/>
              <a:t>Следовательно</a:t>
            </a:r>
            <a:r>
              <a:rPr lang="ru-RU" sz="2700" dirty="0"/>
              <a:t>, </a:t>
            </a:r>
            <a:r>
              <a:rPr lang="ru-RU" sz="2700" i="1" dirty="0" smtClean="0">
                <a:solidFill>
                  <a:srgbClr val="C00000"/>
                </a:solidFill>
              </a:rPr>
              <a:t>эта </a:t>
            </a:r>
            <a:r>
              <a:rPr lang="ru-RU" sz="2700" i="1" dirty="0">
                <a:solidFill>
                  <a:srgbClr val="C00000"/>
                </a:solidFill>
              </a:rPr>
              <a:t>часть задачи относится к типу 3</a:t>
            </a:r>
            <a:r>
              <a:rPr lang="ru-RU" sz="2700" i="1" dirty="0" smtClean="0">
                <a:solidFill>
                  <a:srgbClr val="C00000"/>
                </a:solidFill>
              </a:rPr>
              <a:t>.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2700" dirty="0" smtClean="0"/>
          </a:p>
          <a:p>
            <a:pPr marL="0" indent="0" algn="ctr">
              <a:spcBef>
                <a:spcPts val="0"/>
              </a:spcBef>
              <a:buNone/>
            </a:pPr>
            <a:endParaRPr lang="ru-RU" sz="2700" dirty="0" smtClean="0"/>
          </a:p>
          <a:p>
            <a:pPr marL="0" indent="0" algn="ctr">
              <a:spcBef>
                <a:spcPts val="0"/>
              </a:spcBef>
              <a:buNone/>
            </a:pPr>
            <a:endParaRPr lang="ru-RU" sz="27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90100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7939"/>
    </mc:Choice>
    <mc:Fallback>
      <p:transition spd="slow" advTm="2793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560840" cy="864096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b="1" u="sng" dirty="0" smtClean="0"/>
              <a:t>Решение (продолжение)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772816"/>
            <a:ext cx="7560840" cy="4392488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ru-RU" sz="1100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ru-RU" sz="3000" dirty="0" smtClean="0"/>
              <a:t>Тогда решение будет </a:t>
            </a:r>
            <a:r>
              <a:rPr lang="ru-RU" sz="3000" dirty="0" smtClean="0"/>
              <a:t>следующим.</a:t>
            </a:r>
            <a:endParaRPr lang="ru-RU" sz="3000" dirty="0" smtClean="0"/>
          </a:p>
          <a:p>
            <a:pPr marL="0" lvl="0" indent="0" algn="ctr">
              <a:spcBef>
                <a:spcPts val="0"/>
              </a:spcBef>
              <a:buNone/>
            </a:pPr>
            <a:r>
              <a:rPr lang="ru-RU" sz="3000" dirty="0" smtClean="0"/>
              <a:t>В идентификаторе </a:t>
            </a:r>
            <a:r>
              <a:rPr lang="ru-RU" sz="3000" dirty="0" smtClean="0"/>
              <a:t>есть шесть </a:t>
            </a:r>
            <a:r>
              <a:rPr lang="ru-RU" sz="3000" dirty="0" smtClean="0"/>
              <a:t>цифр из алфавита мощностью 10 символов,</a:t>
            </a:r>
          </a:p>
          <a:p>
            <a:pPr marL="0" lvl="0" indent="0" algn="ctr">
              <a:spcBef>
                <a:spcPts val="600"/>
              </a:spcBef>
              <a:buNone/>
            </a:pPr>
            <a:r>
              <a:rPr lang="ru-RU" sz="3000" dirty="0" smtClean="0"/>
              <a:t>тогда </a:t>
            </a:r>
            <a:r>
              <a:rPr lang="en-US" sz="3000" b="1" i="1" dirty="0" smtClean="0">
                <a:solidFill>
                  <a:srgbClr val="C00000"/>
                </a:solidFill>
              </a:rPr>
              <a:t>k</a:t>
            </a:r>
            <a:r>
              <a:rPr lang="en-US" sz="3000" b="1" i="1" baseline="-25000" dirty="0" smtClean="0">
                <a:solidFill>
                  <a:srgbClr val="C00000"/>
                </a:solidFill>
              </a:rPr>
              <a:t>1</a:t>
            </a:r>
            <a:r>
              <a:rPr lang="ru-RU" sz="3000" b="1" i="1" baseline="-25000" dirty="0" smtClean="0">
                <a:solidFill>
                  <a:srgbClr val="C00000"/>
                </a:solidFill>
              </a:rPr>
              <a:t> </a:t>
            </a:r>
            <a:r>
              <a:rPr lang="en-US" sz="3000" b="1" i="1" dirty="0" smtClean="0">
                <a:solidFill>
                  <a:srgbClr val="C00000"/>
                </a:solidFill>
              </a:rPr>
              <a:t>=</a:t>
            </a:r>
            <a:r>
              <a:rPr lang="ru-RU" sz="3000" b="1" i="1" dirty="0" smtClean="0">
                <a:solidFill>
                  <a:srgbClr val="C00000"/>
                </a:solidFill>
              </a:rPr>
              <a:t> </a:t>
            </a:r>
            <a:r>
              <a:rPr lang="en-US" sz="3000" b="1" i="1" dirty="0" smtClean="0">
                <a:solidFill>
                  <a:srgbClr val="C00000"/>
                </a:solidFill>
              </a:rPr>
              <a:t>4</a:t>
            </a:r>
            <a:r>
              <a:rPr lang="ru-RU" sz="3000" dirty="0" smtClean="0"/>
              <a:t> </a:t>
            </a:r>
            <a:r>
              <a:rPr lang="en-US" sz="3000" dirty="0" smtClean="0"/>
              <a:t> </a:t>
            </a:r>
            <a:r>
              <a:rPr lang="ru-RU" sz="3000" dirty="0" smtClean="0"/>
              <a:t>и  </a:t>
            </a:r>
            <a:r>
              <a:rPr lang="en-US" sz="3000" b="1" i="1" dirty="0" smtClean="0">
                <a:solidFill>
                  <a:srgbClr val="C00000"/>
                </a:solidFill>
              </a:rPr>
              <a:t>I</a:t>
            </a:r>
            <a:r>
              <a:rPr lang="en-US" sz="3000" b="1" i="1" baseline="-25000" dirty="0" smtClean="0">
                <a:solidFill>
                  <a:srgbClr val="C00000"/>
                </a:solidFill>
              </a:rPr>
              <a:t>1</a:t>
            </a:r>
            <a:r>
              <a:rPr lang="en-US" sz="3000" b="1" i="1" dirty="0" smtClean="0">
                <a:solidFill>
                  <a:srgbClr val="C00000"/>
                </a:solidFill>
              </a:rPr>
              <a:t>=</a:t>
            </a:r>
            <a:r>
              <a:rPr lang="ru-RU" sz="3000" b="1" i="1" dirty="0" smtClean="0">
                <a:solidFill>
                  <a:srgbClr val="C00000"/>
                </a:solidFill>
              </a:rPr>
              <a:t> 6 </a:t>
            </a:r>
            <a:r>
              <a:rPr lang="en-US" sz="3000" b="1" i="1" dirty="0" smtClean="0">
                <a:solidFill>
                  <a:srgbClr val="C00000"/>
                </a:solidFill>
              </a:rPr>
              <a:t>*</a:t>
            </a:r>
            <a:r>
              <a:rPr lang="ru-RU" sz="3000" b="1" i="1" dirty="0" smtClean="0">
                <a:solidFill>
                  <a:srgbClr val="C00000"/>
                </a:solidFill>
              </a:rPr>
              <a:t> </a:t>
            </a:r>
            <a:r>
              <a:rPr lang="en-US" sz="3000" b="1" i="1" dirty="0" smtClean="0">
                <a:solidFill>
                  <a:srgbClr val="C00000"/>
                </a:solidFill>
              </a:rPr>
              <a:t>k</a:t>
            </a:r>
            <a:r>
              <a:rPr lang="en-US" sz="3000" b="1" i="1" baseline="-25000" dirty="0" smtClean="0">
                <a:solidFill>
                  <a:srgbClr val="C00000"/>
                </a:solidFill>
              </a:rPr>
              <a:t>1</a:t>
            </a:r>
            <a:r>
              <a:rPr lang="ru-RU" sz="3000" b="1" i="1" baseline="-25000" dirty="0" smtClean="0">
                <a:solidFill>
                  <a:srgbClr val="C00000"/>
                </a:solidFill>
              </a:rPr>
              <a:t> </a:t>
            </a:r>
            <a:r>
              <a:rPr lang="ru-RU" sz="3000" b="1" i="1" dirty="0" smtClean="0">
                <a:solidFill>
                  <a:srgbClr val="C00000"/>
                </a:solidFill>
              </a:rPr>
              <a:t>= 24 бита</a:t>
            </a:r>
            <a:r>
              <a:rPr lang="ru-RU" sz="3000" dirty="0" smtClean="0"/>
              <a:t>.</a:t>
            </a:r>
          </a:p>
          <a:p>
            <a:pPr marL="0" lvl="0" indent="0" algn="ctr">
              <a:buNone/>
            </a:pPr>
            <a:r>
              <a:rPr lang="ru-RU" sz="3000" dirty="0" smtClean="0"/>
              <a:t>Вторая часть идентификатора длиной 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ru-RU" sz="3000" dirty="0" smtClean="0"/>
              <a:t>2 символа состоит из алфавита мощностью 18 символов,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ru-RU" sz="3000" dirty="0" smtClean="0"/>
              <a:t>тогда </a:t>
            </a:r>
            <a:r>
              <a:rPr lang="en-US" sz="3000" b="1" i="1" dirty="0" smtClean="0">
                <a:solidFill>
                  <a:srgbClr val="C00000"/>
                </a:solidFill>
              </a:rPr>
              <a:t>k</a:t>
            </a:r>
            <a:r>
              <a:rPr lang="ru-RU" sz="3000" b="1" i="1" baseline="-25000" dirty="0" smtClean="0">
                <a:solidFill>
                  <a:srgbClr val="C00000"/>
                </a:solidFill>
              </a:rPr>
              <a:t>2 </a:t>
            </a:r>
            <a:r>
              <a:rPr lang="en-US" sz="3000" b="1" i="1" dirty="0" smtClean="0">
                <a:solidFill>
                  <a:srgbClr val="C00000"/>
                </a:solidFill>
              </a:rPr>
              <a:t>=</a:t>
            </a:r>
            <a:r>
              <a:rPr lang="ru-RU" sz="3000" b="1" i="1" dirty="0" smtClean="0">
                <a:solidFill>
                  <a:srgbClr val="C00000"/>
                </a:solidFill>
              </a:rPr>
              <a:t> 5</a:t>
            </a:r>
            <a:r>
              <a:rPr lang="ru-RU" sz="3000" dirty="0" smtClean="0"/>
              <a:t> </a:t>
            </a:r>
            <a:r>
              <a:rPr lang="en-US" sz="3000" dirty="0" smtClean="0"/>
              <a:t> </a:t>
            </a:r>
            <a:r>
              <a:rPr lang="ru-RU" sz="3000" dirty="0"/>
              <a:t>и  </a:t>
            </a:r>
            <a:r>
              <a:rPr lang="en-US" sz="3000" b="1" i="1" dirty="0" smtClean="0">
                <a:solidFill>
                  <a:srgbClr val="C00000"/>
                </a:solidFill>
              </a:rPr>
              <a:t>I</a:t>
            </a:r>
            <a:r>
              <a:rPr lang="ru-RU" sz="3000" b="1" i="1" baseline="-25000" dirty="0" smtClean="0">
                <a:solidFill>
                  <a:srgbClr val="C00000"/>
                </a:solidFill>
              </a:rPr>
              <a:t>2 </a:t>
            </a:r>
            <a:r>
              <a:rPr lang="en-US" sz="3000" b="1" i="1" dirty="0" smtClean="0">
                <a:solidFill>
                  <a:srgbClr val="C00000"/>
                </a:solidFill>
              </a:rPr>
              <a:t>=</a:t>
            </a:r>
            <a:r>
              <a:rPr lang="ru-RU" sz="3000" b="1" i="1" dirty="0" smtClean="0">
                <a:solidFill>
                  <a:srgbClr val="C00000"/>
                </a:solidFill>
              </a:rPr>
              <a:t> 2 </a:t>
            </a:r>
            <a:r>
              <a:rPr lang="en-US" sz="3000" b="1" i="1" dirty="0" smtClean="0">
                <a:solidFill>
                  <a:srgbClr val="C00000"/>
                </a:solidFill>
              </a:rPr>
              <a:t>*</a:t>
            </a:r>
            <a:r>
              <a:rPr lang="ru-RU" sz="3000" b="1" i="1" dirty="0" smtClean="0">
                <a:solidFill>
                  <a:srgbClr val="C00000"/>
                </a:solidFill>
              </a:rPr>
              <a:t> </a:t>
            </a:r>
            <a:r>
              <a:rPr lang="en-US" sz="3000" b="1" i="1" dirty="0" smtClean="0">
                <a:solidFill>
                  <a:srgbClr val="C00000"/>
                </a:solidFill>
              </a:rPr>
              <a:t>k</a:t>
            </a:r>
            <a:r>
              <a:rPr lang="ru-RU" sz="3000" b="1" i="1" baseline="-25000" dirty="0" smtClean="0">
                <a:solidFill>
                  <a:srgbClr val="C00000"/>
                </a:solidFill>
              </a:rPr>
              <a:t>2 </a:t>
            </a:r>
            <a:r>
              <a:rPr lang="ru-RU" sz="3000" b="1" i="1" dirty="0" smtClean="0">
                <a:solidFill>
                  <a:srgbClr val="C00000"/>
                </a:solidFill>
              </a:rPr>
              <a:t>= 10 </a:t>
            </a:r>
            <a:r>
              <a:rPr lang="ru-RU" sz="3000" b="1" i="1" dirty="0">
                <a:solidFill>
                  <a:srgbClr val="C00000"/>
                </a:solidFill>
              </a:rPr>
              <a:t>бит</a:t>
            </a:r>
            <a:r>
              <a:rPr lang="ru-RU" sz="3000" dirty="0" smtClean="0"/>
              <a:t>.</a:t>
            </a:r>
          </a:p>
          <a:p>
            <a:pPr marL="0" indent="0" algn="ctr">
              <a:buNone/>
            </a:pPr>
            <a:endParaRPr lang="ru-RU" sz="3000" dirty="0"/>
          </a:p>
          <a:p>
            <a:pPr marL="0" lvl="0" indent="0" algn="ctr">
              <a:buNone/>
            </a:pPr>
            <a:endParaRPr lang="ru-RU" sz="2800" dirty="0" smtClean="0"/>
          </a:p>
          <a:p>
            <a:pPr marL="0" lvl="0" indent="0" algn="ctr">
              <a:buNone/>
            </a:pPr>
            <a:endParaRPr lang="ru-RU" sz="2800" dirty="0" smtClean="0"/>
          </a:p>
          <a:p>
            <a:pPr marL="0" lvl="0" indent="0" algn="ctr">
              <a:buNone/>
            </a:pPr>
            <a:endParaRPr lang="ru-RU" sz="2800" dirty="0"/>
          </a:p>
          <a:p>
            <a:pPr marL="0" indent="0" algn="ctr">
              <a:spcBef>
                <a:spcPts val="0"/>
              </a:spcBef>
              <a:buNone/>
            </a:pPr>
            <a:endParaRPr lang="ru-RU" sz="2700" dirty="0" smtClean="0"/>
          </a:p>
          <a:p>
            <a:pPr marL="0" indent="0" algn="ctr">
              <a:spcBef>
                <a:spcPts val="0"/>
              </a:spcBef>
              <a:buNone/>
            </a:pPr>
            <a:endParaRPr lang="ru-RU" sz="2700" dirty="0" smtClean="0"/>
          </a:p>
          <a:p>
            <a:pPr marL="0" indent="0" algn="ctr">
              <a:spcBef>
                <a:spcPts val="0"/>
              </a:spcBef>
              <a:buNone/>
            </a:pPr>
            <a:endParaRPr lang="ru-RU" sz="2700" dirty="0" smtClean="0"/>
          </a:p>
          <a:p>
            <a:pPr marL="0" indent="0" algn="ctr">
              <a:spcBef>
                <a:spcPts val="0"/>
              </a:spcBef>
              <a:buNone/>
            </a:pPr>
            <a:endParaRPr lang="ru-RU" sz="27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743612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3000"/>
    </mc:Choice>
    <mc:Fallback>
      <p:transition spd="slow" advTm="2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560840" cy="864096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b="1" u="sng" dirty="0" smtClean="0"/>
              <a:t>Решение (окончание)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772816"/>
            <a:ext cx="7560840" cy="4392488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ru-RU" sz="2800" dirty="0"/>
          </a:p>
          <a:p>
            <a:pPr marL="0" indent="0" algn="ctr">
              <a:spcBef>
                <a:spcPts val="0"/>
              </a:spcBef>
              <a:buNone/>
            </a:pPr>
            <a:r>
              <a:rPr lang="ru-RU" dirty="0" smtClean="0"/>
              <a:t>Значит, объем одного идентификатора равен  </a:t>
            </a:r>
            <a:r>
              <a:rPr lang="ru-RU" b="1" i="1" dirty="0" smtClean="0">
                <a:solidFill>
                  <a:srgbClr val="C00000"/>
                </a:solidFill>
              </a:rPr>
              <a:t> </a:t>
            </a:r>
            <a:r>
              <a:rPr lang="en-US" b="1" i="1" dirty="0" smtClean="0">
                <a:solidFill>
                  <a:srgbClr val="C00000"/>
                </a:solidFill>
              </a:rPr>
              <a:t>I</a:t>
            </a:r>
            <a:r>
              <a:rPr lang="en-US" b="1" i="1" baseline="-25000" dirty="0" smtClean="0">
                <a:solidFill>
                  <a:srgbClr val="C00000"/>
                </a:solidFill>
              </a:rPr>
              <a:t>1</a:t>
            </a:r>
            <a:r>
              <a:rPr lang="en-US" b="1" i="1" dirty="0" smtClean="0">
                <a:solidFill>
                  <a:srgbClr val="C00000"/>
                </a:solidFill>
              </a:rPr>
              <a:t> + I</a:t>
            </a:r>
            <a:r>
              <a:rPr lang="en-US" b="1" i="1" baseline="-25000" dirty="0" smtClean="0">
                <a:solidFill>
                  <a:srgbClr val="C00000"/>
                </a:solidFill>
              </a:rPr>
              <a:t>2</a:t>
            </a:r>
            <a:r>
              <a:rPr lang="en-US" b="1" i="1" dirty="0" smtClean="0">
                <a:solidFill>
                  <a:srgbClr val="C00000"/>
                </a:solidFill>
              </a:rPr>
              <a:t> =</a:t>
            </a:r>
            <a:r>
              <a:rPr lang="ru-RU" b="1" i="1" dirty="0" smtClean="0">
                <a:solidFill>
                  <a:srgbClr val="C00000"/>
                </a:solidFill>
              </a:rPr>
              <a:t> 24 + 10 = 34 бита</a:t>
            </a:r>
            <a:r>
              <a:rPr lang="ru-RU" dirty="0" smtClean="0"/>
              <a:t>.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ru-RU" dirty="0" smtClean="0"/>
              <a:t>Далее решаем задачу соответственно </a:t>
            </a:r>
            <a:r>
              <a:rPr lang="ru-RU" dirty="0"/>
              <a:t>решению, описанному </a:t>
            </a:r>
            <a:r>
              <a:rPr lang="ru-RU" dirty="0" smtClean="0"/>
              <a:t>в </a:t>
            </a:r>
            <a:r>
              <a:rPr lang="ru-RU" i="1" dirty="0" smtClean="0"/>
              <a:t>3 типе задач</a:t>
            </a:r>
            <a:r>
              <a:rPr lang="ru-RU" dirty="0" smtClean="0"/>
              <a:t>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b="1" i="1" dirty="0" smtClean="0">
                <a:solidFill>
                  <a:srgbClr val="C00000"/>
                </a:solidFill>
              </a:rPr>
              <a:t>34 бита = 5 байт</a:t>
            </a:r>
            <a:r>
              <a:rPr lang="ru-RU" dirty="0" smtClean="0"/>
              <a:t>,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ru-RU" dirty="0" smtClean="0"/>
              <a:t>Общий объем 500 идентификаторов равен   </a:t>
            </a:r>
            <a:r>
              <a:rPr lang="en-US" b="1" i="1" dirty="0" smtClean="0">
                <a:solidFill>
                  <a:srgbClr val="C00000"/>
                </a:solidFill>
              </a:rPr>
              <a:t>I =</a:t>
            </a:r>
            <a:r>
              <a:rPr lang="ru-RU" b="1" i="1" dirty="0" smtClean="0">
                <a:solidFill>
                  <a:srgbClr val="C00000"/>
                </a:solidFill>
              </a:rPr>
              <a:t> 5 * 500 = 2500 байт</a:t>
            </a:r>
            <a:r>
              <a:rPr lang="ru-RU" dirty="0" smtClean="0"/>
              <a:t>.</a:t>
            </a:r>
          </a:p>
          <a:p>
            <a:pPr marL="0" indent="0" algn="ctr">
              <a:buNone/>
            </a:pPr>
            <a:endParaRPr lang="ru-RU" sz="2800" dirty="0"/>
          </a:p>
          <a:p>
            <a:pPr marL="0" lvl="0" indent="0" algn="ctr">
              <a:buNone/>
            </a:pPr>
            <a:endParaRPr lang="ru-RU" sz="2800" dirty="0" smtClean="0"/>
          </a:p>
          <a:p>
            <a:pPr marL="0" lvl="0" indent="0" algn="ctr">
              <a:buNone/>
            </a:pPr>
            <a:endParaRPr lang="ru-RU" sz="2800" dirty="0" smtClean="0"/>
          </a:p>
          <a:p>
            <a:pPr marL="0" lvl="0" indent="0" algn="ctr">
              <a:buNone/>
            </a:pPr>
            <a:endParaRPr lang="ru-RU" sz="2800" dirty="0"/>
          </a:p>
          <a:p>
            <a:pPr marL="0" indent="0" algn="ctr">
              <a:spcBef>
                <a:spcPts val="0"/>
              </a:spcBef>
              <a:buNone/>
            </a:pPr>
            <a:endParaRPr lang="ru-RU" sz="2700" dirty="0" smtClean="0"/>
          </a:p>
          <a:p>
            <a:pPr marL="0" indent="0" algn="ctr">
              <a:spcBef>
                <a:spcPts val="0"/>
              </a:spcBef>
              <a:buNone/>
            </a:pPr>
            <a:endParaRPr lang="ru-RU" sz="2700" dirty="0" smtClean="0"/>
          </a:p>
          <a:p>
            <a:pPr marL="0" indent="0" algn="ctr">
              <a:spcBef>
                <a:spcPts val="0"/>
              </a:spcBef>
              <a:buNone/>
            </a:pPr>
            <a:endParaRPr lang="ru-RU" sz="2700" dirty="0" smtClean="0"/>
          </a:p>
          <a:p>
            <a:pPr marL="0" indent="0" algn="ctr">
              <a:spcBef>
                <a:spcPts val="0"/>
              </a:spcBef>
              <a:buNone/>
            </a:pPr>
            <a:endParaRPr lang="ru-RU" sz="27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3960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740"/>
    </mc:Choice>
    <mc:Fallback>
      <p:transition spd="slow" advTm="1574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20688"/>
            <a:ext cx="7560840" cy="864096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b="1" dirty="0" smtClean="0"/>
              <a:t>Задача 2 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772816"/>
            <a:ext cx="7560840" cy="4392488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ru-RU" sz="3100" dirty="0" smtClean="0"/>
          </a:p>
          <a:p>
            <a:pPr marL="0" lvl="0" indent="0" algn="ctr">
              <a:spcBef>
                <a:spcPts val="0"/>
              </a:spcBef>
              <a:buNone/>
            </a:pPr>
            <a:r>
              <a:rPr lang="ru-RU" sz="4600" dirty="0"/>
              <a:t>При регистрации в компьютерной системе каждому пользователю выдаётся пароль, состоящий из 15 символов и содержащий только символы из 12-символьного набора.       В базе данных для хранения сведений о каждом пользователе отведено одинаковое и минимально возможное целое число байт. При этом используют посимвольное кодирование паролей, все символы кодируют одинаковым и минимально возможным количеством бит. </a:t>
            </a:r>
          </a:p>
          <a:p>
            <a:pPr marL="0" lvl="0" indent="0" algn="ctr">
              <a:spcBef>
                <a:spcPts val="1200"/>
              </a:spcBef>
              <a:buNone/>
            </a:pPr>
            <a:r>
              <a:rPr lang="ru-RU" sz="4600" dirty="0"/>
              <a:t>Кроме собственно пароля, для каждого пользователя в системе хранятся дополнительные сведения, для чего отведено 12 байт на одного пользователя.   </a:t>
            </a:r>
            <a:r>
              <a:rPr lang="ru-RU" sz="4600" i="1" dirty="0"/>
              <a:t>  </a:t>
            </a:r>
          </a:p>
          <a:p>
            <a:pPr marL="0" lvl="0" indent="0" algn="ctr">
              <a:spcBef>
                <a:spcPts val="1200"/>
              </a:spcBef>
              <a:buNone/>
            </a:pPr>
            <a:r>
              <a:rPr lang="ru-RU" sz="4600" i="1" dirty="0"/>
              <a:t>Определите объём памяти (в байтах), необходимый для хранения сведений о 50 пользователях. В ответе запишите только целое число – количество байт.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4600" i="1" dirty="0"/>
          </a:p>
          <a:p>
            <a:pPr marL="0" indent="0">
              <a:buNone/>
            </a:pPr>
            <a:endParaRPr lang="ru-RU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6514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37"/>
    </mc:Choice>
    <mc:Fallback>
      <p:transition spd="slow" advTm="3003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560840" cy="864096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b="1" u="sng" dirty="0" smtClean="0"/>
              <a:t>Решение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772816"/>
            <a:ext cx="7560840" cy="4392488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tx1"/>
                </a:solidFill>
              </a:rPr>
              <a:t>В условии сказано, что </a:t>
            </a:r>
            <a:r>
              <a:rPr lang="ru-RU" i="1" dirty="0" smtClean="0">
                <a:solidFill>
                  <a:srgbClr val="C00000"/>
                </a:solidFill>
              </a:rPr>
              <a:t>сведения о пользователях хранятся в БД</a:t>
            </a:r>
            <a:r>
              <a:rPr lang="ru-RU" dirty="0" smtClean="0">
                <a:solidFill>
                  <a:schemeClr val="tx1"/>
                </a:solidFill>
              </a:rPr>
              <a:t>, где запись состоит из двух полей – собственно идентификатора и  дополнительных </a:t>
            </a:r>
            <a:r>
              <a:rPr lang="ru-RU" dirty="0">
                <a:solidFill>
                  <a:schemeClr val="tx1"/>
                </a:solidFill>
              </a:rPr>
              <a:t>сведений </a:t>
            </a:r>
            <a:r>
              <a:rPr lang="ru-RU" dirty="0">
                <a:solidFill>
                  <a:srgbClr val="C00000"/>
                </a:solidFill>
              </a:rPr>
              <a:t>(</a:t>
            </a:r>
            <a:r>
              <a:rPr lang="ru-RU" i="1" dirty="0">
                <a:solidFill>
                  <a:srgbClr val="C00000"/>
                </a:solidFill>
              </a:rPr>
              <a:t>тип 4</a:t>
            </a:r>
            <a:r>
              <a:rPr lang="ru-RU" dirty="0" smtClean="0">
                <a:solidFill>
                  <a:srgbClr val="C00000"/>
                </a:solidFill>
              </a:rPr>
              <a:t>).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chemeClr val="tx1"/>
                </a:solidFill>
              </a:rPr>
              <a:t>При этом </a:t>
            </a:r>
            <a:r>
              <a:rPr lang="ru-RU" i="1" dirty="0" smtClean="0">
                <a:solidFill>
                  <a:srgbClr val="C00000"/>
                </a:solidFill>
              </a:rPr>
              <a:t>идентификатор рассчитывается как в задачах 1 типа</a:t>
            </a:r>
            <a:r>
              <a:rPr lang="ru-RU" dirty="0" smtClean="0">
                <a:solidFill>
                  <a:schemeClr val="tx1"/>
                </a:solidFill>
              </a:rPr>
              <a:t>, а дополнительные сведения заданы конкретным значением и расчет их не нужен.</a:t>
            </a:r>
          </a:p>
          <a:p>
            <a:pPr marL="0" indent="0" algn="ctr">
              <a:buNone/>
            </a:pPr>
            <a:endParaRPr lang="ru-RU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ru-RU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952188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1330"/>
    </mc:Choice>
    <mc:Fallback>
      <p:transition spd="slow" advTm="2133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560840" cy="792088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b="1" u="sng" dirty="0" smtClean="0"/>
              <a:t>Решение (продолжение)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700808"/>
            <a:ext cx="7560840" cy="4464496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n-US" sz="5100" dirty="0">
              <a:solidFill>
                <a:srgbClr val="0070C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ru-RU" sz="5100" dirty="0" smtClean="0"/>
              <a:t>         </a:t>
            </a:r>
            <a:r>
              <a:rPr lang="ru-RU" sz="11600" dirty="0" smtClean="0"/>
              <a:t>1.  Мощность </a:t>
            </a:r>
            <a:r>
              <a:rPr lang="ru-RU" sz="11600" dirty="0"/>
              <a:t>используемого алфавита</a:t>
            </a:r>
          </a:p>
          <a:p>
            <a:pPr marL="0" lvl="0" indent="0" algn="ctr">
              <a:buNone/>
            </a:pPr>
            <a:r>
              <a:rPr lang="en-US" sz="11600" b="1" i="1" dirty="0" smtClean="0">
                <a:solidFill>
                  <a:srgbClr val="C00000"/>
                </a:solidFill>
              </a:rPr>
              <a:t>Q </a:t>
            </a:r>
            <a:r>
              <a:rPr lang="ru-RU" sz="11600" b="1" i="1" dirty="0">
                <a:solidFill>
                  <a:srgbClr val="C00000"/>
                </a:solidFill>
              </a:rPr>
              <a:t>= </a:t>
            </a:r>
            <a:r>
              <a:rPr lang="ru-RU" sz="11600" b="1" i="1" dirty="0" smtClean="0">
                <a:solidFill>
                  <a:srgbClr val="C00000"/>
                </a:solidFill>
              </a:rPr>
              <a:t>12  </a:t>
            </a:r>
            <a:r>
              <a:rPr lang="en-US" sz="11600" b="1" i="1" dirty="0" smtClean="0">
                <a:solidFill>
                  <a:srgbClr val="C00000"/>
                </a:solidFill>
              </a:rPr>
              <a:t>≤</a:t>
            </a:r>
            <a:r>
              <a:rPr lang="ru-RU" sz="11600" b="1" i="1" dirty="0" smtClean="0">
                <a:solidFill>
                  <a:srgbClr val="C00000"/>
                </a:solidFill>
              </a:rPr>
              <a:t> 2</a:t>
            </a:r>
            <a:r>
              <a:rPr lang="ru-RU" sz="11600" b="1" i="1" baseline="30000" dirty="0" smtClean="0">
                <a:solidFill>
                  <a:srgbClr val="C00000"/>
                </a:solidFill>
              </a:rPr>
              <a:t>4</a:t>
            </a:r>
            <a:r>
              <a:rPr lang="ru-RU" sz="11600" b="1" i="1" dirty="0" smtClean="0">
                <a:solidFill>
                  <a:srgbClr val="C00000"/>
                </a:solidFill>
              </a:rPr>
              <a:t>, </a:t>
            </a:r>
            <a:endParaRPr lang="ru-RU" sz="11600" b="1" i="1" dirty="0">
              <a:solidFill>
                <a:srgbClr val="C00000"/>
              </a:solidFill>
            </a:endParaRPr>
          </a:p>
          <a:p>
            <a:pPr marL="0" lvl="0" indent="0">
              <a:buNone/>
            </a:pPr>
            <a:r>
              <a:rPr lang="ru-RU" sz="11600" i="1" dirty="0"/>
              <a:t>     </a:t>
            </a:r>
            <a:r>
              <a:rPr lang="ru-RU" sz="11600" i="1" dirty="0" smtClean="0"/>
              <a:t>         </a:t>
            </a:r>
            <a:r>
              <a:rPr lang="ru-RU" sz="11600" dirty="0" smtClean="0"/>
              <a:t>откуда </a:t>
            </a:r>
            <a:r>
              <a:rPr lang="ru-RU" sz="11600" i="1" dirty="0" smtClean="0"/>
              <a:t> </a:t>
            </a:r>
            <a:r>
              <a:rPr lang="en-US" sz="11600" b="1" i="1" dirty="0" smtClean="0">
                <a:solidFill>
                  <a:srgbClr val="C00000"/>
                </a:solidFill>
              </a:rPr>
              <a:t>k</a:t>
            </a:r>
            <a:r>
              <a:rPr lang="ru-RU" sz="11600" b="1" i="1" dirty="0" smtClean="0">
                <a:solidFill>
                  <a:srgbClr val="C00000"/>
                </a:solidFill>
              </a:rPr>
              <a:t> = 4 бита </a:t>
            </a:r>
            <a:r>
              <a:rPr lang="ru-RU" sz="11600" i="1" dirty="0"/>
              <a:t>на символ</a:t>
            </a:r>
            <a:r>
              <a:rPr lang="ru-RU" sz="11600" i="1" dirty="0" smtClean="0"/>
              <a:t>. </a:t>
            </a:r>
            <a:r>
              <a:rPr lang="ru-RU" sz="11600" dirty="0" smtClean="0"/>
              <a:t> </a:t>
            </a:r>
          </a:p>
          <a:p>
            <a:pPr marL="0" lvl="0" indent="0">
              <a:buNone/>
            </a:pPr>
            <a:r>
              <a:rPr lang="ru-RU" sz="11600" dirty="0" smtClean="0"/>
              <a:t>              Тогда</a:t>
            </a:r>
            <a:r>
              <a:rPr lang="ru-RU" sz="11600" i="1" dirty="0" smtClean="0"/>
              <a:t>  объем одного идентификатора</a:t>
            </a:r>
            <a:r>
              <a:rPr lang="ru-RU" sz="11600" dirty="0" smtClean="0"/>
              <a:t>   </a:t>
            </a:r>
          </a:p>
          <a:p>
            <a:pPr marL="0" lvl="0" indent="0">
              <a:buNone/>
            </a:pPr>
            <a:r>
              <a:rPr lang="ru-RU" sz="11600" b="1" i="1" dirty="0">
                <a:solidFill>
                  <a:srgbClr val="C00000"/>
                </a:solidFill>
              </a:rPr>
              <a:t> </a:t>
            </a:r>
            <a:r>
              <a:rPr lang="ru-RU" sz="11600" b="1" i="1" dirty="0" smtClean="0">
                <a:solidFill>
                  <a:srgbClr val="C00000"/>
                </a:solidFill>
              </a:rPr>
              <a:t>                    </a:t>
            </a:r>
            <a:r>
              <a:rPr lang="en-US" sz="11600" b="1" i="1" dirty="0" smtClean="0">
                <a:solidFill>
                  <a:srgbClr val="C00000"/>
                </a:solidFill>
              </a:rPr>
              <a:t>I</a:t>
            </a:r>
            <a:r>
              <a:rPr lang="ru-RU" sz="11600" b="1" i="1" baseline="-25000" dirty="0">
                <a:solidFill>
                  <a:srgbClr val="C00000"/>
                </a:solidFill>
              </a:rPr>
              <a:t>1</a:t>
            </a:r>
            <a:r>
              <a:rPr lang="ru-RU" sz="11600" b="1" i="1" dirty="0">
                <a:solidFill>
                  <a:srgbClr val="C00000"/>
                </a:solidFill>
              </a:rPr>
              <a:t>  = </a:t>
            </a:r>
            <a:r>
              <a:rPr lang="ru-RU" sz="11600" b="1" i="1" dirty="0" smtClean="0">
                <a:solidFill>
                  <a:srgbClr val="C00000"/>
                </a:solidFill>
              </a:rPr>
              <a:t>15 * 4 = 60 бит </a:t>
            </a:r>
            <a:r>
              <a:rPr lang="en-US" sz="11600" b="1" i="1" dirty="0" smtClean="0">
                <a:solidFill>
                  <a:srgbClr val="C00000"/>
                </a:solidFill>
              </a:rPr>
              <a:t>&gt;=</a:t>
            </a:r>
            <a:r>
              <a:rPr lang="ru-RU" sz="11600" b="1" i="1" dirty="0" smtClean="0">
                <a:solidFill>
                  <a:srgbClr val="C00000"/>
                </a:solidFill>
              </a:rPr>
              <a:t> </a:t>
            </a:r>
            <a:r>
              <a:rPr lang="en-US" sz="11600" b="1" i="1" dirty="0" smtClean="0">
                <a:solidFill>
                  <a:srgbClr val="C00000"/>
                </a:solidFill>
              </a:rPr>
              <a:t>8</a:t>
            </a:r>
            <a:r>
              <a:rPr lang="ru-RU" sz="11600" b="1" i="1" dirty="0" smtClean="0">
                <a:solidFill>
                  <a:srgbClr val="C00000"/>
                </a:solidFill>
              </a:rPr>
              <a:t> </a:t>
            </a:r>
            <a:r>
              <a:rPr lang="ru-RU" sz="11600" b="1" i="1" dirty="0">
                <a:solidFill>
                  <a:srgbClr val="C00000"/>
                </a:solidFill>
              </a:rPr>
              <a:t>байт </a:t>
            </a:r>
            <a:endParaRPr lang="ru-RU" sz="11600" b="1" i="1" dirty="0" smtClean="0">
              <a:solidFill>
                <a:srgbClr val="C00000"/>
              </a:solidFill>
            </a:endParaRPr>
          </a:p>
          <a:p>
            <a:pPr marL="0" lvl="0" indent="0">
              <a:buNone/>
            </a:pPr>
            <a:r>
              <a:rPr lang="ru-RU" sz="11600" i="1" dirty="0" smtClean="0"/>
              <a:t>     </a:t>
            </a:r>
            <a:r>
              <a:rPr lang="ru-RU" sz="11600" dirty="0" smtClean="0"/>
              <a:t>2.</a:t>
            </a:r>
            <a:r>
              <a:rPr lang="ru-RU" sz="11600" i="1" dirty="0" smtClean="0"/>
              <a:t> </a:t>
            </a:r>
            <a:r>
              <a:rPr lang="ru-RU" sz="11600" dirty="0" smtClean="0"/>
              <a:t>Объем </a:t>
            </a:r>
            <a:r>
              <a:rPr lang="ru-RU" sz="11600" i="1" dirty="0" smtClean="0"/>
              <a:t>одной записи равен  </a:t>
            </a:r>
          </a:p>
          <a:p>
            <a:pPr marL="0" lvl="0" indent="0" algn="ctr">
              <a:buNone/>
            </a:pPr>
            <a:r>
              <a:rPr lang="ru-RU" sz="11600" b="1" i="1" dirty="0">
                <a:solidFill>
                  <a:srgbClr val="0070C0"/>
                </a:solidFill>
              </a:rPr>
              <a:t> </a:t>
            </a:r>
            <a:r>
              <a:rPr lang="en-US" sz="11600" b="1" i="1" dirty="0" smtClean="0">
                <a:solidFill>
                  <a:srgbClr val="C00000"/>
                </a:solidFill>
              </a:rPr>
              <a:t>I</a:t>
            </a:r>
            <a:r>
              <a:rPr lang="ru-RU" sz="11600" b="1" i="1" baseline="-25000" dirty="0" smtClean="0">
                <a:solidFill>
                  <a:srgbClr val="C00000"/>
                </a:solidFill>
              </a:rPr>
              <a:t>1+2</a:t>
            </a:r>
            <a:r>
              <a:rPr lang="ru-RU" sz="11600" b="1" i="1" dirty="0" smtClean="0">
                <a:solidFill>
                  <a:srgbClr val="C00000"/>
                </a:solidFill>
              </a:rPr>
              <a:t>  </a:t>
            </a:r>
            <a:r>
              <a:rPr lang="ru-RU" sz="11600" b="1" i="1" dirty="0">
                <a:solidFill>
                  <a:srgbClr val="C00000"/>
                </a:solidFill>
              </a:rPr>
              <a:t>= </a:t>
            </a:r>
            <a:r>
              <a:rPr lang="ru-RU" sz="11600" b="1" i="1" dirty="0" smtClean="0">
                <a:solidFill>
                  <a:srgbClr val="C00000"/>
                </a:solidFill>
              </a:rPr>
              <a:t>8 + 12 = 20 байт.</a:t>
            </a:r>
            <a:endParaRPr lang="ru-RU" sz="11600" b="1" i="1" dirty="0">
              <a:solidFill>
                <a:srgbClr val="C00000"/>
              </a:solidFill>
            </a:endParaRPr>
          </a:p>
          <a:p>
            <a:pPr marL="0" lvl="0" indent="0">
              <a:buNone/>
            </a:pPr>
            <a:r>
              <a:rPr lang="ru-RU" sz="11600" i="1" dirty="0" smtClean="0"/>
              <a:t>     </a:t>
            </a:r>
            <a:r>
              <a:rPr lang="ru-RU" sz="11600" dirty="0" smtClean="0"/>
              <a:t>3.</a:t>
            </a:r>
            <a:r>
              <a:rPr lang="ru-RU" sz="11600" i="1" dirty="0" smtClean="0"/>
              <a:t> </a:t>
            </a:r>
            <a:r>
              <a:rPr lang="ru-RU" sz="11600" dirty="0"/>
              <a:t>Следовательно, </a:t>
            </a:r>
            <a:r>
              <a:rPr lang="ru-RU" sz="11600" i="1" dirty="0" smtClean="0"/>
              <a:t>для 50 записей </a:t>
            </a:r>
            <a:r>
              <a:rPr lang="ru-RU" sz="11600" dirty="0"/>
              <a:t>требуется </a:t>
            </a:r>
          </a:p>
          <a:p>
            <a:pPr marL="0" lvl="0" indent="0" algn="ctr">
              <a:buNone/>
            </a:pPr>
            <a:r>
              <a:rPr lang="en-US" sz="11600" b="1" i="1" dirty="0" smtClean="0">
                <a:solidFill>
                  <a:srgbClr val="C00000"/>
                </a:solidFill>
              </a:rPr>
              <a:t>I</a:t>
            </a:r>
            <a:r>
              <a:rPr lang="ru-RU" sz="11600" b="1" i="1" baseline="-25000" dirty="0" smtClean="0">
                <a:solidFill>
                  <a:srgbClr val="C00000"/>
                </a:solidFill>
              </a:rPr>
              <a:t>50</a:t>
            </a:r>
            <a:r>
              <a:rPr lang="en-US" sz="11600" b="1" i="1" dirty="0" smtClean="0">
                <a:solidFill>
                  <a:srgbClr val="C00000"/>
                </a:solidFill>
              </a:rPr>
              <a:t> </a:t>
            </a:r>
            <a:r>
              <a:rPr lang="en-US" sz="11600" b="1" i="1" dirty="0">
                <a:solidFill>
                  <a:srgbClr val="C00000"/>
                </a:solidFill>
              </a:rPr>
              <a:t>= </a:t>
            </a:r>
            <a:r>
              <a:rPr lang="ru-RU" sz="11600" b="1" i="1" dirty="0">
                <a:solidFill>
                  <a:srgbClr val="C00000"/>
                </a:solidFill>
              </a:rPr>
              <a:t>20 * </a:t>
            </a:r>
            <a:r>
              <a:rPr lang="ru-RU" sz="11600" b="1" i="1" dirty="0" smtClean="0">
                <a:solidFill>
                  <a:srgbClr val="C00000"/>
                </a:solidFill>
              </a:rPr>
              <a:t>50 </a:t>
            </a:r>
            <a:r>
              <a:rPr lang="en-US" sz="11600" b="1" i="1" dirty="0">
                <a:solidFill>
                  <a:srgbClr val="C00000"/>
                </a:solidFill>
              </a:rPr>
              <a:t>= </a:t>
            </a:r>
            <a:r>
              <a:rPr lang="ru-RU" sz="11600" b="1" i="1" dirty="0" smtClean="0">
                <a:solidFill>
                  <a:srgbClr val="C00000"/>
                </a:solidFill>
              </a:rPr>
              <a:t>1000 </a:t>
            </a:r>
            <a:r>
              <a:rPr lang="ru-RU" sz="11600" b="1" dirty="0">
                <a:solidFill>
                  <a:srgbClr val="C00000"/>
                </a:solidFill>
              </a:rPr>
              <a:t>байт</a:t>
            </a:r>
            <a:r>
              <a:rPr lang="ru-RU" sz="11600" b="1" dirty="0" smtClean="0">
                <a:solidFill>
                  <a:srgbClr val="C00000"/>
                </a:solidFill>
              </a:rPr>
              <a:t>.</a:t>
            </a:r>
          </a:p>
          <a:p>
            <a:pPr marL="0" lvl="0" indent="0" algn="ctr">
              <a:buNone/>
            </a:pPr>
            <a:endParaRPr lang="ru-RU" sz="8600" b="1" dirty="0">
              <a:solidFill>
                <a:srgbClr val="0070C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948727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167"/>
    </mc:Choice>
    <mc:Fallback>
      <p:transition spd="slow" advTm="2016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560840" cy="792088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200" b="1" u="sng" dirty="0" smtClean="0"/>
              <a:t>Контакты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700808"/>
            <a:ext cx="7560840" cy="4464496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endParaRPr lang="ru-RU" altLang="ru-RU" sz="5400" dirty="0" smtClean="0"/>
          </a:p>
          <a:p>
            <a:pPr marL="0" indent="0" algn="ctr">
              <a:buNone/>
            </a:pPr>
            <a:r>
              <a:rPr lang="ru-RU" altLang="ru-RU" sz="5400" dirty="0" smtClean="0"/>
              <a:t>Вопросы</a:t>
            </a:r>
            <a:r>
              <a:rPr lang="ru-RU" altLang="ru-RU" sz="5400" dirty="0"/>
              <a:t>, замечания или рекомендации </a:t>
            </a:r>
            <a:r>
              <a:rPr lang="en-US" altLang="ru-RU" sz="5400" dirty="0"/>
              <a:t/>
            </a:r>
            <a:br>
              <a:rPr lang="en-US" altLang="ru-RU" sz="5400" dirty="0"/>
            </a:br>
            <a:r>
              <a:rPr lang="ru-RU" altLang="ru-RU" sz="5400" dirty="0"/>
              <a:t>по презентации или по теме в целом  </a:t>
            </a:r>
            <a:br>
              <a:rPr lang="ru-RU" altLang="ru-RU" sz="5400" dirty="0"/>
            </a:br>
            <a:r>
              <a:rPr lang="ru-RU" altLang="ru-RU" sz="5400" dirty="0"/>
              <a:t/>
            </a:r>
            <a:br>
              <a:rPr lang="ru-RU" altLang="ru-RU" sz="5400" dirty="0"/>
            </a:br>
            <a:r>
              <a:rPr lang="ru-RU" altLang="ru-RU" sz="5400" dirty="0"/>
              <a:t>принимаются на сайте </a:t>
            </a:r>
            <a:r>
              <a:rPr lang="ru-RU" altLang="ru-RU" sz="5400" b="1" i="1" dirty="0" err="1" smtClean="0">
                <a:solidFill>
                  <a:srgbClr val="C00000"/>
                </a:solidFill>
                <a:hlinkClick r:id="rId2"/>
              </a:rPr>
              <a:t>звездина</a:t>
            </a:r>
            <a:r>
              <a:rPr lang="ru-RU" altLang="ru-RU" sz="5400" b="1" i="1" dirty="0" smtClean="0">
                <a:solidFill>
                  <a:srgbClr val="C00000"/>
                </a:solidFill>
                <a:hlinkClick r:id="rId2"/>
              </a:rPr>
              <a:t>. рус</a:t>
            </a:r>
            <a:r>
              <a:rPr lang="ru-RU" altLang="ru-RU" sz="5400" dirty="0" smtClean="0">
                <a:solidFill>
                  <a:srgbClr val="FF0000"/>
                </a:solidFill>
                <a:hlinkClick r:id="rId2"/>
              </a:rPr>
              <a:t> </a:t>
            </a:r>
            <a:r>
              <a:rPr lang="ru-RU" altLang="ru-RU" sz="5400" dirty="0">
                <a:solidFill>
                  <a:srgbClr val="FF0000"/>
                </a:solidFill>
              </a:rPr>
              <a:t/>
            </a:r>
            <a:br>
              <a:rPr lang="ru-RU" altLang="ru-RU" sz="5400" dirty="0">
                <a:solidFill>
                  <a:srgbClr val="FF0000"/>
                </a:solidFill>
              </a:rPr>
            </a:br>
            <a:r>
              <a:rPr lang="ru-RU" altLang="ru-RU" sz="5400" dirty="0"/>
              <a:t>через форму обратной связи, </a:t>
            </a:r>
            <a:br>
              <a:rPr lang="ru-RU" altLang="ru-RU" sz="5400" dirty="0"/>
            </a:br>
            <a:r>
              <a:rPr lang="ru-RU" altLang="ru-RU" sz="5400" dirty="0"/>
              <a:t/>
            </a:r>
            <a:br>
              <a:rPr lang="ru-RU" altLang="ru-RU" sz="5400" dirty="0"/>
            </a:br>
            <a:r>
              <a:rPr lang="ru-RU" altLang="ru-RU" sz="5400" dirty="0"/>
              <a:t>в группе сайта </a:t>
            </a:r>
            <a:r>
              <a:rPr lang="ru-RU" altLang="ru-RU" sz="5400" b="1" i="1" dirty="0" err="1" smtClean="0">
                <a:solidFill>
                  <a:srgbClr val="C00000"/>
                </a:solidFill>
                <a:hlinkClick r:id="rId3"/>
              </a:rPr>
              <a:t>ВКонтакте</a:t>
            </a:r>
            <a:r>
              <a:rPr lang="ru-RU" altLang="ru-RU" sz="5400" dirty="0" smtClean="0">
                <a:solidFill>
                  <a:srgbClr val="C00000"/>
                </a:solidFill>
                <a:hlinkClick r:id="rId3"/>
              </a:rPr>
              <a:t> </a:t>
            </a:r>
            <a:r>
              <a:rPr lang="ru-RU" altLang="ru-RU" sz="5400" dirty="0"/>
              <a:t/>
            </a:r>
            <a:br>
              <a:rPr lang="ru-RU" altLang="ru-RU" sz="5400" dirty="0"/>
            </a:br>
            <a:r>
              <a:rPr lang="ru-RU" altLang="ru-RU" sz="5400" dirty="0"/>
              <a:t/>
            </a:r>
            <a:br>
              <a:rPr lang="ru-RU" altLang="ru-RU" sz="5400" dirty="0"/>
            </a:br>
            <a:r>
              <a:rPr lang="ru-RU" altLang="ru-RU" sz="5400" dirty="0"/>
              <a:t>или по электронной </a:t>
            </a:r>
            <a:r>
              <a:rPr lang="ru-RU" altLang="ru-RU" sz="5400" dirty="0" smtClean="0"/>
              <a:t>почте</a:t>
            </a:r>
            <a:r>
              <a:rPr lang="en-US" altLang="ru-RU" sz="5400" dirty="0" smtClean="0"/>
              <a:t>              </a:t>
            </a:r>
            <a:r>
              <a:rPr lang="en-US" altLang="ru-RU" sz="5400" b="1" i="1" dirty="0" smtClean="0">
                <a:solidFill>
                  <a:srgbClr val="FF0000"/>
                </a:solidFill>
                <a:hlinkClick r:id="rId4"/>
              </a:rPr>
              <a:t>v_zvezdina@mail.ru</a:t>
            </a:r>
            <a:endParaRPr lang="en-US" sz="5100" b="1" i="1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ru-RU" sz="5100" dirty="0" smtClean="0"/>
              <a:t>         </a:t>
            </a:r>
            <a:endParaRPr lang="ru-RU" sz="51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744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827584" y="593010"/>
            <a:ext cx="7560840" cy="5544616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600" b="1" dirty="0" smtClean="0"/>
          </a:p>
          <a:p>
            <a:pPr algn="ctr"/>
            <a:r>
              <a:rPr lang="ru-RU" sz="3000" b="1" i="1" dirty="0" smtClean="0">
                <a:solidFill>
                  <a:srgbClr val="C00000"/>
                </a:solidFill>
              </a:rPr>
              <a:t>Идея</a:t>
            </a:r>
            <a:r>
              <a:rPr lang="ru-RU" sz="3000" b="1" i="1" dirty="0" smtClean="0"/>
              <a:t> </a:t>
            </a:r>
            <a:r>
              <a:rPr lang="ru-RU" sz="3000" b="1" dirty="0" smtClean="0"/>
              <a:t>выражения количества информации через длину двоичного кода этого сообщения </a:t>
            </a:r>
            <a:r>
              <a:rPr lang="ru-RU" sz="3000" b="1" i="1" dirty="0" smtClean="0">
                <a:solidFill>
                  <a:srgbClr val="C00000"/>
                </a:solidFill>
              </a:rPr>
              <a:t>принадлежит </a:t>
            </a:r>
            <a:r>
              <a:rPr lang="ru-RU" sz="3000" b="1" dirty="0" smtClean="0"/>
              <a:t>выдающемуся российскому математику </a:t>
            </a:r>
          </a:p>
          <a:p>
            <a:pPr algn="ctr"/>
            <a:r>
              <a:rPr lang="ru-RU" sz="3200" b="1" i="1" dirty="0" smtClean="0">
                <a:solidFill>
                  <a:srgbClr val="FF0000"/>
                </a:solidFill>
              </a:rPr>
              <a:t>Андрею Николаевичу Колмогорову</a:t>
            </a:r>
          </a:p>
          <a:p>
            <a:pPr algn="ctr"/>
            <a:endParaRPr lang="ru-RU" sz="3200" b="1" i="1" dirty="0">
              <a:solidFill>
                <a:srgbClr val="FF0000"/>
              </a:solidFill>
            </a:endParaRPr>
          </a:p>
          <a:p>
            <a:pPr algn="ctr"/>
            <a:endParaRPr lang="ru-RU" sz="3200" b="1" i="1" dirty="0" smtClean="0">
              <a:solidFill>
                <a:srgbClr val="FF0000"/>
              </a:solidFill>
            </a:endParaRPr>
          </a:p>
          <a:p>
            <a:pPr algn="ctr"/>
            <a:endParaRPr lang="ru-RU" sz="3200" b="1" i="1" dirty="0">
              <a:solidFill>
                <a:srgbClr val="FF0000"/>
              </a:solidFill>
            </a:endParaRPr>
          </a:p>
          <a:p>
            <a:pPr algn="ctr"/>
            <a:endParaRPr lang="ru-RU" sz="3200" b="1" i="1" dirty="0" smtClean="0">
              <a:solidFill>
                <a:srgbClr val="FF0000"/>
              </a:solidFill>
            </a:endParaRPr>
          </a:p>
          <a:p>
            <a:pPr algn="ctr"/>
            <a:endParaRPr lang="ru-RU" sz="3200" b="1" i="1" dirty="0">
              <a:solidFill>
                <a:srgbClr val="FF0000"/>
              </a:solidFill>
            </a:endParaRPr>
          </a:p>
          <a:p>
            <a:pPr algn="ctr"/>
            <a:r>
              <a:rPr lang="ru-RU" sz="2800" b="1" dirty="0" smtClean="0"/>
              <a:t>(1903-1987)</a:t>
            </a:r>
          </a:p>
          <a:p>
            <a:pPr algn="ctr"/>
            <a:endParaRPr lang="ru-RU" sz="32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7250" y="3540580"/>
            <a:ext cx="3281508" cy="183764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990293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491"/>
    </mc:Choice>
    <mc:Fallback>
      <p:transition spd="slow" advTm="949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767230" y="908720"/>
            <a:ext cx="7632848" cy="5080311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600" b="1" i="1" dirty="0" smtClean="0"/>
          </a:p>
          <a:p>
            <a:pPr algn="ctr"/>
            <a:endParaRPr lang="ru-RU" sz="3200" dirty="0" smtClean="0"/>
          </a:p>
          <a:p>
            <a:pPr algn="ctr"/>
            <a:endParaRPr lang="ru-RU" sz="3200" dirty="0"/>
          </a:p>
          <a:p>
            <a:pPr algn="ctr"/>
            <a:r>
              <a:rPr lang="ru-RU" sz="3200" dirty="0" smtClean="0">
                <a:cs typeface="Times New Roman" pitchFamily="18" charset="0"/>
              </a:rPr>
              <a:t>При </a:t>
            </a:r>
            <a:r>
              <a:rPr lang="ru-RU" sz="3200" dirty="0">
                <a:cs typeface="Times New Roman" pitchFamily="18" charset="0"/>
              </a:rPr>
              <a:t>изучении данной темы  </a:t>
            </a:r>
            <a:r>
              <a:rPr lang="ru-RU" sz="3200" i="1" dirty="0" smtClean="0">
                <a:solidFill>
                  <a:srgbClr val="C00000"/>
                </a:solidFill>
                <a:cs typeface="Times New Roman" pitchFamily="18" charset="0"/>
              </a:rPr>
              <a:t>активно</a:t>
            </a:r>
            <a:r>
              <a:rPr lang="ru-RU" sz="3200" b="1" i="1" dirty="0" smtClean="0">
                <a:cs typeface="Times New Roman" pitchFamily="18" charset="0"/>
              </a:rPr>
              <a:t> </a:t>
            </a:r>
            <a:r>
              <a:rPr lang="ru-RU" sz="3200" i="1" dirty="0" smtClean="0">
                <a:solidFill>
                  <a:srgbClr val="C00000"/>
                </a:solidFill>
                <a:cs typeface="Times New Roman" pitchFamily="18" charset="0"/>
              </a:rPr>
              <a:t>пользуемся</a:t>
            </a:r>
            <a:r>
              <a:rPr lang="ru-RU" sz="3200" b="1" i="1" dirty="0" smtClean="0">
                <a:cs typeface="Times New Roman" pitchFamily="18" charset="0"/>
              </a:rPr>
              <a:t> </a:t>
            </a:r>
            <a:r>
              <a:rPr lang="ru-RU" sz="3200" i="1" dirty="0" smtClean="0">
                <a:solidFill>
                  <a:srgbClr val="C00000"/>
                </a:solidFill>
                <a:cs typeface="Times New Roman" pitchFamily="18" charset="0"/>
              </a:rPr>
              <a:t>таблицами</a:t>
            </a:r>
            <a:r>
              <a:rPr lang="ru-RU" sz="3200" b="1" i="1" dirty="0" smtClean="0">
                <a:cs typeface="Times New Roman" pitchFamily="18" charset="0"/>
              </a:rPr>
              <a:t> </a:t>
            </a:r>
            <a:r>
              <a:rPr lang="ru-RU" sz="3200" i="1" dirty="0" smtClean="0">
                <a:solidFill>
                  <a:srgbClr val="C00000"/>
                </a:solidFill>
                <a:cs typeface="Times New Roman" pitchFamily="18" charset="0"/>
              </a:rPr>
              <a:t>степеней </a:t>
            </a:r>
            <a:r>
              <a:rPr lang="ru-RU" sz="3200" i="1" dirty="0">
                <a:solidFill>
                  <a:srgbClr val="C00000"/>
                </a:solidFill>
                <a:cs typeface="Times New Roman" pitchFamily="18" charset="0"/>
              </a:rPr>
              <a:t>двойки</a:t>
            </a:r>
            <a:r>
              <a:rPr lang="ru-RU" sz="3200" dirty="0">
                <a:solidFill>
                  <a:srgbClr val="C00000"/>
                </a:solidFill>
                <a:cs typeface="Times New Roman" pitchFamily="18" charset="0"/>
              </a:rPr>
              <a:t>  </a:t>
            </a:r>
            <a:r>
              <a:rPr lang="ru-RU" sz="3200" dirty="0" smtClean="0">
                <a:solidFill>
                  <a:srgbClr val="C00000"/>
                </a:solidFill>
                <a:cs typeface="Times New Roman" pitchFamily="18" charset="0"/>
              </a:rPr>
              <a:t> и </a:t>
            </a:r>
            <a:r>
              <a:rPr lang="ru-RU" sz="3200" i="1" dirty="0">
                <a:solidFill>
                  <a:srgbClr val="C00000"/>
                </a:solidFill>
                <a:cs typeface="Times New Roman" pitchFamily="18" charset="0"/>
              </a:rPr>
              <a:t>соответствия единиц измерения количества </a:t>
            </a:r>
            <a:r>
              <a:rPr lang="ru-RU" sz="3200" i="1" dirty="0" smtClean="0">
                <a:solidFill>
                  <a:srgbClr val="C00000"/>
                </a:solidFill>
                <a:cs typeface="Times New Roman" pitchFamily="18" charset="0"/>
              </a:rPr>
              <a:t>информации</a:t>
            </a:r>
            <a:r>
              <a:rPr lang="ru-RU" sz="3200" dirty="0" smtClean="0">
                <a:solidFill>
                  <a:srgbClr val="C00000"/>
                </a:solidFill>
                <a:cs typeface="Times New Roman" pitchFamily="18" charset="0"/>
              </a:rPr>
              <a:t>.</a:t>
            </a:r>
          </a:p>
          <a:p>
            <a:pPr algn="ctr"/>
            <a:r>
              <a:rPr lang="ru-RU" sz="3200" dirty="0" smtClean="0">
                <a:cs typeface="Times New Roman" pitchFamily="18" charset="0"/>
              </a:rPr>
              <a:t>При </a:t>
            </a:r>
            <a:r>
              <a:rPr lang="ru-RU" sz="3200" dirty="0">
                <a:cs typeface="Times New Roman" pitchFamily="18" charset="0"/>
              </a:rPr>
              <a:t>этом </a:t>
            </a:r>
            <a:r>
              <a:rPr lang="ru-RU" sz="3200" b="1" i="1" dirty="0">
                <a:cs typeface="Times New Roman" pitchFamily="18" charset="0"/>
              </a:rPr>
              <a:t>знание таблиц является необходимым  условием для максимально быстрого и точного </a:t>
            </a:r>
            <a:r>
              <a:rPr lang="ru-RU" sz="3200" b="1" i="1" dirty="0" smtClean="0">
                <a:cs typeface="Times New Roman" pitchFamily="18" charset="0"/>
              </a:rPr>
              <a:t>решения</a:t>
            </a:r>
            <a:r>
              <a:rPr lang="en-US" sz="3200" b="1" i="1" dirty="0" smtClean="0">
                <a:cs typeface="Times New Roman" pitchFamily="18" charset="0"/>
              </a:rPr>
              <a:t> </a:t>
            </a:r>
            <a:r>
              <a:rPr lang="ru-RU" sz="3200" b="1" i="1" dirty="0" smtClean="0">
                <a:cs typeface="Times New Roman" pitchFamily="18" charset="0"/>
              </a:rPr>
              <a:t>задач</a:t>
            </a:r>
            <a:r>
              <a:rPr lang="ru-RU" sz="3200" i="1" dirty="0" smtClean="0">
                <a:cs typeface="Times New Roman" pitchFamily="18" charset="0"/>
              </a:rPr>
              <a:t>, </a:t>
            </a:r>
            <a:r>
              <a:rPr lang="ru-RU" sz="3200" dirty="0">
                <a:cs typeface="Times New Roman" pitchFamily="18" charset="0"/>
              </a:rPr>
              <a:t>без потери времени и математических ошибок.</a:t>
            </a:r>
          </a:p>
          <a:p>
            <a:pPr algn="ctr">
              <a:spcBef>
                <a:spcPts val="1200"/>
              </a:spcBef>
            </a:pPr>
            <a:endParaRPr lang="ru-RU" sz="4400" dirty="0"/>
          </a:p>
          <a:p>
            <a:pPr algn="ctr"/>
            <a:endParaRPr lang="ru-RU" sz="4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959227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4168"/>
    </mc:Choice>
    <mc:Fallback>
      <p:transition spd="slow" advTm="1416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767230" y="908720"/>
            <a:ext cx="7632848" cy="5080311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600" b="1" i="1" dirty="0" smtClean="0"/>
          </a:p>
          <a:p>
            <a:pPr algn="ctr"/>
            <a:endParaRPr lang="ru-RU" sz="3600" b="1" i="1" dirty="0" smtClean="0"/>
          </a:p>
          <a:p>
            <a:pPr algn="ctr"/>
            <a:r>
              <a:rPr lang="ru-RU" sz="3200" b="1" i="1" dirty="0" smtClean="0">
                <a:solidFill>
                  <a:srgbClr val="C00000"/>
                </a:solidFill>
              </a:rPr>
              <a:t>Таблица </a:t>
            </a:r>
            <a:r>
              <a:rPr lang="ru-RU" sz="3200" b="1" i="1" dirty="0">
                <a:solidFill>
                  <a:srgbClr val="C00000"/>
                </a:solidFill>
              </a:rPr>
              <a:t>степеней </a:t>
            </a:r>
            <a:r>
              <a:rPr lang="ru-RU" sz="3200" b="1" i="1" dirty="0" smtClean="0">
                <a:solidFill>
                  <a:srgbClr val="C00000"/>
                </a:solidFill>
              </a:rPr>
              <a:t>двойки</a:t>
            </a:r>
            <a:r>
              <a:rPr lang="ru-RU" sz="3200" dirty="0" smtClean="0"/>
              <a:t>, </a:t>
            </a:r>
          </a:p>
          <a:p>
            <a:pPr algn="ctr"/>
            <a:r>
              <a:rPr lang="ru-RU" sz="3200" dirty="0" smtClean="0"/>
              <a:t>где  </a:t>
            </a:r>
            <a:r>
              <a:rPr lang="ru-RU" sz="3200" b="1" i="1" dirty="0" smtClean="0"/>
              <a:t>2</a:t>
            </a:r>
            <a:r>
              <a:rPr lang="en-US" sz="3200" b="1" i="1" baseline="30000" dirty="0"/>
              <a:t>k</a:t>
            </a:r>
            <a:r>
              <a:rPr lang="en-US" sz="3200" b="1" baseline="30000" dirty="0"/>
              <a:t>  </a:t>
            </a:r>
            <a:r>
              <a:rPr lang="ru-RU" sz="3200" b="1" dirty="0"/>
              <a:t>-</a:t>
            </a:r>
            <a:r>
              <a:rPr lang="ru-RU" sz="3200" dirty="0"/>
              <a:t> результат </a:t>
            </a:r>
            <a:r>
              <a:rPr lang="ru-RU" sz="3200" dirty="0" smtClean="0"/>
              <a:t>возведения                числа </a:t>
            </a:r>
            <a:r>
              <a:rPr lang="ru-RU" sz="3200" dirty="0"/>
              <a:t>2 в степень </a:t>
            </a:r>
            <a:r>
              <a:rPr lang="en-US" sz="3200" dirty="0" smtClean="0"/>
              <a:t>k</a:t>
            </a:r>
            <a:r>
              <a:rPr lang="ru-RU" sz="3200" dirty="0" smtClean="0"/>
              <a:t>, при </a:t>
            </a:r>
            <a:r>
              <a:rPr lang="ru-RU" sz="3200" dirty="0"/>
              <a:t>алфавитном </a:t>
            </a:r>
            <a:r>
              <a:rPr lang="ru-RU" sz="3200" dirty="0" smtClean="0"/>
              <a:t>подходе к измерению информации</a:t>
            </a:r>
          </a:p>
          <a:p>
            <a:pPr algn="ctr"/>
            <a:r>
              <a:rPr lang="ru-RU" sz="3200" i="1" dirty="0" smtClean="0">
                <a:solidFill>
                  <a:srgbClr val="C00000"/>
                </a:solidFill>
              </a:rPr>
              <a:t>показывает, сколько </a:t>
            </a:r>
            <a:r>
              <a:rPr lang="ru-RU" sz="3200" i="1" dirty="0">
                <a:solidFill>
                  <a:srgbClr val="C00000"/>
                </a:solidFill>
              </a:rPr>
              <a:t>вариантов  всевозможных «слов» </a:t>
            </a:r>
            <a:r>
              <a:rPr lang="en-US" sz="3200" i="1" dirty="0">
                <a:solidFill>
                  <a:srgbClr val="C00000"/>
                </a:solidFill>
              </a:rPr>
              <a:t>Q </a:t>
            </a:r>
            <a:r>
              <a:rPr lang="ru-RU" sz="3200" i="1" dirty="0">
                <a:solidFill>
                  <a:srgbClr val="C00000"/>
                </a:solidFill>
              </a:rPr>
              <a:t>= 2</a:t>
            </a:r>
            <a:r>
              <a:rPr lang="en-US" sz="3200" i="1" baseline="30000" dirty="0">
                <a:solidFill>
                  <a:srgbClr val="C00000"/>
                </a:solidFill>
              </a:rPr>
              <a:t>k</a:t>
            </a:r>
            <a:r>
              <a:rPr lang="en-US" sz="3200" baseline="30000" dirty="0">
                <a:solidFill>
                  <a:srgbClr val="C00000"/>
                </a:solidFill>
              </a:rPr>
              <a:t> </a:t>
            </a:r>
            <a:r>
              <a:rPr lang="ru-RU" sz="3200" i="1" dirty="0">
                <a:solidFill>
                  <a:srgbClr val="C00000"/>
                </a:solidFill>
              </a:rPr>
              <a:t> можно закодировать с помощью  </a:t>
            </a:r>
            <a:r>
              <a:rPr lang="en-US" sz="3200" i="1" dirty="0">
                <a:solidFill>
                  <a:srgbClr val="C00000"/>
                </a:solidFill>
              </a:rPr>
              <a:t>k </a:t>
            </a:r>
            <a:r>
              <a:rPr lang="ru-RU" sz="3200" i="1" dirty="0">
                <a:solidFill>
                  <a:srgbClr val="C00000"/>
                </a:solidFill>
              </a:rPr>
              <a:t> бит на символ.</a:t>
            </a:r>
            <a:endParaRPr lang="ru-RU" sz="3200" dirty="0">
              <a:solidFill>
                <a:srgbClr val="C00000"/>
              </a:solidFill>
            </a:endParaRPr>
          </a:p>
          <a:p>
            <a:pPr algn="ctr">
              <a:spcBef>
                <a:spcPts val="1200"/>
              </a:spcBef>
            </a:pPr>
            <a:endParaRPr lang="ru-RU" sz="4400" dirty="0"/>
          </a:p>
          <a:p>
            <a:pPr algn="ctr"/>
            <a:endParaRPr lang="ru-RU" sz="4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158225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122"/>
    </mc:Choice>
    <mc:Fallback>
      <p:transition spd="slow" advTm="1512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767230" y="908720"/>
            <a:ext cx="7632848" cy="5080311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600" b="1" i="1" dirty="0" smtClean="0"/>
          </a:p>
          <a:p>
            <a:pPr algn="ctr">
              <a:spcBef>
                <a:spcPts val="6600"/>
              </a:spcBef>
            </a:pPr>
            <a:endParaRPr lang="ru-RU" sz="3200" b="1" i="1" dirty="0" smtClean="0">
              <a:solidFill>
                <a:srgbClr val="C00000"/>
              </a:solidFill>
            </a:endParaRPr>
          </a:p>
          <a:p>
            <a:pPr algn="ctr">
              <a:spcBef>
                <a:spcPts val="6600"/>
              </a:spcBef>
            </a:pPr>
            <a:r>
              <a:rPr lang="ru-RU" sz="3200" b="1" i="1" dirty="0" smtClean="0">
                <a:solidFill>
                  <a:srgbClr val="C00000"/>
                </a:solidFill>
              </a:rPr>
              <a:t>Соответствие  единиц  </a:t>
            </a:r>
            <a:r>
              <a:rPr lang="ru-RU" sz="3200" b="1" i="1" dirty="0">
                <a:solidFill>
                  <a:srgbClr val="C00000"/>
                </a:solidFill>
              </a:rPr>
              <a:t>измерения </a:t>
            </a:r>
          </a:p>
          <a:p>
            <a:pPr algn="ctr"/>
            <a:r>
              <a:rPr lang="ru-RU" sz="3200" b="1" i="1" dirty="0">
                <a:solidFill>
                  <a:srgbClr val="C00000"/>
                </a:solidFill>
              </a:rPr>
              <a:t>количества информации:</a:t>
            </a:r>
          </a:p>
          <a:p>
            <a:pPr>
              <a:spcBef>
                <a:spcPts val="1200"/>
              </a:spcBef>
            </a:pPr>
            <a:r>
              <a:rPr lang="ru-RU" sz="3000" b="1" i="1" dirty="0">
                <a:solidFill>
                  <a:srgbClr val="7030A0"/>
                </a:solidFill>
              </a:rPr>
              <a:t>   </a:t>
            </a:r>
            <a:r>
              <a:rPr lang="ru-RU" sz="3000" b="1" dirty="0"/>
              <a:t>1 байт</a:t>
            </a:r>
            <a:r>
              <a:rPr lang="ru-RU" sz="3000" dirty="0"/>
              <a:t> </a:t>
            </a:r>
            <a:r>
              <a:rPr lang="ru-RU" sz="3000" i="1" dirty="0"/>
              <a:t>(</a:t>
            </a:r>
            <a:r>
              <a:rPr lang="en-US" sz="3000" i="1" dirty="0" err="1"/>
              <a:t>byt</a:t>
            </a:r>
            <a:r>
              <a:rPr lang="ru-RU" sz="3000" i="1" dirty="0"/>
              <a:t>е)</a:t>
            </a:r>
            <a:r>
              <a:rPr lang="ru-RU" sz="3000" dirty="0"/>
              <a:t>           </a:t>
            </a:r>
            <a:r>
              <a:rPr lang="en-US" sz="3000" dirty="0" smtClean="0"/>
              <a:t> </a:t>
            </a:r>
            <a:r>
              <a:rPr lang="ru-RU" sz="3000" dirty="0" smtClean="0"/>
              <a:t>  </a:t>
            </a:r>
            <a:r>
              <a:rPr lang="ru-RU" sz="3000" dirty="0"/>
              <a:t>= </a:t>
            </a:r>
            <a:r>
              <a:rPr lang="ru-RU" sz="3000" b="1" dirty="0"/>
              <a:t>8</a:t>
            </a:r>
            <a:r>
              <a:rPr lang="ru-RU" sz="3000" dirty="0"/>
              <a:t> бит (</a:t>
            </a:r>
            <a:r>
              <a:rPr lang="ru-RU" sz="3000" b="1" dirty="0"/>
              <a:t>2</a:t>
            </a:r>
            <a:r>
              <a:rPr lang="ru-RU" sz="3000" b="1" baseline="30000" dirty="0"/>
              <a:t>3</a:t>
            </a:r>
            <a:r>
              <a:rPr lang="ru-RU" sz="3000" dirty="0"/>
              <a:t> бит)</a:t>
            </a:r>
          </a:p>
          <a:p>
            <a:pPr>
              <a:spcBef>
                <a:spcPts val="1200"/>
              </a:spcBef>
            </a:pPr>
            <a:r>
              <a:rPr lang="ru-RU" sz="3000" dirty="0"/>
              <a:t>   </a:t>
            </a:r>
            <a:r>
              <a:rPr lang="ru-RU" sz="3000" b="1" dirty="0"/>
              <a:t>1 Кбит </a:t>
            </a:r>
            <a:r>
              <a:rPr lang="ru-RU" sz="3000" dirty="0" smtClean="0"/>
              <a:t>(Килобит</a:t>
            </a:r>
            <a:r>
              <a:rPr lang="ru-RU" sz="3000" dirty="0"/>
              <a:t>)</a:t>
            </a:r>
            <a:r>
              <a:rPr lang="ru-RU" sz="3000" b="1" dirty="0"/>
              <a:t>   </a:t>
            </a:r>
            <a:r>
              <a:rPr lang="en-US" sz="3000" b="1" dirty="0" smtClean="0"/>
              <a:t> </a:t>
            </a:r>
            <a:r>
              <a:rPr lang="ru-RU" sz="3000" b="1" dirty="0" smtClean="0"/>
              <a:t>  </a:t>
            </a:r>
            <a:r>
              <a:rPr lang="ru-RU" sz="3000" dirty="0"/>
              <a:t>= </a:t>
            </a:r>
            <a:r>
              <a:rPr lang="ru-RU" sz="3000" b="1" dirty="0"/>
              <a:t>1024</a:t>
            </a:r>
            <a:r>
              <a:rPr lang="ru-RU" sz="3000" dirty="0"/>
              <a:t> бита (</a:t>
            </a:r>
            <a:r>
              <a:rPr lang="ru-RU" sz="3000" b="1" dirty="0"/>
              <a:t>2</a:t>
            </a:r>
            <a:r>
              <a:rPr lang="ru-RU" sz="3000" b="1" baseline="30000" dirty="0"/>
              <a:t>10</a:t>
            </a:r>
            <a:r>
              <a:rPr lang="ru-RU" sz="3000" dirty="0"/>
              <a:t> бит)</a:t>
            </a:r>
          </a:p>
          <a:p>
            <a:pPr>
              <a:spcBef>
                <a:spcPts val="1200"/>
              </a:spcBef>
            </a:pPr>
            <a:r>
              <a:rPr lang="ru-RU" sz="3000" b="1" dirty="0"/>
              <a:t>   1 Кбайт </a:t>
            </a:r>
            <a:r>
              <a:rPr lang="ru-RU" sz="3000" dirty="0" smtClean="0"/>
              <a:t>(Килобайт</a:t>
            </a:r>
            <a:r>
              <a:rPr lang="ru-RU" sz="3000" dirty="0" smtClean="0"/>
              <a:t>)</a:t>
            </a:r>
            <a:r>
              <a:rPr lang="en-US" sz="3000" dirty="0" smtClean="0"/>
              <a:t> </a:t>
            </a:r>
            <a:r>
              <a:rPr lang="ru-RU" sz="3000" dirty="0" smtClean="0"/>
              <a:t> </a:t>
            </a:r>
            <a:r>
              <a:rPr lang="ru-RU" sz="3000" dirty="0"/>
              <a:t>= </a:t>
            </a:r>
            <a:r>
              <a:rPr lang="ru-RU" sz="3000" b="1" dirty="0"/>
              <a:t>1024</a:t>
            </a:r>
            <a:r>
              <a:rPr lang="ru-RU" sz="3000" dirty="0"/>
              <a:t> байта</a:t>
            </a:r>
          </a:p>
          <a:p>
            <a:r>
              <a:rPr lang="ru-RU" sz="3000" dirty="0"/>
              <a:t>                                  </a:t>
            </a:r>
            <a:r>
              <a:rPr lang="ru-RU" sz="3000" dirty="0" smtClean="0"/>
              <a:t>     </a:t>
            </a:r>
            <a:r>
              <a:rPr lang="en-US" sz="3000" dirty="0" smtClean="0"/>
              <a:t>   </a:t>
            </a:r>
            <a:r>
              <a:rPr lang="ru-RU" sz="3000" dirty="0" smtClean="0"/>
              <a:t>   </a:t>
            </a:r>
            <a:r>
              <a:rPr lang="ru-RU" sz="3000" dirty="0"/>
              <a:t>(</a:t>
            </a:r>
            <a:r>
              <a:rPr lang="ru-RU" sz="3000" b="1" dirty="0"/>
              <a:t>2</a:t>
            </a:r>
            <a:r>
              <a:rPr lang="ru-RU" sz="3000" b="1" baseline="30000" dirty="0"/>
              <a:t>1</a:t>
            </a:r>
            <a:r>
              <a:rPr lang="ru-RU" sz="3000" baseline="30000" dirty="0"/>
              <a:t>0</a:t>
            </a:r>
            <a:r>
              <a:rPr lang="ru-RU" sz="3000" dirty="0"/>
              <a:t> байт = </a:t>
            </a:r>
            <a:r>
              <a:rPr lang="ru-RU" sz="3000" b="1" dirty="0"/>
              <a:t>2</a:t>
            </a:r>
            <a:r>
              <a:rPr lang="ru-RU" sz="3000" b="1" baseline="30000" dirty="0"/>
              <a:t>13</a:t>
            </a:r>
            <a:r>
              <a:rPr lang="ru-RU" sz="3000" dirty="0"/>
              <a:t> бит)</a:t>
            </a:r>
          </a:p>
          <a:p>
            <a:pPr>
              <a:spcBef>
                <a:spcPts val="1200"/>
              </a:spcBef>
            </a:pPr>
            <a:r>
              <a:rPr lang="ru-RU" sz="3000" b="1" dirty="0"/>
              <a:t>   1 Мбайт </a:t>
            </a:r>
            <a:r>
              <a:rPr lang="ru-RU" sz="3000" dirty="0" smtClean="0"/>
              <a:t>(мегабайт) = </a:t>
            </a:r>
            <a:r>
              <a:rPr lang="ru-RU" sz="3000" b="1" dirty="0"/>
              <a:t>1024</a:t>
            </a:r>
            <a:r>
              <a:rPr lang="ru-RU" sz="3000" dirty="0"/>
              <a:t> Кбайт </a:t>
            </a:r>
          </a:p>
          <a:p>
            <a:r>
              <a:rPr lang="ru-RU" sz="3000" dirty="0"/>
              <a:t>             </a:t>
            </a:r>
            <a:r>
              <a:rPr lang="ru-RU" sz="3000" dirty="0" smtClean="0"/>
              <a:t>       </a:t>
            </a:r>
            <a:r>
              <a:rPr lang="ru-RU" sz="3000" dirty="0"/>
              <a:t>(</a:t>
            </a:r>
            <a:r>
              <a:rPr lang="ru-RU" sz="3000" b="1" dirty="0"/>
              <a:t>2</a:t>
            </a:r>
            <a:r>
              <a:rPr lang="ru-RU" sz="3000" b="1" baseline="30000" dirty="0"/>
              <a:t>1</a:t>
            </a:r>
            <a:r>
              <a:rPr lang="ru-RU" sz="3000" baseline="30000" dirty="0"/>
              <a:t>0</a:t>
            </a:r>
            <a:r>
              <a:rPr lang="ru-RU" sz="3000" dirty="0"/>
              <a:t> </a:t>
            </a:r>
            <a:r>
              <a:rPr lang="ru-RU" sz="3000" dirty="0" smtClean="0"/>
              <a:t>Кбайт   =</a:t>
            </a:r>
            <a:r>
              <a:rPr lang="ru-RU" sz="3000" b="1" dirty="0" smtClean="0"/>
              <a:t> </a:t>
            </a:r>
            <a:r>
              <a:rPr lang="ru-RU" sz="3000" b="1" dirty="0"/>
              <a:t>2</a:t>
            </a:r>
            <a:r>
              <a:rPr lang="ru-RU" sz="3000" b="1" baseline="30000" dirty="0"/>
              <a:t>2</a:t>
            </a:r>
            <a:r>
              <a:rPr lang="ru-RU" sz="3000" baseline="30000" dirty="0"/>
              <a:t>0</a:t>
            </a:r>
            <a:r>
              <a:rPr lang="ru-RU" sz="3000" dirty="0"/>
              <a:t> байт =</a:t>
            </a:r>
            <a:r>
              <a:rPr lang="ru-RU" sz="3000" b="1" dirty="0"/>
              <a:t>2</a:t>
            </a:r>
            <a:r>
              <a:rPr lang="ru-RU" sz="3000" b="1" baseline="30000" dirty="0"/>
              <a:t>23</a:t>
            </a:r>
            <a:r>
              <a:rPr lang="ru-RU" sz="3000" dirty="0"/>
              <a:t> бит</a:t>
            </a:r>
            <a:r>
              <a:rPr lang="ru-RU" sz="3000" dirty="0" smtClean="0"/>
              <a:t>)</a:t>
            </a:r>
          </a:p>
          <a:p>
            <a:pPr>
              <a:spcBef>
                <a:spcPts val="1200"/>
              </a:spcBef>
            </a:pPr>
            <a:r>
              <a:rPr lang="ru-RU" sz="3000" b="1" dirty="0" smtClean="0"/>
              <a:t>   </a:t>
            </a:r>
            <a:endParaRPr lang="ru-RU" sz="3000" dirty="0" smtClean="0"/>
          </a:p>
          <a:p>
            <a:r>
              <a:rPr lang="ru-RU" sz="3000" dirty="0" smtClean="0"/>
              <a:t>   </a:t>
            </a:r>
            <a:endParaRPr lang="ru-RU" sz="3000" dirty="0"/>
          </a:p>
          <a:p>
            <a:pPr algn="ctr">
              <a:spcBef>
                <a:spcPts val="1200"/>
              </a:spcBef>
            </a:pPr>
            <a:endParaRPr lang="ru-RU" sz="4400" dirty="0"/>
          </a:p>
          <a:p>
            <a:pPr algn="ctr"/>
            <a:endParaRPr lang="ru-RU" sz="4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748620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540"/>
    </mc:Choice>
    <mc:Fallback>
      <p:transition spd="slow" advTm="1054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5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5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5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5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5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5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5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908720"/>
            <a:ext cx="7416824" cy="5112568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i="1" dirty="0" smtClean="0">
                <a:solidFill>
                  <a:schemeClr val="tx1"/>
                </a:solidFill>
              </a:rPr>
              <a:t>При решении задач следует обязательно </a:t>
            </a:r>
            <a:r>
              <a:rPr lang="ru-RU" sz="3200" i="1" dirty="0" smtClean="0">
                <a:solidFill>
                  <a:srgbClr val="C00000"/>
                </a:solidFill>
              </a:rPr>
              <a:t>привести единицы </a:t>
            </a:r>
            <a:r>
              <a:rPr lang="ru-RU" sz="3200" i="1" dirty="0">
                <a:solidFill>
                  <a:srgbClr val="C00000"/>
                </a:solidFill>
              </a:rPr>
              <a:t>измерения количества информации</a:t>
            </a:r>
            <a:r>
              <a:rPr lang="ru-RU" sz="3200" dirty="0">
                <a:solidFill>
                  <a:srgbClr val="C00000"/>
                </a:solidFill>
              </a:rPr>
              <a:t> </a:t>
            </a:r>
            <a:endParaRPr lang="ru-RU" sz="3200" dirty="0" smtClean="0">
              <a:solidFill>
                <a:srgbClr val="C00000"/>
              </a:solidFill>
            </a:endParaRPr>
          </a:p>
          <a:p>
            <a:pPr algn="ctr"/>
            <a:r>
              <a:rPr lang="ru-RU" sz="3200" i="1" dirty="0" smtClean="0">
                <a:solidFill>
                  <a:srgbClr val="C00000"/>
                </a:solidFill>
              </a:rPr>
              <a:t>к одному виду</a:t>
            </a:r>
            <a:r>
              <a:rPr lang="ru-RU" sz="3200" dirty="0" smtClean="0">
                <a:solidFill>
                  <a:srgbClr val="C00000"/>
                </a:solidFill>
              </a:rPr>
              <a:t>. </a:t>
            </a:r>
          </a:p>
          <a:p>
            <a:pPr algn="ctr"/>
            <a:r>
              <a:rPr lang="ru-RU" sz="3200" i="1" dirty="0" smtClean="0">
                <a:solidFill>
                  <a:schemeClr val="tx1"/>
                </a:solidFill>
              </a:rPr>
              <a:t>При этом помним, что значение</a:t>
            </a:r>
          </a:p>
          <a:p>
            <a:pPr algn="ctr"/>
            <a:r>
              <a:rPr lang="ru-RU" sz="3200" i="1" dirty="0" smtClean="0">
                <a:solidFill>
                  <a:schemeClr val="tx1"/>
                </a:solidFill>
              </a:rPr>
              <a:t> </a:t>
            </a:r>
            <a:r>
              <a:rPr lang="en-US" sz="3200" b="1" i="1" dirty="0" smtClean="0">
                <a:solidFill>
                  <a:srgbClr val="FF0000"/>
                </a:solidFill>
              </a:rPr>
              <a:t>k</a:t>
            </a:r>
            <a:r>
              <a:rPr lang="ru-RU" sz="3200" i="1" dirty="0" smtClean="0">
                <a:solidFill>
                  <a:schemeClr val="tx1"/>
                </a:solidFill>
              </a:rPr>
              <a:t> – </a:t>
            </a:r>
            <a:r>
              <a:rPr lang="ru-RU" sz="3200" b="1" i="1" dirty="0" smtClean="0">
                <a:solidFill>
                  <a:schemeClr val="tx1"/>
                </a:solidFill>
              </a:rPr>
              <a:t>это </a:t>
            </a:r>
            <a:r>
              <a:rPr lang="ru-RU" sz="3200" b="1" i="1" dirty="0" smtClean="0">
                <a:solidFill>
                  <a:srgbClr val="FF0000"/>
                </a:solidFill>
              </a:rPr>
              <a:t>бит</a:t>
            </a:r>
            <a:r>
              <a:rPr lang="ru-RU" sz="3200" b="1" i="1" dirty="0" smtClean="0">
                <a:solidFill>
                  <a:schemeClr val="tx1"/>
                </a:solidFill>
              </a:rPr>
              <a:t> на символ, </a:t>
            </a:r>
            <a:r>
              <a:rPr lang="ru-RU" sz="3200" i="1" dirty="0" smtClean="0">
                <a:solidFill>
                  <a:srgbClr val="C00000"/>
                </a:solidFill>
              </a:rPr>
              <a:t>другого измерения здесь быть не может!</a:t>
            </a:r>
            <a:endParaRPr lang="ru-RU" sz="3200" i="1" dirty="0">
              <a:solidFill>
                <a:srgbClr val="C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380614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322"/>
    </mc:Choice>
    <mc:Fallback>
      <p:transition spd="slow" advTm="1532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1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0.8|1.1|1.4|1.2|1.9|1.4|2.1|1.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1|1.2|1.3|2.5|2.6|2|5.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0.8|1.5|1|1.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1.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3.9|3.8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0.7|1.1|1|1|1|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1.5|1.3|7.8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1.1|1.2|2.4|1.4|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1|1|1.5|1.6|2.4|2.2|1.3|1.2|1.3|1.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1.2|1.1|1.3|1.3|1.3|1.3|1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0.9|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2.3|1.8|3.7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1.6|1|1.1|1.7|2.2|2.7|1.9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1.3|1.3|10.2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1.1|0.9|3.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1.4|1.6|1.5|1.6|1.1|1.2|1.1|1.4|1.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1.3|1.1|8.8|0.7|1.3|2.7|1.4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1.2|1.6|1.7|1|2.6|2.3|2.5|2.2|1.3|1.6|3.8|1.9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1.5|1|0.9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1.4|1.2|1.4|6.5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1.6|1.6|6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0.9|1.5|1.1|3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1.2|1|1.1|2|1.1|2.1|2.4|1.3|1.5|1.3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1.5|1.1|2|1.5|1.9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1.2|1.3|4.9|2.5|2.7|2.5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|1|1.5|3.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1.2|1.2|1.2|2.1|2.3|1.5|1.1|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1|1.1|3.5|1.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1.1|1.3|1.6|1.1|2.9|2.4|2.8|1.5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3.3|1.1|4.4|7.5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1.5|1.4|1.8|7.4|9.8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1.2|1.1|5.5|5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0.9|1.6|1.3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1.4|1.6|3|3.4|1.8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1.1|0.9|1.2|3.1|6.4|1.3|4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1.7|0.7|1.6|2.4|1.3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|0.9|15.1|4.3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1.1|1|9.3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1|1|1.1|1.5|1.5|1.5|2.4|2.3|2.3|1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1|2.3|1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0.8|4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0.9|1.1|5.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0.8|3.4|1.9|1.6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4291</TotalTime>
  <Words>2551</Words>
  <Application>Microsoft Office PowerPoint</Application>
  <PresentationFormat>Экран (4:3)</PresentationFormat>
  <Paragraphs>337</Paragraphs>
  <Slides>46</Slides>
  <Notes>30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46</vt:i4>
      </vt:variant>
    </vt:vector>
  </HeadingPairs>
  <TitlesOfParts>
    <vt:vector size="47" baseType="lpstr">
      <vt:lpstr>Тема Office</vt:lpstr>
      <vt:lpstr>Измерение информации, алфавитный подход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Задача 1 типа</vt:lpstr>
      <vt:lpstr>Рекомендации к решению</vt:lpstr>
      <vt:lpstr>Решение</vt:lpstr>
      <vt:lpstr>Задача 2 типа</vt:lpstr>
      <vt:lpstr>Рекомендации к решению</vt:lpstr>
      <vt:lpstr>Решение</vt:lpstr>
      <vt:lpstr>Задача 3 типа</vt:lpstr>
      <vt:lpstr>Рекомендации к решению</vt:lpstr>
      <vt:lpstr>Решение</vt:lpstr>
      <vt:lpstr>Рекомендации к решению</vt:lpstr>
      <vt:lpstr>Задача 4 типа</vt:lpstr>
      <vt:lpstr>Рекомендации к решению</vt:lpstr>
      <vt:lpstr>Рекомендации к решению</vt:lpstr>
      <vt:lpstr>Решение</vt:lpstr>
      <vt:lpstr>Решение (продолжение)</vt:lpstr>
      <vt:lpstr>Задача 5 типа (1)</vt:lpstr>
      <vt:lpstr>Рекомендации к решению</vt:lpstr>
      <vt:lpstr>Решение</vt:lpstr>
      <vt:lpstr>Решение (продолжение)</vt:lpstr>
      <vt:lpstr>Задача 5 типа (2)</vt:lpstr>
      <vt:lpstr>Решение</vt:lpstr>
      <vt:lpstr>Задачи смешанных типов</vt:lpstr>
      <vt:lpstr>Задача 1 </vt:lpstr>
      <vt:lpstr>Решение</vt:lpstr>
      <vt:lpstr>Решение (продолжение)</vt:lpstr>
      <vt:lpstr>Решение (продолжение)</vt:lpstr>
      <vt:lpstr>Решение (окончание)</vt:lpstr>
      <vt:lpstr>Задача 2 </vt:lpstr>
      <vt:lpstr>Решение</vt:lpstr>
      <vt:lpstr>Решение (продолжение)</vt:lpstr>
      <vt:lpstr>Контакты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Кодирование</dc:title>
  <dc:creator>User</dc:creator>
  <cp:lastModifiedBy>VERA</cp:lastModifiedBy>
  <cp:revision>260</cp:revision>
  <dcterms:created xsi:type="dcterms:W3CDTF">2017-10-10T20:46:48Z</dcterms:created>
  <dcterms:modified xsi:type="dcterms:W3CDTF">2020-06-12T17:05:09Z</dcterms:modified>
</cp:coreProperties>
</file>