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F358E7-43BD-41E4-8623-36D2568D4DB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EF3ED3-DDA7-43F5-90FE-2CBEA6AA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8;&#1086;&#1090;&#1086;&#1074;&#1099;&#1077;%20&#1072;&#1087;&#1087;&#1072;&#1088;&#1072;&#1090;&#1099;.wmv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«Единственный путь, ведущий к знанию - это деятельность»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Бернард </a:t>
            </a:r>
            <a:r>
              <a:rPr lang="ru-RU" b="1" dirty="0"/>
              <a:t>Шоу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37_nogi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00332" y="0"/>
            <a:ext cx="6143668" cy="4383086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6" name="Рисунок 5" descr="R37_2_rot_mikro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l="938" t="6749" r="1562"/>
          <a:stretch>
            <a:fillRect/>
          </a:stretch>
        </p:blipFill>
        <p:spPr>
          <a:xfrm>
            <a:off x="785786" y="1071546"/>
            <a:ext cx="7429520" cy="5000636"/>
          </a:xfrm>
          <a:prstGeom prst="rect">
            <a:avLst/>
          </a:prstGeom>
        </p:spPr>
      </p:pic>
      <p:pic>
        <p:nvPicPr>
          <p:cNvPr id="7" name="Рисунок 6" descr="R37_2_rot_apparat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5"/>
          <a:srcRect l="1875" t="1421" r="1562" b="2664"/>
          <a:stretch>
            <a:fillRect/>
          </a:stretch>
        </p:blipFill>
        <p:spPr>
          <a:xfrm>
            <a:off x="0" y="1714464"/>
            <a:ext cx="7358114" cy="5143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Самостоятельная работа</a:t>
            </a:r>
            <a:endParaRPr lang="ru-RU" sz="2000" b="1" dirty="0"/>
          </a:p>
        </p:txBody>
      </p:sp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8316416" y="6309320"/>
            <a:ext cx="576064" cy="48463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642939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Жужжат, пищат, стрекочут, везде вокруг снуют,</a:t>
            </a:r>
            <a:br>
              <a:rPr lang="ru-RU" dirty="0" smtClean="0"/>
            </a:br>
            <a:r>
              <a:rPr lang="ru-RU" dirty="0" smtClean="0"/>
              <a:t>Все это насекомые, они и там, и тут.</a:t>
            </a:r>
            <a:br>
              <a:rPr lang="ru-RU" dirty="0" smtClean="0"/>
            </a:br>
            <a:r>
              <a:rPr lang="ru-RU" dirty="0" smtClean="0"/>
              <a:t>Отрядов очень много, нам все не перечесть,</a:t>
            </a:r>
            <a:br>
              <a:rPr lang="ru-RU" dirty="0" smtClean="0"/>
            </a:br>
            <a:r>
              <a:rPr lang="ru-RU" dirty="0" smtClean="0"/>
              <a:t>Но все-таки особенности у них есть:</a:t>
            </a:r>
            <a:br>
              <a:rPr lang="ru-RU" dirty="0" smtClean="0"/>
            </a:br>
            <a:r>
              <a:rPr lang="ru-RU" dirty="0" smtClean="0"/>
              <a:t>У насекомых тело состоит из трех отделов,</a:t>
            </a:r>
            <a:br>
              <a:rPr lang="ru-RU" dirty="0" smtClean="0"/>
            </a:br>
            <a:r>
              <a:rPr lang="ru-RU" dirty="0" smtClean="0"/>
              <a:t>На голове два усика и сложные глаза,</a:t>
            </a:r>
            <a:br>
              <a:rPr lang="ru-RU" dirty="0" smtClean="0"/>
            </a:br>
            <a:r>
              <a:rPr lang="ru-RU" dirty="0" smtClean="0"/>
              <a:t>Особенно большие имеет стрекоза.</a:t>
            </a:r>
            <a:br>
              <a:rPr lang="ru-RU" dirty="0" smtClean="0"/>
            </a:br>
            <a:r>
              <a:rPr lang="ru-RU" dirty="0" smtClean="0"/>
              <a:t>А как же насекомые по свету расселились?</a:t>
            </a:r>
            <a:br>
              <a:rPr lang="ru-RU" dirty="0" smtClean="0"/>
            </a:br>
            <a:r>
              <a:rPr lang="ru-RU" dirty="0" smtClean="0"/>
              <a:t>Да дело в том, что крылья у многих появились.</a:t>
            </a:r>
            <a:br>
              <a:rPr lang="ru-RU" dirty="0" smtClean="0"/>
            </a:br>
            <a:r>
              <a:rPr lang="ru-RU" dirty="0" smtClean="0"/>
              <a:t>Они отходят от груди, внимательнее посмотри.</a:t>
            </a:r>
            <a:br>
              <a:rPr lang="ru-RU" dirty="0" smtClean="0"/>
            </a:br>
            <a:r>
              <a:rPr lang="ru-RU" dirty="0" smtClean="0"/>
              <a:t>Три пары ног еще у них отходят от груди,</a:t>
            </a:r>
            <a:br>
              <a:rPr lang="ru-RU" dirty="0" smtClean="0"/>
            </a:br>
            <a:r>
              <a:rPr lang="ru-RU" dirty="0" smtClean="0"/>
              <a:t>Так быстро бегают, к примеру, трудяги муравьи.</a:t>
            </a:r>
            <a:br>
              <a:rPr lang="ru-RU" dirty="0" smtClean="0"/>
            </a:br>
            <a:r>
              <a:rPr lang="ru-RU" dirty="0" smtClean="0"/>
              <a:t>Огромное значение имеют насекомые:</a:t>
            </a:r>
          </a:p>
          <a:p>
            <a:pPr>
              <a:buNone/>
            </a:pPr>
            <a:r>
              <a:rPr lang="ru-RU" dirty="0" smtClean="0"/>
              <a:t>           Вредят и помогают, и служат человеку!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Я знаю основные признаки класса насекомых.</a:t>
            </a:r>
          </a:p>
          <a:p>
            <a:pPr lvl="0"/>
            <a:r>
              <a:rPr lang="ru-RU" dirty="0" smtClean="0"/>
              <a:t>Я могу определить части насекомого на рисунке.</a:t>
            </a:r>
          </a:p>
          <a:p>
            <a:pPr lvl="0"/>
            <a:r>
              <a:rPr lang="ru-RU" dirty="0" smtClean="0"/>
              <a:t>В самостоятельной работе у меня были ошибки.</a:t>
            </a:r>
          </a:p>
          <a:p>
            <a:pPr lvl="0"/>
            <a:r>
              <a:rPr lang="ru-RU" dirty="0" smtClean="0"/>
              <a:t>Я понял причину своих ошибок (если они были).</a:t>
            </a:r>
          </a:p>
          <a:p>
            <a:pPr lvl="0"/>
            <a:r>
              <a:rPr lang="ru-RU" dirty="0" smtClean="0"/>
              <a:t>Я сегодня был активным на уроке.</a:t>
            </a:r>
          </a:p>
          <a:p>
            <a:pPr lvl="0"/>
            <a:r>
              <a:rPr lang="ru-RU" dirty="0" smtClean="0"/>
              <a:t>Я сегодня был внимательным на уроке.</a:t>
            </a:r>
          </a:p>
          <a:p>
            <a:pPr lvl="0"/>
            <a:r>
              <a:rPr lang="ru-RU" dirty="0" smtClean="0"/>
              <a:t>Я выполнял правила работы в паре.</a:t>
            </a:r>
          </a:p>
          <a:p>
            <a:pPr lvl="0"/>
            <a:r>
              <a:rPr lang="ru-RU" dirty="0" smtClean="0"/>
              <a:t>Я сам открыл новое знание.</a:t>
            </a:r>
          </a:p>
          <a:p>
            <a:r>
              <a:rPr lang="ru-RU" dirty="0" smtClean="0"/>
              <a:t>Я доволен своей работой на уроке.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96-97, </a:t>
            </a:r>
            <a:r>
              <a:rPr lang="ru-RU" dirty="0" err="1" smtClean="0"/>
              <a:t>пар-ф</a:t>
            </a:r>
            <a:r>
              <a:rPr lang="ru-RU" dirty="0" smtClean="0"/>
              <a:t> 37.</a:t>
            </a:r>
          </a:p>
          <a:p>
            <a:r>
              <a:rPr lang="ru-RU" dirty="0" smtClean="0"/>
              <a:t>составить характеристику внутреннего строения насекомых, заполнить таблицу.</a:t>
            </a:r>
          </a:p>
          <a:p>
            <a:r>
              <a:rPr lang="ru-RU" dirty="0" smtClean="0"/>
              <a:t>Подготовить сообщения о жизни насекомых.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Д/З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VFL.Ru &amp;ecy;&amp;tcy;&amp;ocy;, &amp;fcy;&amp;ocy;&amp;tcy;&amp;ocy;&amp;khcy;&amp;ocy;&amp;scy;&amp;tcy;&amp;icy;&amp;ncy;&amp;gcy; &amp;bcy;&amp;iecy;&amp;zcy; &amp;rcy;&amp;iecy;&amp;gcy;&amp;icy;&amp;scy;&amp;tcy;&amp;rcy;&amp;acy;&amp;tscy;&amp;icy;&amp;icy;, &amp;icy; &amp;bcy;&amp;ycy;&amp;scy;&amp;tcy;&amp;rcy;&amp;ycy;&amp;jcy; &amp;khcy;&amp;ocy;&amp;scy;&amp;tcy;&amp;icy;&amp;ncy;&amp;gcy; &amp;icy;&amp;zcy;&amp;ocy;&amp;bcy;&amp;rcy;&amp;acy;&amp;zhcy;&amp;iecy;&amp;ncy;&amp;icy;&amp;jcy;.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06534">
            <a:off x="5867885" y="3887796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038600" cy="53766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</a:t>
            </a:r>
            <a:r>
              <a:rPr lang="ru-RU" dirty="0" smtClean="0"/>
              <a:t>нтомология. </a:t>
            </a:r>
          </a:p>
          <a:p>
            <a:r>
              <a:rPr lang="ru-RU" dirty="0" smtClean="0"/>
              <a:t>Самый многочисленный </a:t>
            </a:r>
            <a:r>
              <a:rPr lang="ru-RU" dirty="0"/>
              <a:t>класса, не только среди членистоногих, но и среди других </a:t>
            </a:r>
            <a:r>
              <a:rPr lang="ru-RU" dirty="0" smtClean="0"/>
              <a:t>животных. </a:t>
            </a:r>
          </a:p>
          <a:p>
            <a:r>
              <a:rPr lang="ru-RU" dirty="0" smtClean="0"/>
              <a:t>Более </a:t>
            </a:r>
            <a:r>
              <a:rPr lang="ru-RU" dirty="0"/>
              <a:t>2 млн. видов этих животных живут от Заполярья до Антарктики, от низменностей Тропической Африки до вершин Гималаев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Их тело имеет ярко выраженные насечки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&amp;Mcy;&amp;acy;&amp;kcy;&amp;rcy;&amp;ocy;-&amp;fcy;&amp;ocy;&amp;tcy;&amp;ocy; &amp;ocy;&amp;tcy; &amp;rcy;&amp;acy;&amp;zcy;&amp;ncy;&amp;ycy;&amp;khcy; &amp;acy;&amp;vcy;&amp;tcy;&amp;ocy;&amp;rcy;&amp;ocy;&amp;vcy; (72 &amp;fcy;&amp;ocy;&amp;tcy;&amp;ocy;) &quot; &amp;Ocy;&amp;tcy;&amp;dcy;&amp;ocy;&amp;khcy;&amp;ncy;&amp;icy; &amp;scy; &amp;ncy;&amp;acy;&amp;mcy;&amp;icy;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1043429">
            <a:off x="6000760" y="214290"/>
            <a:ext cx="2900354" cy="20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43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Класс </a:t>
            </a:r>
            <a:r>
              <a:rPr lang="ru-RU" dirty="0" err="1"/>
              <a:t>Insecta</a:t>
            </a:r>
            <a:endParaRPr lang="ru-RU" dirty="0"/>
          </a:p>
        </p:txBody>
      </p:sp>
      <p:pic>
        <p:nvPicPr>
          <p:cNvPr id="10" name="Рисунок 9" descr="&amp;Ncy;&amp;acy;&amp;scy;&amp;iecy;&amp;kcy;&amp;ocy;&amp;mcy;&amp;ycy;&amp;iecy;. &amp;Kcy;&amp;acy;&amp;rcy;&amp;tcy;&amp;icy;&amp;ncy;&amp;kcy;&amp;icy;. &amp;Fcy;&amp;ocy;&amp;tcy;&amp;ocy;. &amp;Vcy;&amp;icy;&amp;dcy;&amp;iecy;&amp;ocy;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88765">
            <a:off x="3643307" y="2143116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KHcy;&amp;ocy;&amp;rcy;&amp;ocy;&amp;shcy;&amp;ocy; &amp;lcy;&amp;icy;, &amp;chcy;&amp;tcy;&amp;ocy; &amp;tcy;&amp;acy;&amp;kcy; &amp;mcy;&amp;ncy;&amp;ocy;&amp;gcy;&amp;ocy; &amp;ncy;&amp;acy;&amp;scy;&amp;iecy;&amp;kcy;&amp;ocy;&amp;mcy;&amp;ycy;&amp;khcy; , &amp;pcy;&amp;ocy;&amp;lcy;&amp;iecy;&amp;zcy;&amp;ncy;&amp;ycy; &amp;lcy;&amp;icy; &amp;ocy;&amp;ncy;&amp;icy; - &amp;Kcy;&amp;acy;&amp;rcy;&amp;tcy;&amp;icy;&amp;ncy;&amp;kcy;&amp;acy; 14169/2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855257">
            <a:off x="4324787" y="501193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Признаки  представителей типа Членистоногие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85926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878" y="135729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ru-RU" sz="2400" b="1" i="1" dirty="0"/>
              <a:t>выполнить задание тренажера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Империя</a:t>
            </a:r>
            <a:endParaRPr lang="ru-RU" sz="3200" dirty="0" smtClean="0"/>
          </a:p>
          <a:p>
            <a:r>
              <a:rPr lang="ru-RU" sz="3200" b="1" dirty="0" err="1" smtClean="0"/>
              <a:t>Надцарство</a:t>
            </a:r>
            <a:endParaRPr lang="ru-RU" sz="3200" dirty="0" smtClean="0"/>
          </a:p>
          <a:p>
            <a:r>
              <a:rPr lang="ru-RU" sz="3200" b="1" dirty="0" smtClean="0"/>
              <a:t>Царство</a:t>
            </a:r>
            <a:endParaRPr lang="ru-RU" sz="3200" dirty="0" smtClean="0"/>
          </a:p>
          <a:p>
            <a:r>
              <a:rPr lang="ru-RU" sz="3200" b="1" dirty="0" smtClean="0"/>
              <a:t>П/</a:t>
            </a:r>
            <a:r>
              <a:rPr lang="ru-RU" sz="3200" b="1" dirty="0" err="1" smtClean="0"/>
              <a:t>ц</a:t>
            </a:r>
            <a:endParaRPr lang="ru-RU" sz="3200" dirty="0" smtClean="0"/>
          </a:p>
          <a:p>
            <a:r>
              <a:rPr lang="ru-RU" sz="3200" b="1" dirty="0" smtClean="0"/>
              <a:t>Тип</a:t>
            </a:r>
            <a:endParaRPr lang="ru-RU" sz="3200" dirty="0" smtClean="0"/>
          </a:p>
          <a:p>
            <a:r>
              <a:rPr lang="ru-RU" sz="3200" b="1" dirty="0" smtClean="0"/>
              <a:t>Класс</a:t>
            </a:r>
            <a:endParaRPr lang="ru-RU" sz="3200" dirty="0" smtClean="0"/>
          </a:p>
          <a:p>
            <a:r>
              <a:rPr lang="ru-RU" sz="3200" b="1" dirty="0" smtClean="0"/>
              <a:t>Отряд</a:t>
            </a:r>
            <a:endParaRPr lang="ru-RU" sz="3200" dirty="0" smtClean="0"/>
          </a:p>
          <a:p>
            <a:r>
              <a:rPr lang="ru-RU" sz="3200" b="1" dirty="0" smtClean="0"/>
              <a:t>Представитель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Клеточные</a:t>
            </a:r>
          </a:p>
          <a:p>
            <a:r>
              <a:rPr lang="ru-RU" sz="3200" b="1" dirty="0" smtClean="0"/>
              <a:t>Эукариоты</a:t>
            </a:r>
          </a:p>
          <a:p>
            <a:r>
              <a:rPr lang="ru-RU" sz="3200" b="1" dirty="0" smtClean="0"/>
              <a:t>Животные</a:t>
            </a:r>
          </a:p>
          <a:p>
            <a:r>
              <a:rPr lang="ru-RU" sz="3200" b="1" dirty="0" smtClean="0"/>
              <a:t>Многоклеточные</a:t>
            </a:r>
          </a:p>
          <a:p>
            <a:r>
              <a:rPr lang="ru-RU" sz="3200" b="1" dirty="0" smtClean="0"/>
              <a:t>Членистоногие</a:t>
            </a:r>
          </a:p>
          <a:p>
            <a:r>
              <a:rPr lang="ru-RU" sz="3200" b="1" dirty="0" smtClean="0"/>
              <a:t>Насекомые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Внешнее строение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007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000108"/>
            <a:ext cx="5940425" cy="371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575" y="3144684"/>
            <a:ext cx="5940425" cy="371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02433">
            <a:off x="17514" y="4280061"/>
            <a:ext cx="3222509" cy="245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22552">
            <a:off x="6355569" y="357991"/>
            <a:ext cx="2970213" cy="19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Тема:</a:t>
            </a:r>
          </a:p>
          <a:p>
            <a:pPr algn="ctr"/>
            <a:r>
              <a:rPr lang="ru-RU" sz="2400" b="1" dirty="0" smtClean="0"/>
              <a:t>Изучение особенностей строения и жизни насекомых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714884"/>
          <a:ext cx="9144001" cy="2205990"/>
        </p:xfrm>
        <a:graphic>
          <a:graphicData uri="http://schemas.openxmlformats.org/drawingml/2006/table">
            <a:tbl>
              <a:tblPr/>
              <a:tblGrid>
                <a:gridCol w="1169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3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35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Batang"/>
                          <a:cs typeface="Times New Roman"/>
                        </a:rPr>
                        <a:t>Характерные черты класса Насекомые</a:t>
                      </a:r>
                      <a:endParaRPr lang="ru-RU" sz="10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Отделы тела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Batang"/>
                          <a:cs typeface="Times New Roman"/>
                        </a:rPr>
                        <a:t>Органы</a:t>
                      </a:r>
                      <a:endParaRPr lang="ru-RU" sz="11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Ротовой аппарат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Batang"/>
                          <a:cs typeface="Times New Roman"/>
                        </a:rPr>
                        <a:t>Способы передвижения</a:t>
                      </a:r>
                      <a:endParaRPr lang="ru-RU" sz="11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Batang"/>
                          <a:cs typeface="Times New Roman"/>
                        </a:rPr>
                        <a:t>Органы чувств</a:t>
                      </a:r>
                      <a:endParaRPr lang="ru-RU" sz="11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Batang"/>
                          <a:cs typeface="Times New Roman"/>
                        </a:rPr>
                        <a:t>Покров, размеры</a:t>
                      </a:r>
                      <a:endParaRPr lang="ru-RU" sz="11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Головы: ………..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Груди:…………..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Брюшка:…………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и т.д.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и т.д.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Биологическое значение признака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Batang"/>
                          <a:cs typeface="Times New Roman"/>
                        </a:rPr>
                        <a:t>Возможность …..</a:t>
                      </a:r>
                      <a:endParaRPr lang="ru-RU" sz="11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Batang"/>
                          <a:cs typeface="Times New Roman"/>
                        </a:rPr>
                        <a:t>Способность  к …..</a:t>
                      </a:r>
                      <a:endParaRPr lang="ru-RU" sz="11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Способность к…..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Возможность…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3" y="1142984"/>
          <a:ext cx="914400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8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4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67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012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0127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Batang"/>
                        </a:rPr>
                        <a:t>Характерные черты класса Насекомые</a:t>
                      </a:r>
                      <a:endParaRPr lang="ru-RU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Отделы тела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Органы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Ротовой аппарат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Способы передвижения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Органы чувств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Покров, размеры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3 отдела: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Голова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Грудь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Брюшко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Головы: ………..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Груди:…………..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Брюшка:…………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*грызущий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*сосущий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*колюще-сосущий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</a:t>
                      </a:r>
                      <a:r>
                        <a:rPr lang="ru-RU" sz="1600" dirty="0" err="1">
                          <a:latin typeface="Times New Roman"/>
                          <a:ea typeface="Batang"/>
                        </a:rPr>
                        <a:t>лижущее-сосущий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и т.д.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*плавает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*летает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*бегает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*роет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*прыгает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крылья и три пары </a:t>
                      </a:r>
                      <a:r>
                        <a:rPr lang="ru-RU" sz="1600" b="1" dirty="0" smtClean="0">
                          <a:latin typeface="Times New Roman"/>
                          <a:ea typeface="Batang"/>
                        </a:rPr>
                        <a:t>конечностей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Зрения: 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сложные глаза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Осязание и обоняние: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парные усики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Хитиновый,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небольшие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Биологическое значение признака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Некоторая подвижность брюшка и головы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Возможность использовать разнообразную пищу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Способность  к полету и передвижению по различным поверхностям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Способность находить пищу, обнаруживать   врагов, партнеров для размножения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Возможность заполнения мест обитания для других организмов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2142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362</Words>
  <Application>Microsoft Office PowerPoint</Application>
  <PresentationFormat>Экран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Batang</vt:lpstr>
      <vt:lpstr>Lucida Sans Unicode</vt:lpstr>
      <vt:lpstr>Symbol</vt:lpstr>
      <vt:lpstr>Times New Roman</vt:lpstr>
      <vt:lpstr>Verdana</vt:lpstr>
      <vt:lpstr>Wingdings 2</vt:lpstr>
      <vt:lpstr>Wingdings 3</vt:lpstr>
      <vt:lpstr>Открытая</vt:lpstr>
      <vt:lpstr>«Единственный путь, ведущий к знанию - это деятельность» </vt:lpstr>
      <vt:lpstr>Класс Insecta</vt:lpstr>
      <vt:lpstr>Признаки  представителей типа Членистоногие</vt:lpstr>
      <vt:lpstr>Классификация</vt:lpstr>
      <vt:lpstr>Внешнее строение насекомых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«Единственный путь, ведущий к знанию - это деятельность» </dc:title>
  <dc:creator>User</dc:creator>
  <cp:lastModifiedBy>Наталья</cp:lastModifiedBy>
  <cp:revision>10</cp:revision>
  <dcterms:created xsi:type="dcterms:W3CDTF">2015-02-26T23:00:51Z</dcterms:created>
  <dcterms:modified xsi:type="dcterms:W3CDTF">2020-05-19T19:22:54Z</dcterms:modified>
</cp:coreProperties>
</file>