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32" r:id="rId4"/>
    <p:sldMasterId id="2147483744" r:id="rId5"/>
    <p:sldMasterId id="2147483758" r:id="rId6"/>
  </p:sldMasterIdLst>
  <p:notesMasterIdLst>
    <p:notesMasterId r:id="rId31"/>
  </p:notesMasterIdLst>
  <p:sldIdLst>
    <p:sldId id="256" r:id="rId7"/>
    <p:sldId id="279" r:id="rId8"/>
    <p:sldId id="286" r:id="rId9"/>
    <p:sldId id="257" r:id="rId10"/>
    <p:sldId id="258" r:id="rId11"/>
    <p:sldId id="259" r:id="rId12"/>
    <p:sldId id="265" r:id="rId13"/>
    <p:sldId id="262" r:id="rId14"/>
    <p:sldId id="261" r:id="rId15"/>
    <p:sldId id="263" r:id="rId16"/>
    <p:sldId id="264" r:id="rId17"/>
    <p:sldId id="294" r:id="rId18"/>
    <p:sldId id="268" r:id="rId19"/>
    <p:sldId id="295" r:id="rId20"/>
    <p:sldId id="270" r:id="rId21"/>
    <p:sldId id="292" r:id="rId22"/>
    <p:sldId id="278" r:id="rId23"/>
    <p:sldId id="276" r:id="rId24"/>
    <p:sldId id="285" r:id="rId25"/>
    <p:sldId id="271" r:id="rId26"/>
    <p:sldId id="296" r:id="rId27"/>
    <p:sldId id="299" r:id="rId28"/>
    <p:sldId id="298" r:id="rId29"/>
    <p:sldId id="29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BEF2-5167-4BAB-8188-79FF74198180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7A4F6-F7D2-4333-B783-86BDE72F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09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7A4F6-F7D2-4333-B783-86BDE72F900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01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7A4F6-F7D2-4333-B783-86BDE72F900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92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89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72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824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22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329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9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331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018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20342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357158" y="285728"/>
            <a:ext cx="8429684" cy="6286544"/>
          </a:xfrm>
          <a:prstGeom prst="rect">
            <a:avLst/>
          </a:prstGeom>
          <a:solidFill>
            <a:schemeClr val="accent3">
              <a:lumMod val="40000"/>
              <a:lumOff val="60000"/>
              <a:alpha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0b11291dd07c6e8da40fc606b0fd9693.png"/>
          <p:cNvPicPr>
            <a:picLocks noChangeAspect="1"/>
          </p:cNvPicPr>
          <p:nvPr userDrawn="1"/>
        </p:nvPicPr>
        <p:blipFill>
          <a:blip r:embed="rId3" cstate="print">
            <a:lum bright="-16000" contrast="26000"/>
          </a:blip>
          <a:stretch>
            <a:fillRect/>
          </a:stretch>
        </p:blipFill>
        <p:spPr>
          <a:xfrm>
            <a:off x="-142908" y="285728"/>
            <a:ext cx="2888183" cy="2881985"/>
          </a:xfrm>
          <a:prstGeom prst="rect">
            <a:avLst/>
          </a:prstGeom>
          <a:scene3d>
            <a:camera prst="orthographicFront">
              <a:rot lat="0" lon="9000000" rev="0"/>
            </a:camera>
            <a:lightRig rig="threePt" dir="t"/>
          </a:scene3d>
        </p:spPr>
      </p:pic>
      <p:pic>
        <p:nvPicPr>
          <p:cNvPr id="10" name="Рисунок 9" descr="1278065845_07.jpg"/>
          <p:cNvPicPr>
            <a:picLocks noChangeAspect="1"/>
          </p:cNvPicPr>
          <p:nvPr userDrawn="1"/>
        </p:nvPicPr>
        <p:blipFill>
          <a:blip r:embed="rId4" cstate="print">
            <a:lum bright="-9000"/>
          </a:blip>
          <a:srcRect l="13386" b="3675"/>
          <a:stretch>
            <a:fillRect/>
          </a:stretch>
        </p:blipFill>
        <p:spPr>
          <a:xfrm>
            <a:off x="7200781" y="4286256"/>
            <a:ext cx="1598382" cy="2284977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40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8251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72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601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5721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6512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695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93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84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7184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971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548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879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742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886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938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58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59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69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455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705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82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0841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1299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05E65-40DC-4727-9D26-D9F172B36B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462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4FA7A-C37C-4166-B7BA-20CDEA3260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595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644EB-D3D8-470E-BA0D-09FD2EA306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388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91A97-47C5-4188-A8F7-5083817746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3517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947F1-0422-4D0A-998C-0FF191C20F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03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341D5-0DF8-41ED-AE13-268AF21B69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410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7F2B3-3A03-40CF-BB12-9017A7C591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001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E2E9-8389-4DF4-8D97-67C7D1B54A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211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4601E-4E1C-45DE-98AE-6922AAB375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312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35BCA-4F35-4481-9876-05BC63FA1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6244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65556-BADA-4DAB-9D4A-04E38DDDCD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0684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28C2D-BCDF-468D-AE19-E1B22B2335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340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098D6-43CF-4EC6-B776-785FFE6A81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5268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05E65-40DC-4727-9D26-D9F172B36B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7238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4FA7A-C37C-4166-B7BA-20CDEA3260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38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644EB-D3D8-470E-BA0D-09FD2EA306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6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91A97-47C5-4188-A8F7-5083817746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474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947F1-0422-4D0A-998C-0FF191C20F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318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341D5-0DF8-41ED-AE13-268AF21B69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69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7F2B3-3A03-40CF-BB12-9017A7C591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369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E2E9-8389-4DF4-8D97-67C7D1B54A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5073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4601E-4E1C-45DE-98AE-6922AAB375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5884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35BCA-4F35-4481-9876-05BC63FA18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0032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65556-BADA-4DAB-9D4A-04E38DDDCD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505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28C2D-BCDF-468D-AE19-E1B22B2335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00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098D6-43CF-4EC6-B776-785FFE6A81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58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0203424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214282" y="285728"/>
            <a:ext cx="8715436" cy="6357982"/>
          </a:xfrm>
          <a:prstGeom prst="rect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1278065845_07.jpg"/>
          <p:cNvPicPr>
            <a:picLocks noChangeAspect="1"/>
          </p:cNvPicPr>
          <p:nvPr userDrawn="1"/>
        </p:nvPicPr>
        <p:blipFill>
          <a:blip r:embed="rId14" cstate="print"/>
          <a:srcRect l="14961" b="3063"/>
          <a:stretch>
            <a:fillRect/>
          </a:stretch>
        </p:blipFill>
        <p:spPr>
          <a:xfrm>
            <a:off x="6786578" y="3500438"/>
            <a:ext cx="2153109" cy="3154879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  <a:scene3d>
            <a:camera prst="perspectiveLeft"/>
            <a:lightRig rig="threePt" dir="t"/>
          </a:scene3d>
        </p:spPr>
      </p:pic>
      <p:pic>
        <p:nvPicPr>
          <p:cNvPr id="13" name="Рисунок 12" descr="0b11291dd07c6e8da40fc606b0fd9693.png"/>
          <p:cNvPicPr>
            <a:picLocks noChangeAspect="1"/>
          </p:cNvPicPr>
          <p:nvPr userDrawn="1"/>
        </p:nvPicPr>
        <p:blipFill>
          <a:blip r:embed="rId15" cstate="print">
            <a:lum bright="-19000"/>
          </a:blip>
          <a:stretch>
            <a:fillRect/>
          </a:stretch>
        </p:blipFill>
        <p:spPr>
          <a:xfrm>
            <a:off x="-142909" y="0"/>
            <a:ext cx="3078417" cy="3071810"/>
          </a:xfrm>
          <a:prstGeom prst="rect">
            <a:avLst/>
          </a:prstGeom>
          <a:scene3d>
            <a:camera prst="orthographicFront">
              <a:rot lat="0" lon="9000000" rev="0"/>
            </a:camera>
            <a:lightRig rig="threePt" dir="t"/>
          </a:scene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4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16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6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CC"/>
            </a:gs>
            <a:gs pos="100000">
              <a:srgbClr val="99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620A9C-9B66-49BC-9157-E1177D0BC0A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78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CC"/>
            </a:gs>
            <a:gs pos="100000">
              <a:srgbClr val="99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620A9C-9B66-49BC-9157-E1177D0BC0A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7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-2007-05.photosight.ru/28/211473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http://img-2007-05.photosight.ru/28/2114730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avito.ru/images/big/2700195.jpg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g"/><Relationship Id="rId18" Type="http://schemas.openxmlformats.org/officeDocument/2006/relationships/image" Target="../media/image34.jp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6.png"/><Relationship Id="rId7" Type="http://schemas.openxmlformats.org/officeDocument/2006/relationships/image" Target="../media/image23.jpg"/><Relationship Id="rId12" Type="http://schemas.openxmlformats.org/officeDocument/2006/relationships/image" Target="../media/image28.jpg"/><Relationship Id="rId17" Type="http://schemas.openxmlformats.org/officeDocument/2006/relationships/image" Target="../media/image33.jpg"/><Relationship Id="rId2" Type="http://schemas.openxmlformats.org/officeDocument/2006/relationships/audio" Target="../media/media2.mp3"/><Relationship Id="rId16" Type="http://schemas.openxmlformats.org/officeDocument/2006/relationships/image" Target="../media/image32.jpg"/><Relationship Id="rId20" Type="http://schemas.openxmlformats.org/officeDocument/2006/relationships/image" Target="../media/image19.jpg"/><Relationship Id="rId1" Type="http://schemas.microsoft.com/office/2007/relationships/media" Target="../media/media2.mp3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jpg"/><Relationship Id="rId15" Type="http://schemas.openxmlformats.org/officeDocument/2006/relationships/image" Target="../media/image31.jpeg"/><Relationship Id="rId23" Type="http://schemas.openxmlformats.org/officeDocument/2006/relationships/image" Target="../media/image36.jpeg"/><Relationship Id="rId10" Type="http://schemas.openxmlformats.org/officeDocument/2006/relationships/image" Target="../media/image26.jpeg"/><Relationship Id="rId19" Type="http://schemas.openxmlformats.org/officeDocument/2006/relationships/image" Target="../media/image35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5.jpg"/><Relationship Id="rId14" Type="http://schemas.openxmlformats.org/officeDocument/2006/relationships/image" Target="../media/image30.jpg"/><Relationship Id="rId22" Type="http://schemas.openxmlformats.org/officeDocument/2006/relationships/hyperlink" Target="http://i46.beon.ru/44/23/782344/30/28558430/6d0c6d52677c1.jpe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photos.privet.ru/user/jazzart/photo/82509774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volnet.ru/~vipusknik/it2004/it307/Panova/images/se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volnet.ru/~vipusknik/it2004/it307/Panova/images/se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hrono.ru/img/pisateli/esen_rodit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http://eseniada.narod.ru/Esenin2.jpg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nature.baikal.ru/phs/norm/16497.jp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http://nature.baikal.ru/phs/norm/16497.jpg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library.ru/1/madb/projects/selo/photos/konstantinovo1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library.ru/1/madb/projects/selo/photos/konstantinovo12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rc.foto.radikal.ru/0707/51/28002cc29b09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3367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en-US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 много интересного,</a:t>
            </a:r>
          </a:p>
          <a:p>
            <a:r>
              <a:rPr lang="ru-RU" sz="4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порою неизвестного.</a:t>
            </a:r>
          </a:p>
          <a:p>
            <a:r>
              <a:rPr lang="ru-RU" sz="4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Миру знаний нет предела,</a:t>
            </a:r>
          </a:p>
          <a:p>
            <a:r>
              <a:rPr lang="ru-RU" sz="4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скорей, друзья, за 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4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Картинка 1 из 388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4664"/>
            <a:ext cx="4392488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104456" cy="6120680"/>
          </a:xfrm>
        </p:spPr>
      </p:pic>
    </p:spTree>
    <p:extLst>
      <p:ext uri="{BB962C8B-B14F-4D97-AF65-F5344CB8AC3E}">
        <p14:creationId xmlns:p14="http://schemas.microsoft.com/office/powerpoint/2010/main" val="134765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436096" y="1124744"/>
            <a:ext cx="2881312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 dirty="0">
                <a:solidFill>
                  <a:srgbClr val="0070C0"/>
                </a:solidFill>
              </a:rPr>
              <a:t>«9 марта…1915 года. Днем был у меня рязанский парень со стихами. Стихи свежие, чистые, голосистые…»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 dirty="0">
                <a:solidFill>
                  <a:srgbClr val="0070C0"/>
                </a:solidFill>
              </a:rPr>
              <a:t>	А Блок»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7589"/>
            <a:ext cx="4807661" cy="4751611"/>
          </a:xfrm>
        </p:spPr>
      </p:pic>
    </p:spTree>
    <p:extLst>
      <p:ext uri="{BB962C8B-B14F-4D97-AF65-F5344CB8AC3E}">
        <p14:creationId xmlns:p14="http://schemas.microsoft.com/office/powerpoint/2010/main" val="9222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С. А. Есенин «Лебёдушка»</a:t>
            </a:r>
            <a:endParaRPr lang="ru-RU" sz="5400" dirty="0"/>
          </a:p>
        </p:txBody>
      </p:sp>
      <p:pic>
        <p:nvPicPr>
          <p:cNvPr id="4" name="Picture 4" descr="Картинка 2 из 8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24000"/>
            <a:ext cx="3886200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6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0187"/>
            <a:ext cx="8496944" cy="5179714"/>
          </a:xfrm>
        </p:spPr>
      </p:pic>
      <p:sp>
        <p:nvSpPr>
          <p:cNvPr id="7" name="Заголовок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627784" y="764704"/>
            <a:ext cx="48156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Что вы  знаете о лебедях?</a:t>
            </a:r>
          </a:p>
        </p:txBody>
      </p:sp>
    </p:spTree>
    <p:extLst>
      <p:ext uri="{BB962C8B-B14F-4D97-AF65-F5344CB8AC3E}">
        <p14:creationId xmlns:p14="http://schemas.microsoft.com/office/powerpoint/2010/main" val="408724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дминистратор\Desktop\imag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0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5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0"/>
            <a:ext cx="91511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0"/>
            <a:ext cx="9144000" cy="6874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49" y="1813"/>
            <a:ext cx="9171316" cy="68740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50" y="-20253"/>
            <a:ext cx="9183149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18" y="-28300"/>
            <a:ext cx="9185518" cy="68740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8" y="-44392"/>
            <a:ext cx="9194985" cy="69023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9" y="-76579"/>
            <a:ext cx="9222301" cy="69484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06" y="-76579"/>
            <a:ext cx="9200058" cy="69545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01" y="-99069"/>
            <a:ext cx="9210467" cy="697704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01" y="-99069"/>
            <a:ext cx="9228453" cy="69934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86" y="-115437"/>
            <a:ext cx="9255768" cy="70097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03" y="-137928"/>
            <a:ext cx="9191669" cy="69959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60419"/>
            <a:ext cx="9231631" cy="71898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44050"/>
            <a:ext cx="9231631" cy="71734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57904"/>
            <a:ext cx="9231631" cy="71873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79447"/>
            <a:ext cx="9231631" cy="7208847"/>
          </a:xfrm>
          <a:prstGeom prst="rect">
            <a:avLst/>
          </a:prstGeom>
        </p:spPr>
      </p:pic>
      <p:pic>
        <p:nvPicPr>
          <p:cNvPr id="10" name="03 - С.А. Есенин  Лебёдушка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8116" y="5373216"/>
            <a:ext cx="609600" cy="583907"/>
          </a:xfrm>
          <a:prstGeom prst="rect">
            <a:avLst/>
          </a:prstGeom>
        </p:spPr>
      </p:pic>
      <p:pic>
        <p:nvPicPr>
          <p:cNvPr id="25" name="Picture 8" descr="Картинка 13 из 331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349" y="-137928"/>
            <a:ext cx="2245198" cy="150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15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7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7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7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75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77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75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75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7750"/>
                            </p:stCondLst>
                            <p:childTnLst>
                              <p:par>
                                <p:cTn id="61" presetID="4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775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7750"/>
                            </p:stCondLst>
                            <p:childTnLst>
                              <p:par>
                                <p:cTn id="69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750"/>
                            </p:stCondLst>
                            <p:childTnLst>
                              <p:par>
                                <p:cTn id="73" presetID="4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3321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3"/>
            <a:ext cx="7396136" cy="2592287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настроение,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вызвало у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стихотворение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Взволновало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оно вас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1547664" y="26064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endParaRPr lang="ru-RU" altLang="ru-RU" b="1" u="sng" dirty="0" smtClean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323528" y="4149080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главные герои </a:t>
            </a:r>
            <a:endParaRPr lang="en-US" sz="36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3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стихотворения? </a:t>
            </a:r>
            <a:endParaRPr lang="ru-RU" altLang="ru-RU" sz="36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36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57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823" y="26064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Словарная работа.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5012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altLang="ru-RU" sz="7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-та-га - шумная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толпа,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сборище;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за-</a:t>
            </a:r>
            <a:r>
              <a:rPr lang="ru-RU" altLang="ru-RU" sz="7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водь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небольшой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 в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реке;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за-тон - вдавшийся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берег речной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7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-ла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стерегла, охраняла;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-ни-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лись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прятались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чу-я-ла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чувствовала;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об-лест-ный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храбрый, отважный;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-ха-лось – качалось;</a:t>
            </a:r>
            <a:endParaRPr lang="ru-RU" sz="7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300" dirty="0"/>
          </a:p>
          <a:p>
            <a:pPr marL="0" indent="0"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7413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покрывала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златотканые – в стихотворении это яркие солнечные лучи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гладь зеркальная - водная поверхность прозрачная, как в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зеркале;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заводь - небольшой залив в реке с замедленным  течением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молчаливый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затон - длинный нетронутый залив реки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шелковая – нежная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тихозвонные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ручейки - спокойно протекающие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росинки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серебристые - роса прозрачная, под серебро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лазоревые - светло-синий тон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волны пряные - издающие запах;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38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i="1" dirty="0"/>
              <a:t>Олицетворение</a:t>
            </a:r>
            <a:r>
              <a:rPr lang="ru-RU" dirty="0"/>
              <a:t> – один из приемов художественного изображения, состоящий в том, что животные, неодушевленные предметы, явления природы наделяются человеческими способностями и свойствами: даром речи, чувствами и мыслями.</a:t>
            </a:r>
          </a:p>
        </p:txBody>
      </p:sp>
    </p:spTree>
    <p:extLst>
      <p:ext uri="{BB962C8B-B14F-4D97-AF65-F5344CB8AC3E}">
        <p14:creationId xmlns:p14="http://schemas.microsoft.com/office/powerpoint/2010/main" val="33729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esni_na_stihi_Sergeya_Esenina_-_Klyon_ty_moj_opavshij_Russkaya_pesny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544522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92033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0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2272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6542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859713" cy="92233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Выберите подходящий ответ и аргументируйте: </a:t>
            </a:r>
            <a:br>
              <a:rPr lang="ru-RU" sz="2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u="sng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какой целью Есенин написал это стихотворение</a:t>
            </a:r>
            <a:r>
              <a:rPr lang="ru-RU" sz="24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341438"/>
            <a:ext cx="4033838" cy="45259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Чтобы сообщить о том, что произошло с Лебёдушкой;</a:t>
            </a:r>
          </a:p>
          <a:p>
            <a:pPr eaLnBrk="1" hangingPunct="1">
              <a:defRPr/>
            </a:pPr>
            <a:r>
              <a:rPr lang="ru-RU" sz="28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Чтобы привлечь внимание к красоте природы; </a:t>
            </a:r>
          </a:p>
          <a:p>
            <a:pPr eaLnBrk="1" hangingPunct="1">
              <a:defRPr/>
            </a:pPr>
            <a:r>
              <a:rPr lang="ru-RU" sz="28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Чтобы вызвать взаимное сопереживание;</a:t>
            </a:r>
          </a:p>
          <a:p>
            <a:pPr eaLnBrk="1" hangingPunct="1">
              <a:defRPr/>
            </a:pPr>
            <a:r>
              <a:rPr lang="ru-RU" sz="28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Чтобы передать свою грусть.</a:t>
            </a:r>
          </a:p>
        </p:txBody>
      </p:sp>
      <p:pic>
        <p:nvPicPr>
          <p:cNvPr id="12292" name="Picture 4" descr="lebed16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989138"/>
            <a:ext cx="3671887" cy="3667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21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Вспомнить факты из биографии С. А. Есенина;</a:t>
            </a:r>
          </a:p>
          <a:p>
            <a:r>
              <a:rPr lang="ru-RU" dirty="0"/>
              <a:t>п</a:t>
            </a:r>
            <a:r>
              <a:rPr lang="ru-RU" dirty="0" smtClean="0"/>
              <a:t>ознакомиться с произведением С. А. Есенина ……………;</a:t>
            </a:r>
          </a:p>
          <a:p>
            <a:r>
              <a:rPr lang="ru-RU" dirty="0" smtClean="0"/>
              <a:t>Учиться правильному выразительному чтению.</a:t>
            </a:r>
            <a:endParaRPr lang="ru-RU" dirty="0"/>
          </a:p>
          <a:p>
            <a:endParaRPr lang="ru-RU" dirty="0" smtClean="0"/>
          </a:p>
        </p:txBody>
      </p:sp>
      <p:pic>
        <p:nvPicPr>
          <p:cNvPr id="4" name="Picture 6" descr="ЛЕБЕДИ АНИМИРОВАННЫЕ КАРТИНКИ С ВОДНЫМИ  ЭФФЕКТАМИ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53136"/>
            <a:ext cx="2819400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576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Рефлексия.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12875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 вас поразил урок?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 чём заставил задуматься?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Чему ты научился на уроке?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Доволен ли ты своей работой на уроке?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6388" name="Picture 4" descr="lebed16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844675"/>
            <a:ext cx="4032250" cy="4321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40792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115888"/>
            <a:ext cx="4572000" cy="6372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Друзья, учитесь верности у лебедей!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Любите так,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любят эти птицы.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если взять вселенную,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с чем любовь такая не сравниться.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не люди,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какая стать,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нежность,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Преданность друг другу.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чувство невозможно передать,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Оно подобно истинному чуду!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3" name="Picture 4" descr="lebed1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052513"/>
            <a:ext cx="4032250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49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Задачи урока: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Вспомнить факты из биографии С. А. Есенина;</a:t>
            </a:r>
          </a:p>
          <a:p>
            <a:r>
              <a:rPr lang="ru-RU" dirty="0" smtClean="0"/>
              <a:t>Познакомиться с произведением С. А. Есенина ……………;</a:t>
            </a:r>
          </a:p>
          <a:p>
            <a:r>
              <a:rPr lang="ru-RU" dirty="0" smtClean="0"/>
              <a:t>Учиться правильному выразительному чтению.</a:t>
            </a:r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4183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артинка 2 из 3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43534"/>
            <a:ext cx="3682752" cy="51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35696" y="2492896"/>
            <a:ext cx="3009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</a:rPr>
              <a:t>С. А.  Есенин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</a:rPr>
              <a:t>1895г.-1925г.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07397" y="4653136"/>
            <a:ext cx="4216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0000FF"/>
                </a:solidFill>
              </a:rPr>
              <a:t>село Константиново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0000FF"/>
                </a:solidFill>
              </a:rPr>
              <a:t>Рязанской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5 из 12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006"/>
            <a:ext cx="4195762" cy="631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Картинка 7 из 34"/>
          <p:cNvPicPr>
            <a:picLocks noGrp="1" noChangeAspect="1" noChangeArrowheads="1"/>
          </p:cNvPicPr>
          <p:nvPr>
            <p:ph idx="1"/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006"/>
            <a:ext cx="4032448" cy="631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l1-436-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60040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39952" y="1484784"/>
            <a:ext cx="4608512" cy="10779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</a:rPr>
              <a:t>Фёдор Андреевич Титов дедушка поэта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36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Картинка 26 из 388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143504" y="0"/>
            <a:ext cx="40004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0338" y="217309"/>
            <a:ext cx="4786345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gradFill flip="none" rotWithShape="1">
                  <a:gsLst>
                    <a:gs pos="0">
                      <a:srgbClr val="0000FF">
                        <a:shade val="30000"/>
                        <a:satMod val="115000"/>
                      </a:srgbClr>
                    </a:gs>
                    <a:gs pos="50000">
                      <a:srgbClr val="0000FF">
                        <a:shade val="67500"/>
                        <a:satMod val="115000"/>
                      </a:srgbClr>
                    </a:gs>
                    <a:gs pos="100000">
                      <a:srgbClr val="0000FF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В раннем детстве полюбил Сергей Есенин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gradFill flip="none" rotWithShape="1">
                  <a:gsLst>
                    <a:gs pos="0">
                      <a:srgbClr val="0000FF">
                        <a:shade val="30000"/>
                        <a:satMod val="115000"/>
                      </a:srgbClr>
                    </a:gs>
                    <a:gs pos="50000">
                      <a:srgbClr val="0000FF">
                        <a:shade val="67500"/>
                        <a:satMod val="115000"/>
                      </a:srgbClr>
                    </a:gs>
                    <a:gs pos="100000">
                      <a:srgbClr val="0000FF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 родную русскую природу.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47110" y="4221088"/>
            <a:ext cx="2988447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Он чувствовал себя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частью этой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49334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10 из 186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2326"/>
            <a:ext cx="8496944" cy="634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32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Картинка 3 из 115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094648" y="140231"/>
            <a:ext cx="494577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Эта улица мне знакома.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И знаком этот низенький дом,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Проводов голубая солома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Опрокинулась над окном.</a:t>
            </a:r>
          </a:p>
        </p:txBody>
      </p:sp>
    </p:spTree>
    <p:extLst>
      <p:ext uri="{BB962C8B-B14F-4D97-AF65-F5344CB8AC3E}">
        <p14:creationId xmlns:p14="http://schemas.microsoft.com/office/powerpoint/2010/main" val="33375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352</Words>
  <Application>Microsoft Office PowerPoint</Application>
  <PresentationFormat>Экран (4:3)</PresentationFormat>
  <Paragraphs>87</Paragraphs>
  <Slides>24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Тема Office</vt:lpstr>
      <vt:lpstr>Office Theme</vt:lpstr>
      <vt:lpstr>1_Office Theme</vt:lpstr>
      <vt:lpstr>3_Office Theme</vt:lpstr>
      <vt:lpstr>Оформление по умолчанию</vt:lpstr>
      <vt:lpstr>1_Оформление по умолчанию</vt:lpstr>
      <vt:lpstr>Презентация PowerPoint</vt:lpstr>
      <vt:lpstr>Презентация PowerPoint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 улица мне знакома. И знаком этот низенький дом, Проводов голубая солома Опрокинулась над окном.</vt:lpstr>
      <vt:lpstr>Презентация PowerPoint</vt:lpstr>
      <vt:lpstr>Презентация PowerPoint</vt:lpstr>
      <vt:lpstr>С. А. Есенин «Лебёдушка»</vt:lpstr>
      <vt:lpstr>Что вы  знаете о лебедях?</vt:lpstr>
      <vt:lpstr>Презентация PowerPoint</vt:lpstr>
      <vt:lpstr>Презентация PowerPoint</vt:lpstr>
      <vt:lpstr>Презентация PowerPoint</vt:lpstr>
      <vt:lpstr>Словарная работа.</vt:lpstr>
      <vt:lpstr>Презентация PowerPoint</vt:lpstr>
      <vt:lpstr>Презентация PowerPoint</vt:lpstr>
      <vt:lpstr>Презентация PowerPoint</vt:lpstr>
      <vt:lpstr>Выберите подходящий ответ и аргументируйте:  С какой целью Есенин написал это стихотворение?</vt:lpstr>
      <vt:lpstr>Задачи урока:</vt:lpstr>
      <vt:lpstr>Рефлексия.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55</cp:revision>
  <dcterms:modified xsi:type="dcterms:W3CDTF">2020-05-19T01:48:52Z</dcterms:modified>
</cp:coreProperties>
</file>