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4" r:id="rId1"/>
  </p:sldMasterIdLst>
  <p:sldIdLst>
    <p:sldId id="256" r:id="rId2"/>
    <p:sldId id="257" r:id="rId3"/>
    <p:sldId id="258" r:id="rId4"/>
    <p:sldId id="259" r:id="rId5"/>
    <p:sldId id="266" r:id="rId6"/>
    <p:sldId id="267" r:id="rId7"/>
    <p:sldId id="268" r:id="rId8"/>
    <p:sldId id="273" r:id="rId9"/>
    <p:sldId id="270" r:id="rId10"/>
    <p:sldId id="272" r:id="rId11"/>
    <p:sldId id="271" r:id="rId12"/>
    <p:sldId id="27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>
      <p:cViewPr varScale="1">
        <p:scale>
          <a:sx n="72" d="100"/>
          <a:sy n="72" d="100"/>
        </p:scale>
        <p:origin x="-96" y="-1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kumimoji="0" lang="en-US" sz="7200" b="1" i="0" u="none" strike="noStrike" kern="1200" cap="all" spc="0" normalizeH="0" baseline="0" dirty="0">
                <a:ln w="15875">
                  <a:solidFill>
                    <a:sysClr val="window" lastClr="FFFFFF"/>
                  </a:solidFill>
                </a:ln>
                <a:solidFill>
                  <a:srgbClr val="DF5327"/>
                </a:solidFill>
                <a:effectLst>
                  <a:outerShdw dist="38100" dir="2700000" algn="tl" rotWithShape="0">
                    <a:srgbClr val="DF5327"/>
                  </a:outerShdw>
                </a:effectLst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1/27/2020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marL="0" algn="ctr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kumimoji="0" lang="en-US" sz="7200" b="1" i="0" u="none" strike="noStrike" kern="1200" cap="all" spc="0" normalizeH="0" baseline="0" dirty="0">
                <a:ln w="15875">
                  <a:solidFill>
                    <a:sysClr val="window" lastClr="FFFFFF"/>
                  </a:solidFill>
                </a:ln>
                <a:solidFill>
                  <a:srgbClr val="DF5327"/>
                </a:solidFill>
                <a:effectLst>
                  <a:outerShdw dist="38100" dir="2700000" algn="tl" rotWithShape="0">
                    <a:srgbClr val="DF5327"/>
                  </a:outerShdw>
                </a:effectLst>
                <a:uLnTx/>
                <a:uFillTx/>
                <a:latin typeface="Corbel" pitchFamily="34" charset="0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1/27/2020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1/27/2020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1/27/2020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1/27/2020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1331435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Урок русского языка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09530" y="2738665"/>
            <a:ext cx="8767860" cy="1388165"/>
          </a:xfrm>
        </p:spPr>
        <p:txBody>
          <a:bodyPr>
            <a:normAutofit/>
          </a:bodyPr>
          <a:lstStyle/>
          <a:p>
            <a:r>
              <a:rPr lang="ru-RU" sz="7200" b="1" dirty="0" smtClean="0">
                <a:solidFill>
                  <a:schemeClr val="accent1">
                    <a:lumMod val="50000"/>
                  </a:schemeClr>
                </a:solidFill>
              </a:rPr>
              <a:t>4 класс</a:t>
            </a:r>
            <a:endParaRPr lang="ru-RU" sz="72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2672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10816" y="1139545"/>
            <a:ext cx="1119808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Роль глагола в речи важна необычайно, без него наша речь немыслима. </a:t>
            </a:r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Существительные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дают предметам, идеям и событиям </a:t>
            </a:r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имена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прилагательные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описывают их </a:t>
            </a:r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свойства.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глаголы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подобно живой воде, </a:t>
            </a:r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вдыхают жизнь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окружающие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их</a:t>
            </a:r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слова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связывают их в законченное, полноценное предложение, наполняя его движением и активностью. 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08384" y="474630"/>
            <a:ext cx="643438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Роль глаголов в языке?</a:t>
            </a:r>
            <a:endParaRPr lang="ru-RU" sz="36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7974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95130" y="1669774"/>
            <a:ext cx="834887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AutoNum type="arabicPeriod"/>
            </a:pP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 такое глагол? </a:t>
            </a:r>
          </a:p>
          <a:p>
            <a:pPr marL="514350" indent="-514350">
              <a:buAutoNum type="arabicPeriod"/>
            </a:pP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какие вопросы отвечает?</a:t>
            </a:r>
          </a:p>
          <a:p>
            <a:pPr marL="514350" indent="-514350">
              <a:buAutoNum type="arabicPeriod"/>
            </a:pP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 обозначает? </a:t>
            </a:r>
          </a:p>
          <a:p>
            <a:pPr marL="514350" indent="-514350">
              <a:buAutoNum type="arabicPeriod"/>
            </a:pP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Какие грамматические признаки есть у глагола?</a:t>
            </a:r>
          </a:p>
          <a:p>
            <a:pPr marL="514350" indent="-514350">
              <a:buAutoNum type="arabicPeriod"/>
            </a:pP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изменяется глагол?</a:t>
            </a:r>
          </a:p>
          <a:p>
            <a:pPr marL="514350" indent="-514350">
              <a:buAutoNum type="arabicPeriod"/>
            </a:pP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Какую роль в предложении выполняет глагол?</a:t>
            </a:r>
          </a:p>
          <a:p>
            <a:pPr marL="514350" indent="-514350">
              <a:buAutoNum type="arabicPeriod"/>
            </a:pP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Роль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глаголов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языке.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95130" y="569843"/>
            <a:ext cx="73947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Итог урока</a:t>
            </a:r>
            <a:endParaRPr lang="ru-RU" sz="36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4034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10816" y="496453"/>
            <a:ext cx="8560905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Проснулся, прищурился, сел, улыбнулся.</a:t>
            </a:r>
            <a:b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Отдёрнул, зажмурился, встал, потянулся.</a:t>
            </a:r>
            <a:b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Взглянул, почесался, намылил, умылся,</a:t>
            </a:r>
            <a:b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Зевнул, причесался, почистил, побрился</a:t>
            </a: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716696" y="2701024"/>
            <a:ext cx="9104242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Купите </a:t>
            </a:r>
            <a:r>
              <a:rPr lang="ru-RU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хомяка!</a:t>
            </a:r>
            <a:br>
              <a:rPr lang="ru-RU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Ныл, орал, требовал! Просил, умолял - обещали подумать. Сжалились, решили купить. Пошли искать. Смотрели, выбирали, спорили. Купили! Несём, спит. Проснулся. Накормили, напоили, разместили. Сели наблюдать. Ходит, приглядывается, принюхивается. Подружились! Радуюсь!</a:t>
            </a:r>
            <a:endParaRPr lang="ru-RU" sz="32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3363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48" r="7173"/>
          <a:stretch/>
        </p:blipFill>
        <p:spPr>
          <a:xfrm>
            <a:off x="6547210" y="1817112"/>
            <a:ext cx="5275595" cy="4780093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15155" y="793347"/>
            <a:ext cx="7598535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Плутовка к дереву на цыпочках </a:t>
            </a: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8102513" y="789766"/>
            <a:ext cx="253543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одходит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63639" y="1463169"/>
            <a:ext cx="194471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Вертит</a:t>
            </a:r>
            <a:endParaRPr lang="ru-RU" sz="4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459866" y="1463169"/>
            <a:ext cx="42130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востом,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15154" y="2209692"/>
            <a:ext cx="364472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вороны глаз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159876" y="2203766"/>
            <a:ext cx="25130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 </a:t>
            </a:r>
            <a:r>
              <a:rPr lang="ru-RU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сводит</a:t>
            </a:r>
            <a:endParaRPr lang="ru-RU" sz="4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79549" y="2917700"/>
            <a:ext cx="64394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236374" y="2917578"/>
            <a:ext cx="19962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говорит</a:t>
            </a:r>
            <a:endParaRPr lang="ru-RU" sz="4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98490" y="3625464"/>
            <a:ext cx="601443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 сладко, чуть дыша… 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8063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13" grpId="0"/>
      <p:bldP spid="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98490" y="439527"/>
            <a:ext cx="915687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 урока: ГЛАГОЛ</a:t>
            </a:r>
            <a:endParaRPr lang="ru-RU" sz="4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28034" y="1388861"/>
            <a:ext cx="1110158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Цель: вспомнить всё, что знаем о глаголе.</a:t>
            </a:r>
            <a:endParaRPr lang="ru-RU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28034" y="2454515"/>
            <a:ext cx="1023870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 такое глагол? </a:t>
            </a:r>
          </a:p>
          <a:p>
            <a:pPr marL="514350" indent="-514350">
              <a:buAutoNum type="arabicPeriod"/>
            </a:pP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какие вопросы отвечает?</a:t>
            </a:r>
          </a:p>
          <a:p>
            <a:pPr marL="514350" indent="-514350">
              <a:buAutoNum type="arabicPeriod"/>
            </a:pP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 обозначает? </a:t>
            </a:r>
          </a:p>
          <a:p>
            <a:pPr marL="514350" indent="-514350">
              <a:buAutoNum type="arabicPeriod"/>
            </a:pP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Какие грамматические признаки есть у глагола?</a:t>
            </a:r>
          </a:p>
          <a:p>
            <a:pPr marL="514350" indent="-514350">
              <a:buAutoNum type="arabicPeriod"/>
            </a:pP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 изменяется глагол?</a:t>
            </a:r>
          </a:p>
          <a:p>
            <a:pPr marL="514350" indent="-514350">
              <a:buAutoNum type="arabicPeriod"/>
            </a:pP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Какую роль в предложении выполняет глагол?</a:t>
            </a:r>
          </a:p>
          <a:p>
            <a:pPr marL="514350" indent="-514350">
              <a:buAutoNum type="arabicPeriod"/>
            </a:pP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Роль глаголов в языке.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3444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592428" y="579549"/>
            <a:ext cx="76886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1.Что такое глагол?</a:t>
            </a:r>
            <a:endParaRPr lang="ru-RU" sz="36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138670" y="554985"/>
            <a:ext cx="640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Глагол – это часть речи.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7254"/>
          <a:stretch/>
        </p:blipFill>
        <p:spPr>
          <a:xfrm>
            <a:off x="5525037" y="4662152"/>
            <a:ext cx="6208019" cy="1747636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592427" y="1872211"/>
            <a:ext cx="43916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2.На какие вопросы отвечает?</a:t>
            </a:r>
            <a:endParaRPr lang="ru-RU" sz="36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92427" y="3580371"/>
            <a:ext cx="47651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3.Что обозначает?</a:t>
            </a:r>
            <a:endParaRPr lang="ru-RU" sz="36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138670" y="1725195"/>
            <a:ext cx="606595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 делать? Что сделать?</a:t>
            </a:r>
          </a:p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 делал? Что сделал?</a:t>
            </a:r>
          </a:p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 делает? Что сделает? Что будет делать?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92428" y="4662151"/>
            <a:ext cx="42371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Действие предмета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0988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3" grpId="0"/>
      <p:bldP spid="14" grpId="0"/>
      <p:bldP spid="15" grpId="0"/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4313" y="556591"/>
            <a:ext cx="107740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Какие грамматические признаки есть у глагола?</a:t>
            </a:r>
            <a:endParaRPr lang="ru-RU" sz="36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0547" y="1274517"/>
            <a:ext cx="2390774" cy="1605483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396" y="1338191"/>
            <a:ext cx="2277096" cy="1515304"/>
          </a:xfrm>
          <a:prstGeom prst="rect">
            <a:avLst/>
          </a:prstGeom>
        </p:spPr>
      </p:pic>
      <p:pic>
        <p:nvPicPr>
          <p:cNvPr id="5" name="Рисунок 10" descr="1218030-8db2dff3245d6da7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69396" y="3385135"/>
            <a:ext cx="5868636" cy="30821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2504661" y="1881809"/>
            <a:ext cx="6990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ел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960164" y="1845486"/>
            <a:ext cx="11264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съел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752521" y="1866420"/>
            <a:ext cx="343231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совершенный  несовершенный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593492" y="4267200"/>
            <a:ext cx="39358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настоящее прошедшее</a:t>
            </a:r>
          </a:p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будущее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189844" y="1227339"/>
            <a:ext cx="24649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 </a:t>
            </a:r>
            <a:endParaRPr lang="ru-RU" sz="36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454887" y="3514850"/>
            <a:ext cx="23986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Время </a:t>
            </a:r>
            <a:endParaRPr lang="ru-RU" sz="36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8867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31303" y="384314"/>
            <a:ext cx="11553825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Спишите предложения. Укажите время и вид       глаголов.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Пришла </a:t>
            </a:r>
            <a:r>
              <a:rPr lang="ru-RU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в..сна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Со..</a:t>
            </a:r>
            <a:r>
              <a:rPr lang="ru-RU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нце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светит ярко. С крыш чистая к..</a:t>
            </a:r>
            <a:r>
              <a:rPr lang="ru-RU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пель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падает. На з..</a:t>
            </a:r>
            <a:r>
              <a:rPr lang="ru-RU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мле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разл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..лось много </a:t>
            </a:r>
            <a:r>
              <a:rPr lang="ru-RU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лу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... Скоро все </a:t>
            </a:r>
            <a:r>
              <a:rPr lang="ru-RU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в..круг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з..з..л..</a:t>
            </a:r>
            <a:r>
              <a:rPr lang="ru-RU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неет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З..щ..</a:t>
            </a:r>
            <a:r>
              <a:rPr lang="ru-RU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бечут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ес..</a:t>
            </a:r>
            <a:r>
              <a:rPr lang="ru-RU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ло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птицы.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4731" y="2638506"/>
            <a:ext cx="2674868" cy="3897253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337" y="3893400"/>
            <a:ext cx="2319131" cy="2512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7041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37321" y="446708"/>
            <a:ext cx="63875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изменяется глагол?</a:t>
            </a:r>
            <a:endParaRPr lang="ru-RU" sz="4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234" y="4141586"/>
            <a:ext cx="1981200" cy="2305050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68" t="3820" r="2748" b="9158"/>
          <a:stretch/>
        </p:blipFill>
        <p:spPr>
          <a:xfrm>
            <a:off x="7527235" y="3486976"/>
            <a:ext cx="4227444" cy="295523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97564" y="1277681"/>
            <a:ext cx="528761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исую, рисуем, рисуешь, рисуете, рисует, рисуют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51776" y="2941258"/>
            <a:ext cx="238539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исовал, рисовала, </a:t>
            </a:r>
          </a:p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рисовали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156174" y="548185"/>
            <a:ext cx="459850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арисую, нарисуем, нарисуешь, нарисуете, нарисует, нарисуют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418519" y="3163810"/>
            <a:ext cx="22661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лицам</a:t>
            </a:r>
            <a:endParaRPr lang="ru-RU" sz="36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451650" y="3818421"/>
            <a:ext cx="24715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числам</a:t>
            </a:r>
            <a:endParaRPr lang="ru-RU" sz="36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451650" y="4464752"/>
            <a:ext cx="21998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родам</a:t>
            </a:r>
            <a:endParaRPr lang="ru-RU" sz="36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8790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9" grpId="0"/>
      <p:bldP spid="10" grpId="0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02365" y="662609"/>
            <a:ext cx="11052313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Запишите: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 - 3 глагола настоящего времени, 1лица</a:t>
            </a:r>
          </a:p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единственного числа;</a:t>
            </a:r>
          </a:p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2  -  3 глагола настоящего времени 3 лица, </a:t>
            </a:r>
          </a:p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множественного числа</a:t>
            </a:r>
          </a:p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3  -  3 глагола прошедшего времени,</a:t>
            </a:r>
          </a:p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мужского рода, единственного числа</a:t>
            </a:r>
          </a:p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4 – 3 глагола совершенного вида, будущего </a:t>
            </a:r>
          </a:p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времени, 2 лица, единственного числа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3193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4800" y="318050"/>
            <a:ext cx="10124661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Каким членом предложения является глагол?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6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Уж тает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сне.., </a:t>
            </a:r>
            <a:r>
              <a:rPr lang="ru-RU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б..гут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руч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..и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..</a:t>
            </a:r>
            <a:r>
              <a:rPr lang="ru-RU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кно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п..веяло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в..</a:t>
            </a:r>
            <a:r>
              <a:rPr lang="ru-RU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сною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З..свищут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скоро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с..л..</a:t>
            </a:r>
            <a:r>
              <a:rPr lang="ru-RU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вьи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лес оденется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л..</a:t>
            </a:r>
            <a:r>
              <a:rPr lang="ru-RU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ствою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Ф. Тютчев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4" descr="40155182_satarov_8_99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13742" y="2266122"/>
            <a:ext cx="5727434" cy="4336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661484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Базис">
  <a:themeElements>
    <a:clrScheme name="Basis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DF5327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63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Basis" id="{5665723A-49BA-4B57-8411-A56F8F207965}" vid="{446C221D-F63F-4DD8-B509-CFE168687BF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TC103457444[[fn=Основа]]</Template>
  <TotalTime>370</TotalTime>
  <Words>450</Words>
  <Application>Microsoft Office PowerPoint</Application>
  <PresentationFormat>Произвольный</PresentationFormat>
  <Paragraphs>75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Базис</vt:lpstr>
      <vt:lpstr>Урок русского языка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Сочинение  как опадают листья</dc:title>
  <dc:creator>Таня</dc:creator>
  <cp:lastModifiedBy>Светлана Бахарева</cp:lastModifiedBy>
  <cp:revision>39</cp:revision>
  <dcterms:created xsi:type="dcterms:W3CDTF">2014-09-23T15:26:25Z</dcterms:created>
  <dcterms:modified xsi:type="dcterms:W3CDTF">2020-01-27T23:17:02Z</dcterms:modified>
</cp:coreProperties>
</file>