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0" r:id="rId4"/>
    <p:sldId id="259" r:id="rId5"/>
    <p:sldId id="260" r:id="rId6"/>
    <p:sldId id="261" r:id="rId7"/>
    <p:sldId id="263" r:id="rId8"/>
    <p:sldId id="275" r:id="rId9"/>
    <p:sldId id="266" r:id="rId10"/>
    <p:sldId id="272" r:id="rId11"/>
    <p:sldId id="268" r:id="rId12"/>
    <p:sldId id="267" r:id="rId13"/>
    <p:sldId id="262" r:id="rId14"/>
    <p:sldId id="258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48861-9662-41D5-BB46-58DB3B896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DC8068-9DC0-4A65-875F-B3EBB6A28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4A175-049E-4852-A855-1A1712D0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BBA7E-74B9-4B74-B3E0-CCDA6DF0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5538FE-309B-4625-B9A3-3DF2548C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7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1A9FA-973A-4E0D-BC96-96766AA9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81EAA7-74AB-4C01-87DF-98A880D30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36CA4-8185-4A47-8D7F-8C944CAD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0B69E-822F-4814-8595-BD432BDD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45DDF9-EBC9-4B0E-A74A-F2C225F8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3934AF-763C-4051-9644-D0D7314B4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29601F-0840-4932-8253-693E1060C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E6A3B-D0DA-4208-8DCD-9A1BDE35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F868DC-81CB-4FBD-9757-20E2C032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5308C-47B6-4751-BF72-305FF1E6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80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D1C6B-A8D6-4D22-A307-B45738EC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B099F-7CF0-4369-B1C2-DB06FB8AB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16D183-09E0-47BB-A05D-6F973A2C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0E538-C2D8-4D23-8F1C-907CE6C0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3F75B-54DE-4DA9-8CC0-C6975FF5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4C14-E5BC-463E-BD22-11A92139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84AEDA-6706-47E4-9511-B1018066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5AA16-2984-44C6-9133-497B90A1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C63E-693B-4A04-B530-E2F7B318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8BF2F-C132-41C6-95E4-1F3FC19E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4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CECCA-5192-4C00-8BF3-19E01CA1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06671-5793-4111-8E84-074FF605A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4A2425-C202-49D9-8E96-B4235B94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003CE-2CEE-407E-B030-A991160D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C5378D-759A-43C5-9853-6A893C27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78AED8-896B-463B-9255-820208CF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2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1ADB6-7783-4854-8712-17FEBC6F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CA323-4D65-4F34-842F-FCA9B07CB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55513D-F991-4829-8D5A-1E7306035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CAFF84-9BF3-430B-9BAF-D0B14DBBF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2A6A82-B1B8-4324-A554-E5655FC4C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FE859E-4A72-4430-90B6-1DA5A0D9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5976CE-493A-4FEB-8D30-058A1C6B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6F15FE-3693-44D6-86F1-7F873F5C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6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3E-4722-4AB9-B392-E4E5426F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5E81F1-C9C0-4A67-827F-8F5DDFA9D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F67443-E37F-4F64-A85D-6B8D1C25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A5C4B1-8E7D-456A-A63D-16D85809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2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2AA444-6A8B-48BB-A448-29DAAEED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D7399E-5EC4-4473-913E-856728B8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5FDA22-CE70-4004-AF99-E019C992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1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2628C-3FBB-416C-80A8-F7B4828E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D50CC9-E4E5-45F9-9510-9E3C1E726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B359EE-FABD-4FB0-B9DF-AC3162E2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B00917-6FA3-410D-B348-B617D8FC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81D949-35B9-4AA8-A3BD-5D9577D8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BBC926-8D9D-4686-B471-81BF6B3F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1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F6D31-6C1B-4043-85CE-357CF1B5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DF0B6C-3153-4830-B011-881F2F6AE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48123-A612-4B22-8759-030A65948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EB042A-06F2-445A-8F3A-5DC65D128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4907CB-2C24-4327-A562-394B7600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BFCE76-651F-4A7B-A508-57CAE763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1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A3FAD-7EBC-47BD-8270-FE15C2D8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6018A2-D4A9-45E2-8EA7-BCEC5495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C71FB-D4A7-4EC4-9C72-0B79C3DE7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A126-D1BD-4672-85C2-36A26A0C602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8914F2-9C04-46E8-987F-145651BEA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E9A67-5F0A-4145-A873-D12C8D36A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2348D-E7B7-4EC7-BD28-967D0A5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78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me.org/214380/meditsina/osobennosti_stroeniya" TargetMode="External"/><Relationship Id="rId2" Type="http://schemas.openxmlformats.org/officeDocument/2006/relationships/hyperlink" Target="https://www.yaklass.ru/p/biologia/chelovek/nervnaia-sistema-16071/stroenie-nervnoi-sistemy-i-ee-znachenie-16072/re-549a1504-fec2-4f48-9d98-a5dffbec41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znayka.org/s3535t1.html" TargetMode="External"/><Relationship Id="rId5" Type="http://schemas.openxmlformats.org/officeDocument/2006/relationships/hyperlink" Target="https://yandex.ru/collections/user/ivan-kovlev/vegetativnaia-nervnaia-sistema/" TargetMode="External"/><Relationship Id="rId4" Type="http://schemas.openxmlformats.org/officeDocument/2006/relationships/hyperlink" Target="http://www.&#1083;&#1077;&#1085;&#1072;24.&#1088;&#1092;/&#1041;&#1080;&#1086;&#1083;&#1086;&#1075;&#1080;&#1103;_8_&#1082;&#1083;_&#1055;&#1072;&#1089;&#1077;&#1095;&#1085;&#1080;&#1082;/43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91833-9F91-4FF0-AFD9-3DA426A3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55" y="1809861"/>
            <a:ext cx="9144000" cy="23876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Constantia" panose="02030602050306030303" pitchFamily="18" charset="0"/>
              </a:rPr>
              <a:t>Вегетативная нервная система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8B9D68-2B68-43BE-990A-CCCF1EA8B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107" y="4692134"/>
            <a:ext cx="6099544" cy="1655762"/>
          </a:xfrm>
        </p:spPr>
        <p:txBody>
          <a:bodyPr/>
          <a:lstStyle/>
          <a:p>
            <a:r>
              <a:rPr lang="ru-RU" dirty="0">
                <a:latin typeface="Constantia" panose="02030602050306030303" pitchFamily="18" charset="0"/>
              </a:rPr>
              <a:t>Учитель биологии МАОУ «Лицей№1»</a:t>
            </a:r>
          </a:p>
          <a:p>
            <a:r>
              <a:rPr lang="ru-RU" dirty="0">
                <a:latin typeface="Constantia" panose="02030602050306030303" pitchFamily="18" charset="0"/>
              </a:rPr>
              <a:t>Белякова Александра Анатольевна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036B0-66AB-4FE4-A3CE-2A21BE01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971" y="4271889"/>
            <a:ext cx="3037368" cy="22780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2F32B-91A5-45DB-8933-EB5D4A02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4" y="124342"/>
            <a:ext cx="3033712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15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B1CEFA-B250-4B40-8888-8BCF7664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53" y="59615"/>
            <a:ext cx="4274498" cy="67983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A5DB7-A917-48E4-B715-311DB45A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00" y="-26731"/>
            <a:ext cx="4363275" cy="68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4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лияние вегетативной нервной системы на функции органов таблица">
            <a:extLst>
              <a:ext uri="{FF2B5EF4-FFF2-40B4-BE49-F238E27FC236}">
                <a16:creationId xmlns:a16="http://schemas.microsoft.com/office/drawing/2014/main" id="{2574B260-2E61-4694-8D55-BF7C8DCC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1" y="978195"/>
            <a:ext cx="5396434" cy="51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0EA5758-B84A-4516-9137-C77D716FD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347731"/>
              </p:ext>
            </p:extLst>
          </p:nvPr>
        </p:nvGraphicFramePr>
        <p:xfrm>
          <a:off x="5592727" y="166772"/>
          <a:ext cx="6511332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226">
                  <a:extLst>
                    <a:ext uri="{9D8B030D-6E8A-4147-A177-3AD203B41FA5}">
                      <a16:colId xmlns:a16="http://schemas.microsoft.com/office/drawing/2014/main" val="2791538355"/>
                    </a:ext>
                  </a:extLst>
                </a:gridCol>
                <a:gridCol w="2322106">
                  <a:extLst>
                    <a:ext uri="{9D8B030D-6E8A-4147-A177-3AD203B41FA5}">
                      <a16:colId xmlns:a16="http://schemas.microsoft.com/office/drawing/2014/main" val="2825013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Иннервируются только симпатическими нервными волокнами</a:t>
                      </a:r>
                      <a:endParaRPr lang="ru-RU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Иннервируются только парасимпатическими волокнами</a:t>
                      </a:r>
                      <a:endParaRPr lang="ru-RU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2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органы чувств,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нервная система,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скелетные мышцы,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гладкие мышцы кожи,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потовые железы,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мышца, расширяющая зрачок (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дилятатор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большая часть кровеносных сосудов,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мочеточники,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селезёнка,</a:t>
                      </a:r>
                    </a:p>
                    <a:p>
                      <a:pPr algn="just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гипофиз,</a:t>
                      </a:r>
                    </a:p>
                    <a:p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мышца, сужающая зрачок (сфинктер),</a:t>
                      </a:r>
                    </a:p>
                    <a:p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ресничная мышца глаза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47894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A655C-B99E-471D-85A3-B842E6C7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759" y="4607626"/>
            <a:ext cx="2083602" cy="20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802E12-6ADF-4F04-8586-17EC0904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2" y="409354"/>
            <a:ext cx="11123216" cy="603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40C2E3-A870-4392-9347-0A5EC017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47625"/>
            <a:ext cx="75342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9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2534E0-C512-4799-B975-6B3DF302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85" y="1238963"/>
            <a:ext cx="3578662" cy="5188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07AE4-947B-4443-B645-4A2D86FC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" y="1135469"/>
            <a:ext cx="8487468" cy="5395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D43B7-7E41-4E57-823D-00FFFED56832}"/>
              </a:ext>
            </a:extLst>
          </p:cNvPr>
          <p:cNvSpPr txBox="1"/>
          <p:nvPr/>
        </p:nvSpPr>
        <p:spPr>
          <a:xfrm>
            <a:off x="701748" y="191386"/>
            <a:ext cx="3040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Итак…</a:t>
            </a:r>
          </a:p>
        </p:txBody>
      </p:sp>
    </p:spTree>
    <p:extLst>
      <p:ext uri="{BB962C8B-B14F-4D97-AF65-F5344CB8AC3E}">
        <p14:creationId xmlns:p14="http://schemas.microsoft.com/office/powerpoint/2010/main" val="166796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F862-8F57-46C6-BC95-3D096BE2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Constantia" panose="02030602050306030303" pitchFamily="18" charset="0"/>
              </a:rPr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353A0-2563-4755-B782-189595F64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https://www.yaklass.ru/p/biologia/chelovek/nervnaia-sistema-16071/stroenie-nervnoi-sistemy-i-ee-znachenie-16072/re-549a1504-fec2-4f48-9d98-a5dffbec41b0</a:t>
            </a:r>
            <a:endParaRPr lang="ru-RU" sz="2000" dirty="0"/>
          </a:p>
          <a:p>
            <a:pPr marL="0" indent="0">
              <a:buNone/>
            </a:pP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https://studme.org/214380/meditsina/osobennosti_stroeniya</a:t>
            </a:r>
            <a:endParaRPr lang="ru-RU" sz="2000" dirty="0"/>
          </a:p>
          <a:p>
            <a:pPr marL="0" indent="0">
              <a:buNone/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</a:t>
            </a:r>
            <a:r>
              <a:rPr lang="ru-RU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лена24.рф/Биология_8_кл_Пасечник/43.</a:t>
            </a: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html</a:t>
            </a:r>
            <a:endParaRPr lang="ru-RU" sz="2000" dirty="0"/>
          </a:p>
          <a:p>
            <a:pPr marL="0" indent="0">
              <a:buNone/>
            </a:pP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https://yandex.ru/collections/user/ivan-kovlev/vegetativnaia-nervnaia-sistema/</a:t>
            </a:r>
            <a:endParaRPr lang="ru-RU" sz="2000" dirty="0"/>
          </a:p>
          <a:p>
            <a:pPr marL="0" indent="0">
              <a:buNone/>
            </a:pP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https://poznayka.org/s3535t1.html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16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E5260-B3FA-47EE-902A-2FC2852C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90" y="370034"/>
            <a:ext cx="11149219" cy="2957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784F5-D8F2-4F07-9FCB-D87E3F45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01" y="2471640"/>
            <a:ext cx="3116669" cy="4016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F8FF5B-4E23-4041-ABE6-F8E9C05A8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63" y="3327990"/>
            <a:ext cx="53530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BD7A8A-7B82-495B-9152-77299634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12"/>
            <a:ext cx="7983638" cy="6097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EC779-E66A-47AF-949B-AEB50E495B9B}"/>
              </a:ext>
            </a:extLst>
          </p:cNvPr>
          <p:cNvSpPr txBox="1"/>
          <p:nvPr/>
        </p:nvSpPr>
        <p:spPr>
          <a:xfrm>
            <a:off x="7813963" y="428178"/>
            <a:ext cx="40851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Соматическая нервная система регулирует деятельность скелетной мускулатуры и через нее управляет произвольными движениями организма</a:t>
            </a: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ru-RU" sz="1600" dirty="0">
                <a:latin typeface="Bookman Old Style" panose="02050604050505020204" pitchFamily="18" charset="0"/>
              </a:rPr>
              <a:t>Деятельность соматической нервной системы контролируется нашим сознанием через соответствующие центры головного мозга. Некоторые нервы соматической нервной системы участвуют в непроизвольных движениях, которые не контролируются нашим сознанием.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Вегетативная нервная система управляет непроизвольной деятельностью</a:t>
            </a: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</a:rPr>
              <a:t> </a:t>
            </a:r>
            <a:r>
              <a:rPr lang="ru-RU" sz="1600" dirty="0">
                <a:latin typeface="Bookman Old Style" panose="02050604050505020204" pitchFamily="18" charset="0"/>
              </a:rPr>
              <a:t>внутренних органов, гладкой мускулатуры и различных желез. Она, например, регулирует обмен веществ и размножение. Вегетативная нервная система работает автоматически, без участия нашего сознания</a:t>
            </a:r>
            <a:br>
              <a:rPr lang="ru-RU" sz="1600" dirty="0">
                <a:latin typeface="Bookman Old Style" panose="02050604050505020204" pitchFamily="18" charset="0"/>
              </a:rPr>
            </a:b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0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0F33-CACE-4A0F-8A4A-01AE6B5A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9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Особенности строения и функционирования ВНС</a:t>
            </a:r>
            <a:endParaRPr lang="ru-RU" sz="3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3448AF-BD75-434A-8D7E-C9E14D5DE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00" y="1146195"/>
            <a:ext cx="3692377" cy="30749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ВНС состоит из трех отделов:</a:t>
            </a:r>
          </a:p>
          <a:p>
            <a:pPr marL="0" indent="0" algn="just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симпатического,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парасимпатического,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метасимпатического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Они различаются своей структурной организацией и функциональным влиянием на органы.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F74ACE-C79D-4EEF-8F02-E5CDF7F9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303" y="1065495"/>
            <a:ext cx="5751297" cy="324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68C328-7EFD-496B-A845-70988C76FE9A}"/>
              </a:ext>
            </a:extLst>
          </p:cNvPr>
          <p:cNvSpPr txBox="1"/>
          <p:nvPr/>
        </p:nvSpPr>
        <p:spPr>
          <a:xfrm>
            <a:off x="496850" y="4514453"/>
            <a:ext cx="11396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Симпатический (</a:t>
            </a:r>
            <a:r>
              <a:rPr lang="en-US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S)</a:t>
            </a:r>
            <a:r>
              <a:rPr lang="ru-RU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>
                <a:latin typeface="Bookman Old Style" panose="02050604050505020204" pitchFamily="18" charset="0"/>
              </a:rPr>
              <a:t>– </a:t>
            </a:r>
            <a:r>
              <a:rPr lang="ru-RU" sz="1600" dirty="0">
                <a:latin typeface="Bookman Old Style" panose="02050604050505020204" pitchFamily="18" charset="0"/>
              </a:rPr>
              <a:t>состоит из центрального и периферического отделов, иннервирует все органы и ткани организма, выполняет </a:t>
            </a:r>
            <a:r>
              <a:rPr lang="ru-RU" sz="1600" dirty="0" err="1">
                <a:latin typeface="Bookman Old Style" panose="02050604050505020204" pitchFamily="18" charset="0"/>
              </a:rPr>
              <a:t>эрготропную</a:t>
            </a:r>
            <a:r>
              <a:rPr lang="ru-RU" sz="1600" dirty="0">
                <a:latin typeface="Bookman Old Style" panose="02050604050505020204" pitchFamily="18" charset="0"/>
              </a:rPr>
              <a:t> (обеспечивает приспособление к изменению условий окружающей среды) функцию</a:t>
            </a:r>
            <a:endParaRPr lang="en-US" sz="1600" dirty="0">
              <a:latin typeface="Bookman Old Style" panose="02050604050505020204" pitchFamily="18" charset="0"/>
            </a:endParaRPr>
          </a:p>
          <a:p>
            <a:pPr algn="just">
              <a:defRPr/>
            </a:pPr>
            <a:r>
              <a:rPr lang="ru-RU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Парасимпатический (</a:t>
            </a:r>
            <a:r>
              <a:rPr lang="en-US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P/S</a:t>
            </a:r>
            <a:r>
              <a:rPr lang="ru-RU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)</a:t>
            </a:r>
            <a:r>
              <a:rPr lang="ru-RU" sz="1600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>
                <a:latin typeface="Bookman Old Style" panose="02050604050505020204" pitchFamily="18" charset="0"/>
              </a:rPr>
              <a:t>– состоит из центрального и периферического отделов, иннервирует только внутренние органы (ЖКТ, сердце, легкие, бронхи), выполняет </a:t>
            </a:r>
            <a:r>
              <a:rPr lang="ru-RU" sz="1600" dirty="0" err="1">
                <a:latin typeface="Bookman Old Style" panose="02050604050505020204" pitchFamily="18" charset="0"/>
              </a:rPr>
              <a:t>трофотропную</a:t>
            </a:r>
            <a:r>
              <a:rPr lang="ru-RU" sz="1600" dirty="0">
                <a:latin typeface="Bookman Old Style" panose="02050604050505020204" pitchFamily="18" charset="0"/>
              </a:rPr>
              <a:t> (поддержание гомеостаза в периоды отдыха) функцию</a:t>
            </a:r>
          </a:p>
          <a:p>
            <a:pPr algn="just">
              <a:defRPr/>
            </a:pPr>
            <a:r>
              <a:rPr lang="ru-RU" sz="16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Метасимпатический</a:t>
            </a:r>
            <a:r>
              <a:rPr lang="ru-RU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(M/S)</a:t>
            </a:r>
            <a:r>
              <a:rPr lang="ru-RU" sz="1600" dirty="0">
                <a:latin typeface="Bookman Old Style" panose="02050604050505020204" pitchFamily="18" charset="0"/>
              </a:rPr>
              <a:t> (</a:t>
            </a:r>
            <a:r>
              <a:rPr lang="ru-RU" sz="1600" dirty="0" err="1">
                <a:latin typeface="Bookman Old Style" panose="02050604050505020204" pitchFamily="18" charset="0"/>
              </a:rPr>
              <a:t>постсимпатический</a:t>
            </a:r>
            <a:r>
              <a:rPr lang="ru-RU" sz="1600" dirty="0">
                <a:latin typeface="Bookman Old Style" panose="02050604050505020204" pitchFamily="18" charset="0"/>
              </a:rPr>
              <a:t>) – представлен только периферическим отделом. Осуществляет местную регуляцию функций полых органов ЖКТ (перистальтика, секреция, всасывание).</a:t>
            </a:r>
          </a:p>
        </p:txBody>
      </p:sp>
    </p:spTree>
    <p:extLst>
      <p:ext uri="{BB962C8B-B14F-4D97-AF65-F5344CB8AC3E}">
        <p14:creationId xmlns:p14="http://schemas.microsoft.com/office/powerpoint/2010/main" val="110829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93116B-199B-4743-BB3C-316653BF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12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Большинство внутренних органов имеет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двойную иннервацию </a:t>
            </a:r>
            <a:r>
              <a:rPr lang="ru-RU" sz="2000" dirty="0">
                <a:latin typeface="Bookman Old Style" panose="02050604050505020204" pitchFamily="18" charset="0"/>
              </a:rPr>
              <a:t>– симпатическую и парасимпатическую. Чаще всего они оказывают противоположное действие на органы.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FCAA97-2B99-44D9-885C-189FD62C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21" y="1677987"/>
            <a:ext cx="7146775" cy="4911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44BF6-874B-4C59-893F-F95F4B50E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435" y="1576505"/>
            <a:ext cx="4151887" cy="50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8858F-96F6-483F-A273-DF83F8FB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075" y="1285662"/>
            <a:ext cx="7852925" cy="363561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92CBE12-A088-40B4-A753-00A5DF3E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2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400" dirty="0">
                <a:latin typeface="Bookman Old Style" panose="02050604050505020204" pitchFamily="18" charset="0"/>
              </a:rPr>
              <a:t>Высшим центром ВНС является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гипоталамус</a:t>
            </a:r>
            <a:endParaRPr lang="ru-RU" sz="2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C7091-0C73-451D-88AE-F11084A87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8" y="993625"/>
            <a:ext cx="4248645" cy="28253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08A0AF-2C24-4EC5-8B81-F9F19940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88" y="3866462"/>
            <a:ext cx="4248646" cy="2889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972A9-FEAF-4E66-B609-D7707F8DA327}"/>
              </a:ext>
            </a:extLst>
          </p:cNvPr>
          <p:cNvSpPr txBox="1"/>
          <p:nvPr/>
        </p:nvSpPr>
        <p:spPr>
          <a:xfrm>
            <a:off x="5187411" y="5515242"/>
            <a:ext cx="615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</a:rPr>
              <a:t>Каждый из отделов (кроме </a:t>
            </a:r>
            <a:r>
              <a:rPr lang="ru-RU" b="1" dirty="0" err="1">
                <a:latin typeface="Bookman Old Style" panose="02050604050505020204" pitchFamily="18" charset="0"/>
              </a:rPr>
              <a:t>метасимпатического</a:t>
            </a:r>
            <a:r>
              <a:rPr lang="ru-RU" dirty="0">
                <a:latin typeface="Bookman Old Style" panose="02050604050505020204" pitchFamily="18" charset="0"/>
              </a:rPr>
              <a:t>) имеет центральную и периферическую части.</a:t>
            </a:r>
          </a:p>
        </p:txBody>
      </p:sp>
    </p:spTree>
    <p:extLst>
      <p:ext uri="{BB962C8B-B14F-4D97-AF65-F5344CB8AC3E}">
        <p14:creationId xmlns:p14="http://schemas.microsoft.com/office/powerpoint/2010/main" val="367413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68F757-6690-476B-816E-108A216AF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76" y="358332"/>
            <a:ext cx="4586731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1800" dirty="0">
                <a:latin typeface="Bookman Old Style" panose="02050604050505020204" pitchFamily="18" charset="0"/>
              </a:rPr>
              <a:t>Центры ВНС образуют скопления нервных клеток – ядра.</a:t>
            </a:r>
          </a:p>
          <a:p>
            <a:pPr marL="0" indent="0" algn="just"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Парасимпатические – в </a:t>
            </a: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среднем, продолговатом мозге </a:t>
            </a:r>
            <a:r>
              <a:rPr lang="ru-RU" sz="1800" dirty="0">
                <a:solidFill>
                  <a:srgbClr val="C00000"/>
                </a:solidFill>
                <a:latin typeface="Bookman Old Style" panose="02050604050505020204" pitchFamily="18" charset="0"/>
              </a:rPr>
              <a:t>и в</a:t>
            </a: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крестцовом отделе спинного мозга.</a:t>
            </a:r>
            <a:r>
              <a:rPr lang="ru-RU" sz="1800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Центр симпатического отдела расположен в боковых рогах </a:t>
            </a: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8 шейного, всех грудных и 1-2 поясничных сегментов спинного мозга.</a:t>
            </a:r>
            <a:endParaRPr lang="ru-RU" sz="1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2DEEC-6880-47E1-9AFC-7B645AFDC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930" y="0"/>
            <a:ext cx="67670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98542-BA9B-4637-B54C-8BAE5D36681E}"/>
              </a:ext>
            </a:extLst>
          </p:cNvPr>
          <p:cNvSpPr txBox="1"/>
          <p:nvPr/>
        </p:nvSpPr>
        <p:spPr>
          <a:xfrm>
            <a:off x="436267" y="3615070"/>
            <a:ext cx="48481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</a:rPr>
              <a:t>Периферическая часть ВНС образована вегетативными нервами, сплетениями и узлами. Околопозвоночные узлы симпатического отдела образуют правый и левый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симпатические стволы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;</a:t>
            </a:r>
            <a:r>
              <a:rPr lang="ru-RU" dirty="0">
                <a:latin typeface="Bookman Old Style" panose="02050604050505020204" pitchFamily="18" charset="0"/>
              </a:rPr>
              <a:t> узлы парасимпатического отдела расположены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вблизи крупных сосудов, около органов или в толще</a:t>
            </a:r>
            <a:r>
              <a:rPr lang="ru-RU" dirty="0">
                <a:latin typeface="Bookman Old Style" panose="02050604050505020204" pitchFamily="18" charset="0"/>
              </a:rPr>
              <a:t>; </a:t>
            </a:r>
            <a:r>
              <a:rPr lang="ru-RU" dirty="0" err="1">
                <a:latin typeface="Bookman Old Style" panose="02050604050505020204" pitchFamily="18" charset="0"/>
              </a:rPr>
              <a:t>микроузлы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метасимпатического</a:t>
            </a:r>
            <a:r>
              <a:rPr lang="ru-RU" dirty="0">
                <a:latin typeface="Bookman Old Style" panose="02050604050505020204" pitchFamily="18" charset="0"/>
              </a:rPr>
              <a:t> отдела находятся в стенках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170350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38F11A-874E-449E-810D-B518D583B3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8230" y="3904112"/>
            <a:ext cx="3607328" cy="2705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01A340-E43E-4E5A-9D3E-39F64E0CE2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1450" y="0"/>
            <a:ext cx="4769922" cy="3577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7AE05D-E8D9-4A4E-B99D-F533BA6032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7493" y="3173681"/>
            <a:ext cx="4769921" cy="3577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94D15-12AE-4FF1-8B8C-6E78B0D8ED9B}"/>
              </a:ext>
            </a:extLst>
          </p:cNvPr>
          <p:cNvSpPr txBox="1"/>
          <p:nvPr/>
        </p:nvSpPr>
        <p:spPr>
          <a:xfrm>
            <a:off x="357550" y="149041"/>
            <a:ext cx="438862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-</a:t>
            </a:r>
            <a:r>
              <a:rPr lang="ru-RU" sz="1600" dirty="0">
                <a:latin typeface="Bookman Old Style" panose="02050604050505020204" pitchFamily="18" charset="0"/>
              </a:rPr>
              <a:t>ВНС не имеет своих особых чувствительных путей. Афферентные импульсы от органов направляются по чувствительным волокнам, общим для соматической и ВНС.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 - Эфферентный путь состоит из 2-х нейронов: тела 1-ых (вставочных) нейронов находятся в боковых рогах спинного мозга и стволе головного мозга, а их отростки выходят из ЦНС и достигают вегетативных ганглиев, в которых находятся тела 2-х нейронов. Путь вегетативных эфферентных волокон разбит на 2 участка; от ЦНС до вегетативного узла – </a:t>
            </a:r>
            <a:r>
              <a:rPr lang="ru-RU" sz="1600" b="1" dirty="0" err="1">
                <a:latin typeface="Bookman Old Style" panose="02050604050505020204" pitchFamily="18" charset="0"/>
              </a:rPr>
              <a:t>преганглионарный</a:t>
            </a:r>
            <a:r>
              <a:rPr lang="ru-RU" sz="1600" dirty="0">
                <a:latin typeface="Bookman Old Style" panose="02050604050505020204" pitchFamily="18" charset="0"/>
              </a:rPr>
              <a:t> (имеет миелиновую оболочку белого цвета) и </a:t>
            </a:r>
            <a:r>
              <a:rPr lang="ru-RU" sz="1600" b="1" dirty="0" err="1">
                <a:latin typeface="Bookman Old Style" panose="02050604050505020204" pitchFamily="18" charset="0"/>
              </a:rPr>
              <a:t>постганглионарный</a:t>
            </a:r>
            <a:r>
              <a:rPr lang="ru-RU" sz="1600" dirty="0">
                <a:latin typeface="Bookman Old Style" panose="02050604050505020204" pitchFamily="18" charset="0"/>
              </a:rPr>
              <a:t> (не имеет белой миелиновой оболочки).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 -Все </a:t>
            </a:r>
            <a:r>
              <a:rPr lang="ru-RU" sz="1600" dirty="0" err="1">
                <a:latin typeface="Bookman Old Style" panose="02050604050505020204" pitchFamily="18" charset="0"/>
              </a:rPr>
              <a:t>преганглионарные</a:t>
            </a:r>
            <a:r>
              <a:rPr lang="ru-RU" sz="1600" dirty="0">
                <a:latin typeface="Bookman Old Style" panose="02050604050505020204" pitchFamily="18" charset="0"/>
              </a:rPr>
              <a:t> волокна (симпатические и парасимпатические) содержат медиатор ацетилхолин</a:t>
            </a:r>
            <a:r>
              <a:rPr lang="ru-RU" sz="1600" i="1" dirty="0">
                <a:latin typeface="Bookman Old Style" panose="02050604050505020204" pitchFamily="18" charset="0"/>
              </a:rPr>
              <a:t>. </a:t>
            </a:r>
            <a:r>
              <a:rPr lang="ru-RU" sz="1600" dirty="0" err="1">
                <a:latin typeface="Bookman Old Style" panose="02050604050505020204" pitchFamily="18" charset="0"/>
              </a:rPr>
              <a:t>Постганглионарные</a:t>
            </a:r>
            <a:r>
              <a:rPr lang="ru-RU" sz="1600" dirty="0">
                <a:latin typeface="Bookman Old Style" panose="02050604050505020204" pitchFamily="18" charset="0"/>
              </a:rPr>
              <a:t> симпатические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sz="1600" dirty="0">
                <a:latin typeface="Bookman Old Style" panose="02050604050505020204" pitchFamily="18" charset="0"/>
              </a:rPr>
              <a:t>волокна содержат медиатор норадреналин.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2A829-374D-45DD-A887-5B1FECA7DB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2363" y="106878"/>
            <a:ext cx="7182966" cy="66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346C3-3651-4047-99EA-0CDBC7F3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432" y="629830"/>
            <a:ext cx="6390367" cy="47927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A5F388-05CB-4FBD-B1A6-F19207421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3" y="629830"/>
            <a:ext cx="6149361" cy="4612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4BB24-255F-461D-A149-0511472B5D73}"/>
              </a:ext>
            </a:extLst>
          </p:cNvPr>
          <p:cNvSpPr txBox="1"/>
          <p:nvPr/>
        </p:nvSpPr>
        <p:spPr>
          <a:xfrm>
            <a:off x="1435394" y="5704950"/>
            <a:ext cx="36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СТАРТ -система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3072D-BD1E-42D8-9F4E-6C83954F8013}"/>
              </a:ext>
            </a:extLst>
          </p:cNvPr>
          <p:cNvSpPr txBox="1"/>
          <p:nvPr/>
        </p:nvSpPr>
        <p:spPr>
          <a:xfrm>
            <a:off x="7005182" y="5704950"/>
            <a:ext cx="36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СТОП -система</a:t>
            </a:r>
          </a:p>
        </p:txBody>
      </p:sp>
    </p:spTree>
    <p:extLst>
      <p:ext uri="{BB962C8B-B14F-4D97-AF65-F5344CB8AC3E}">
        <p14:creationId xmlns:p14="http://schemas.microsoft.com/office/powerpoint/2010/main" val="4253500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608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Century Schoolbook</vt:lpstr>
      <vt:lpstr>Constantia</vt:lpstr>
      <vt:lpstr>Тема Office</vt:lpstr>
      <vt:lpstr>Вегетативная нервная система</vt:lpstr>
      <vt:lpstr>Презентация PowerPoint</vt:lpstr>
      <vt:lpstr>Презентация PowerPoint</vt:lpstr>
      <vt:lpstr>Особенности строения и функционирования ВНС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Саша</cp:lastModifiedBy>
  <cp:revision>4</cp:revision>
  <dcterms:created xsi:type="dcterms:W3CDTF">2019-12-10T17:23:39Z</dcterms:created>
  <dcterms:modified xsi:type="dcterms:W3CDTF">2020-05-14T13:22:44Z</dcterms:modified>
</cp:coreProperties>
</file>