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8"/>
  </p:notesMasterIdLst>
  <p:sldIdLst>
    <p:sldId id="256" r:id="rId2"/>
    <p:sldId id="259" r:id="rId3"/>
    <p:sldId id="280" r:id="rId4"/>
    <p:sldId id="260" r:id="rId5"/>
    <p:sldId id="261" r:id="rId6"/>
    <p:sldId id="285" r:id="rId7"/>
    <p:sldId id="262" r:id="rId8"/>
    <p:sldId id="263" r:id="rId9"/>
    <p:sldId id="267" r:id="rId10"/>
    <p:sldId id="266" r:id="rId11"/>
    <p:sldId id="269" r:id="rId12"/>
    <p:sldId id="281" r:id="rId13"/>
    <p:sldId id="265" r:id="rId14"/>
    <p:sldId id="268" r:id="rId15"/>
    <p:sldId id="264" r:id="rId16"/>
    <p:sldId id="282" r:id="rId17"/>
    <p:sldId id="276" r:id="rId18"/>
    <p:sldId id="278" r:id="rId19"/>
    <p:sldId id="277" r:id="rId20"/>
    <p:sldId id="287" r:id="rId21"/>
    <p:sldId id="283" r:id="rId22"/>
    <p:sldId id="286" r:id="rId23"/>
    <p:sldId id="271" r:id="rId24"/>
    <p:sldId id="279" r:id="rId25"/>
    <p:sldId id="272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60" d="100"/>
          <a:sy n="60" d="100"/>
        </p:scale>
        <p:origin x="-1014" y="-210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014C-FD83-48BA-8872-A87BA1BDC72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9AC93-944B-430E-9B5B-A065AACA50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57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9AC93-944B-430E-9B5B-A065AACA50B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72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F85E4C-E439-452C-B6CC-A405B627D6D0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A335BB7-9676-4A0E-AD73-3C105728CA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6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image" Target="../media/image24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slide" Target="slide2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6.pn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8.png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5" Type="http://schemas.openxmlformats.org/officeDocument/2006/relationships/slide" Target="slide20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slide" Target="slide26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slide" Target="slide23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5" Type="http://schemas.openxmlformats.org/officeDocument/2006/relationships/slide" Target="slide24.xml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6" Type="http://schemas.openxmlformats.org/officeDocument/2006/relationships/slide" Target="slide26.xml"/><Relationship Id="rId5" Type="http://schemas.openxmlformats.org/officeDocument/2006/relationships/slide" Target="slide25.xml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slide" Target="slide2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5" Type="http://schemas.openxmlformats.org/officeDocument/2006/relationships/image" Target="../media/image35.png"/><Relationship Id="rId4" Type="http://schemas.microsoft.com/office/2007/relationships/hdphoto" Target="../media/hdphoto1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4620" y="3684632"/>
            <a:ext cx="6408712" cy="2304256"/>
          </a:xfrm>
        </p:spPr>
        <p:txBody>
          <a:bodyPr>
            <a:normAutofit fontScale="92500"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Урок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геометрии для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11-го класса</a:t>
            </a:r>
          </a:p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Учитель Грук Л. В.</a:t>
            </a:r>
          </a:p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ГБОУ СОШ №603</a:t>
            </a:r>
          </a:p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Санкт-Петербург</a:t>
            </a:r>
          </a:p>
          <a:p>
            <a:pPr algn="r"/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Подготовка к ЕГЭ. Решение задач</a:t>
            </a:r>
            <a:br>
              <a:rPr lang="ru-RU" dirty="0" smtClean="0"/>
            </a:br>
            <a:r>
              <a:rPr lang="ru-RU" dirty="0" smtClean="0"/>
              <a:t> по теме «Объемы многогранников»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43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Как изменится объем пятиугольной </a:t>
            </a:r>
            <a:r>
              <a:rPr lang="ru-RU" sz="3200" b="1" dirty="0" smtClean="0"/>
              <a:t>пирамиды</a:t>
            </a:r>
            <a:r>
              <a:rPr lang="ru-RU" sz="3200" b="1" dirty="0"/>
              <a:t>, если её высоту увеличить в 4 раза?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484784"/>
            <a:ext cx="4032448" cy="3600000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5993893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55776" y="5661352"/>
            <a:ext cx="3924000" cy="93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увеличится в 4 раза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42" name="Picture 2" descr="C:\Users\ПК\Documents\Чертежи для статьи\Объем пирамиды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794" y="2420888"/>
            <a:ext cx="21812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33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2232248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/>
              <a:t>В сосуд, имеющий форму правильной </a:t>
            </a:r>
            <a:r>
              <a:rPr lang="ru-RU" sz="2800" b="1" dirty="0" smtClean="0"/>
              <a:t>призмы</a:t>
            </a:r>
            <a:r>
              <a:rPr lang="ru-RU" sz="2800" b="1" dirty="0"/>
              <a:t>, налили воду. Уровень воды составил 20 см. На какой высоте будет находиться уровень воды, если ее перелить в </a:t>
            </a:r>
            <a:r>
              <a:rPr lang="ru-RU" sz="2800" b="1" dirty="0" smtClean="0"/>
              <a:t>сосуд </a:t>
            </a:r>
            <a:r>
              <a:rPr lang="ru-RU" sz="2800" b="1" dirty="0"/>
              <a:t>такой же формы, у которого сторона основания в 2 раза больше, чем у первого?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58" y="2379252"/>
            <a:ext cx="2320000" cy="2880000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5 см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266" name="Picture 2" descr="C:\Users\ПК\Documents\Чертежи для статьи\Формула объема 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068960"/>
            <a:ext cx="2181225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ПК\Documents\Чертежи для статьи\Отношение площадей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923902"/>
            <a:ext cx="18954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957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692696"/>
            <a:ext cx="3883968" cy="2592288"/>
          </a:xfrm>
        </p:spPr>
        <p:txBody>
          <a:bodyPr>
            <a:normAutofit/>
          </a:bodyPr>
          <a:lstStyle/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Решаем</a:t>
            </a:r>
            <a:b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вместе</a:t>
            </a:r>
            <a:endParaRPr lang="ru-RU" sz="8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3960004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Управляющая кнопка: далее 9">
            <a:hlinkClick r:id="rId4" action="ppaction://hlinksldjump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287945" y="4221088"/>
            <a:ext cx="3316503" cy="129614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15 минут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в конец 5">
            <a:hlinkClick r:id="rId5" action="ppaction://hlinksldjump" highlightClick="1"/>
          </p:cNvPr>
          <p:cNvSpPr/>
          <p:nvPr/>
        </p:nvSpPr>
        <p:spPr>
          <a:xfrm>
            <a:off x="251520" y="6045998"/>
            <a:ext cx="720080" cy="540000"/>
          </a:xfrm>
          <a:prstGeom prst="actionButtonE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267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84976" cy="1872208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Два ребра прямоугольного параллелепипеда, выходящие из одной вершины, равны 6 и 3. Объем параллелепипеда равен 108. Найти его диагональ.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34950"/>
            <a:ext cx="3960000" cy="2714628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5195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68000" y="5805264"/>
            <a:ext cx="2700000" cy="7199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9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290" name="Picture 2" descr="C:\Users\ПК\Documents\Чертежи для статьи\Диагональ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581" y="3822551"/>
            <a:ext cx="31908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ПК\Documents\Чертежи для статьи\Объем 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837" y="2286000"/>
            <a:ext cx="18002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079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60" y="332656"/>
            <a:ext cx="8640880" cy="1930226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В сосуд, имеющий форму </a:t>
            </a:r>
            <a:r>
              <a:rPr lang="ru-RU" sz="3200" b="1" dirty="0" smtClean="0"/>
              <a:t>призмы</a:t>
            </a:r>
            <a:r>
              <a:rPr lang="ru-RU" sz="3200" b="1" dirty="0"/>
              <a:t>, налили 1000 см</a:t>
            </a:r>
            <a:r>
              <a:rPr lang="ru-RU" sz="3200" b="1" baseline="30000" dirty="0"/>
              <a:t>3</a:t>
            </a:r>
            <a:r>
              <a:rPr lang="ru-RU" sz="3200" b="1" dirty="0"/>
              <a:t> воды и погрузили в воду деталь. При этом  уровень воды поднялся с отметки 25 см до отметки 27 см. Найти объем </a:t>
            </a:r>
            <a:r>
              <a:rPr lang="ru-RU" sz="3200" b="1" dirty="0" smtClean="0"/>
              <a:t>детали (в см</a:t>
            </a:r>
            <a:r>
              <a:rPr lang="ru-RU" sz="3200" b="1" baseline="30000" dirty="0" smtClean="0"/>
              <a:t>3</a:t>
            </a:r>
            <a:r>
              <a:rPr lang="ru-RU" sz="3200" b="1" dirty="0" smtClean="0"/>
              <a:t>).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420888"/>
            <a:ext cx="2448352" cy="3039334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80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314" name="Picture 2" descr="C:\Users\ПК\Documents\Чертежи для статьи\Формула объема 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182" y="3140968"/>
            <a:ext cx="2181225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620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880" cy="1944216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Объем </a:t>
            </a:r>
            <a:r>
              <a:rPr lang="ru-RU" sz="3200" b="1" dirty="0" smtClean="0"/>
              <a:t>пирамиды </a:t>
            </a:r>
            <a:r>
              <a:rPr lang="ru-RU" sz="3200" b="1" dirty="0"/>
              <a:t>SABC равен 15. Плоскость проходит через сторону АВ </a:t>
            </a:r>
            <a:r>
              <a:rPr lang="ru-RU" sz="3200" b="1" dirty="0" smtClean="0"/>
              <a:t>основания и делит ребро </a:t>
            </a:r>
            <a:r>
              <a:rPr lang="ru-RU" sz="3200" b="1" dirty="0"/>
              <a:t>SC в отношении 1 : 2, считая от вершины S. Найти объем пирамиды DABC.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48" y="2348880"/>
            <a:ext cx="2808312" cy="2975008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10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4338" name="Picture 2" descr="C:\Users\ПК\Documents\Чертежи для статьи\Объем пирамиды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591" y="2924944"/>
            <a:ext cx="21812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C:\Users\ПК\Documents\Чертежи для статьи\Отношение высот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400" y="2924944"/>
            <a:ext cx="19050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Управляющая кнопка: далее 8">
            <a:hlinkClick r:id="rId6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167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  <p:bldP spid="3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548680"/>
            <a:ext cx="4320400" cy="2592288"/>
          </a:xfrm>
        </p:spPr>
        <p:txBody>
          <a:bodyPr>
            <a:normAutofit fontScale="90000"/>
          </a:bodyPr>
          <a:lstStyle/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Решаем</a:t>
            </a:r>
            <a:b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в группах</a:t>
            </a:r>
            <a:endParaRPr lang="ru-RU" sz="8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" y="548680"/>
            <a:ext cx="3960002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5287945" y="4221088"/>
            <a:ext cx="3316503" cy="129614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15 минут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Управляющая кнопка: в конец 6">
            <a:hlinkClick r:id="rId5" action="ppaction://hlinksldjump" highlightClick="1"/>
          </p:cNvPr>
          <p:cNvSpPr/>
          <p:nvPr/>
        </p:nvSpPr>
        <p:spPr>
          <a:xfrm>
            <a:off x="251520" y="6045998"/>
            <a:ext cx="720080" cy="540000"/>
          </a:xfrm>
          <a:prstGeom prst="actionButtonE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53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sz="half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913" y="1556792"/>
            <a:ext cx="2763680" cy="1944217"/>
          </a:xfrm>
        </p:spPr>
      </p:pic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8122508" y="6059179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20" y="1340768"/>
            <a:ext cx="2376344" cy="2393943"/>
          </a:xfr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467544" y="260648"/>
            <a:ext cx="3672408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11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860032" y="260648"/>
            <a:ext cx="3816424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12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72400" y="436510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12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72260" y="436510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30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Управляющая кнопка: справка 10">
            <a:hlinkClick r:id="" action="ppaction://noaction" highlightClick="1"/>
          </p:cNvPr>
          <p:cNvSpPr/>
          <p:nvPr/>
        </p:nvSpPr>
        <p:spPr>
          <a:xfrm>
            <a:off x="252260" y="6059179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32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4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sz="half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160" y="1700808"/>
            <a:ext cx="1872168" cy="2007098"/>
          </a:xfrm>
        </p:spPr>
      </p:pic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8165578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2940641" cy="2553706"/>
          </a:xfr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467544" y="260648"/>
            <a:ext cx="3672408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13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860032" y="260648"/>
            <a:ext cx="3816424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14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07904" y="4437112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32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44408" y="4437112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42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Управляющая кнопка: справка 11">
            <a:hlinkClick r:id="" action="ppaction://noaction" highlightClick="1"/>
          </p:cNvPr>
          <p:cNvSpPr/>
          <p:nvPr/>
        </p:nvSpPr>
        <p:spPr>
          <a:xfrm>
            <a:off x="240606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7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sz="half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412776"/>
            <a:ext cx="3240320" cy="2664296"/>
          </a:xfrm>
        </p:spPr>
      </p:pic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3589471" cy="2880000"/>
          </a:xfrm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467544" y="260648"/>
            <a:ext cx="3672408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15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860032" y="260648"/>
            <a:ext cx="3816424" cy="72008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Задача 16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3388" y="4791766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10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39636" y="4797152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10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Управляющая кнопка: далее 9">
            <a:hlinkClick r:id="rId5" action="ppaction://hlinksldjump" highlightClick="1"/>
          </p:cNvPr>
          <p:cNvSpPr/>
          <p:nvPr/>
        </p:nvSpPr>
        <p:spPr>
          <a:xfrm>
            <a:off x="8159637" y="6015915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справка 11">
            <a:hlinkClick r:id="" action="ppaction://noaction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795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0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6392"/>
            <a:ext cx="7772400" cy="94096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План работы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259632" y="1449288"/>
            <a:ext cx="6840760" cy="45720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chemeClr val="tx2"/>
                </a:solidFill>
              </a:rPr>
              <a:t>  Решаем устно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chemeClr val="tx2"/>
                </a:solidFill>
              </a:rPr>
              <a:t>  Решаем вместе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chemeClr val="tx2"/>
                </a:solidFill>
              </a:rPr>
              <a:t>  Решаем в группах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chemeClr val="tx2"/>
                </a:solidFill>
              </a:rPr>
              <a:t>  Подводим итоги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60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Проверь себя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35852932"/>
              </p:ext>
            </p:extLst>
          </p:nvPr>
        </p:nvGraphicFramePr>
        <p:xfrm>
          <a:off x="1077262" y="980728"/>
          <a:ext cx="6984776" cy="55446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2388"/>
                <a:gridCol w="3492388"/>
              </a:tblGrid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Задание</a:t>
                      </a:r>
                      <a:endParaRPr lang="ru-RU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Ответ</a:t>
                      </a:r>
                      <a:endParaRPr lang="ru-RU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 11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30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 12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 13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32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 14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42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 15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Задача 16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964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8064" y="476672"/>
            <a:ext cx="4392408" cy="2592288"/>
          </a:xfrm>
        </p:spPr>
        <p:txBody>
          <a:bodyPr>
            <a:normAutofit fontScale="90000"/>
          </a:bodyPr>
          <a:lstStyle/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Подводим</a:t>
            </a:r>
            <a:b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итоги</a:t>
            </a:r>
            <a:endParaRPr lang="ru-RU" sz="8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" y="548680"/>
            <a:ext cx="3960002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5359953" y="4221088"/>
            <a:ext cx="3316503" cy="129614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60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 минут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Управляющая кнопка: далее 2">
            <a:hlinkClick r:id="rId4" action="ppaction://hlinksldjump" highlightClick="1"/>
          </p:cNvPr>
          <p:cNvSpPr/>
          <p:nvPr/>
        </p:nvSpPr>
        <p:spPr>
          <a:xfrm>
            <a:off x="8172400" y="6027447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конец 5">
            <a:hlinkClick r:id="rId5" action="ppaction://hlinksldjump" highlightClick="1"/>
          </p:cNvPr>
          <p:cNvSpPr/>
          <p:nvPr/>
        </p:nvSpPr>
        <p:spPr>
          <a:xfrm>
            <a:off x="251520" y="6045998"/>
            <a:ext cx="720080" cy="540000"/>
          </a:xfrm>
          <a:prstGeom prst="actionButtonE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3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ПК\Documents\Чертежи для статьи\Формула объема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78" y="1088880"/>
            <a:ext cx="1995954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 descr="C:\Users\ПК\Documents\Чертежи для статьи\Объем пирамиды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098104"/>
            <a:ext cx="21812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C:\Users\ПК\Documents\Чертежи для статьи\Объем куба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269" y="4908004"/>
            <a:ext cx="218122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 descr="C:\Users\ПК\Documents\Чертежи для статьи\Объем 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078088"/>
            <a:ext cx="1990726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трелка вниз 2"/>
          <p:cNvSpPr/>
          <p:nvPr/>
        </p:nvSpPr>
        <p:spPr>
          <a:xfrm>
            <a:off x="1916012" y="2452422"/>
            <a:ext cx="207716" cy="54453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916012" y="4324630"/>
            <a:ext cx="207716" cy="54453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6" name="Picture 6" descr="C:\Users\ПК\Documents\Чертежи для статьи\Отношение объемов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119" y="4609928"/>
            <a:ext cx="2181225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167680"/>
            <a:ext cx="3312368" cy="76200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Объем призмы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88024" y="188640"/>
            <a:ext cx="3960440" cy="76200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Объем пирамиды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Текст 4"/>
          <p:cNvSpPr txBox="1">
            <a:spLocks/>
          </p:cNvSpPr>
          <p:nvPr/>
        </p:nvSpPr>
        <p:spPr>
          <a:xfrm>
            <a:off x="4572000" y="3222150"/>
            <a:ext cx="4464496" cy="1142954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Отношение объемов подобных тел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Управляющая кнопка: далее 16">
            <a:hlinkClick r:id="rId7" action="ppaction://hlinksldjump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сведения 12">
            <a:hlinkClick r:id="" action="ppaction://noaction" highlightClick="1"/>
          </p:cNvPr>
          <p:cNvSpPr/>
          <p:nvPr/>
        </p:nvSpPr>
        <p:spPr>
          <a:xfrm>
            <a:off x="202968" y="6070708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352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7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251520" y="273050"/>
            <a:ext cx="8640880" cy="1571774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Боковые ребра правильной треугольной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пирамиды  взаимно  </a:t>
            </a:r>
            <a:r>
              <a:rPr lang="ru-RU" sz="3200" b="1" dirty="0"/>
              <a:t>перпендикулярны </a:t>
            </a:r>
            <a:r>
              <a:rPr lang="ru-RU" sz="3200" b="1" dirty="0" smtClean="0"/>
              <a:t> и </a:t>
            </a:r>
            <a:r>
              <a:rPr lang="ru-RU" sz="3200" b="1" dirty="0"/>
              <a:t>равны 6. Найти объем пирамиды</a:t>
            </a:r>
          </a:p>
        </p:txBody>
      </p:sp>
      <p:pic>
        <p:nvPicPr>
          <p:cNvPr id="16" name="Объект 1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132856"/>
            <a:ext cx="3733800" cy="3141418"/>
          </a:xfrm>
        </p:spPr>
      </p:pic>
      <p:pic>
        <p:nvPicPr>
          <p:cNvPr id="17" name="Объект 16"/>
          <p:cNvPicPr>
            <a:picLocks noGrp="1" noChangeAspect="1"/>
          </p:cNvPicPr>
          <p:nvPr>
            <p:ph sz="half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515" y="2132856"/>
            <a:ext cx="3184949" cy="2880000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руговая стрелка 18"/>
          <p:cNvSpPr/>
          <p:nvPr/>
        </p:nvSpPr>
        <p:spPr>
          <a:xfrm rot="20297668">
            <a:off x="4045834" y="2348880"/>
            <a:ext cx="1728192" cy="201622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04160" y="580526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36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Управляющая кнопка: далее 8">
            <a:hlinkClick r:id="rId5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005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8" grpId="0" animBg="1"/>
      <p:bldP spid="19" grpId="0" animBg="1"/>
      <p:bldP spid="2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251520" y="273050"/>
            <a:ext cx="8640880" cy="1571774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Объем тетраэдра равен 12. Найти объем многогранника, вершинами которого являются середины сторон данного тетраэдра</a:t>
            </a: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969" y="2492896"/>
            <a:ext cx="2137895" cy="2016224"/>
          </a:xfrm>
        </p:spPr>
      </p:pic>
      <p:sp>
        <p:nvSpPr>
          <p:cNvPr id="2" name="Скругленный прямоугольник 1"/>
          <p:cNvSpPr/>
          <p:nvPr/>
        </p:nvSpPr>
        <p:spPr>
          <a:xfrm>
            <a:off x="3203848" y="5589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6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386" name="Picture 2" descr="C:\Users\ПК\Documents\Чертежи для статьи\Отношение объемов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175" y="2630165"/>
            <a:ext cx="2181225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настраиваемая 2">
            <a:hlinkClick r:id="rId5" action="ppaction://hlinksldjump" highlightClick="1"/>
          </p:cNvPr>
          <p:cNvSpPr/>
          <p:nvPr/>
        </p:nvSpPr>
        <p:spPr>
          <a:xfrm>
            <a:off x="1185046" y="6023578"/>
            <a:ext cx="720080" cy="5400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Управляющая кнопка: далее 8">
            <a:hlinkClick r:id="rId6" action="ppaction://hlinksldjump" highlightClick="1"/>
          </p:cNvPr>
          <p:cNvSpPr/>
          <p:nvPr/>
        </p:nvSpPr>
        <p:spPr>
          <a:xfrm>
            <a:off x="235754" y="600777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58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8" grpId="0" animBg="1"/>
      <p:bldP spid="2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ПК\Documents\Чертежи для статьи\Правильный тетраэдр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6F5"/>
              </a:clrFrom>
              <a:clrTo>
                <a:srgbClr val="F7F6F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25" l="1299" r="97403">
                        <a14:backgroundMark x1="21429" y1="20155" x2="21429" y2="20155"/>
                        <a14:backgroundMark x1="81169" y1="21705" x2="81169" y2="21705"/>
                        <a14:backgroundMark x1="92208" y1="88372" x2="92208" y2="88372"/>
                        <a14:backgroundMark x1="22078" y1="90698" x2="22078" y2="906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68427"/>
            <a:ext cx="14668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ПК\Documents\Чертежи для статьи\Правильный октаэдр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389" b="100000" l="1316" r="100000">
                        <a14:backgroundMark x1="15132" y1="20139" x2="15132" y2="20139"/>
                        <a14:backgroundMark x1="13816" y1="75694" x2="13816" y2="75694"/>
                        <a14:backgroundMark x1="83553" y1="86806" x2="87500" y2="82639"/>
                        <a14:backgroundMark x1="85526" y1="13194" x2="85526" y2="131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03746">
            <a:off x="3294285" y="3210074"/>
            <a:ext cx="2299795" cy="2178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C:\Users\ПК\Documents\Чертежи для статьи\Правильный тетраэдр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6F5"/>
              </a:clrFrom>
              <a:clrTo>
                <a:srgbClr val="F7F6F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25" l="1299" r="97403">
                        <a14:backgroundMark x1="21429" y1="20155" x2="21429" y2="20155"/>
                        <a14:backgroundMark x1="81169" y1="21705" x2="81169" y2="21705"/>
                        <a14:backgroundMark x1="92208" y1="88372" x2="92208" y2="88372"/>
                        <a14:backgroundMark x1="22078" y1="90698" x2="22078" y2="906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9868">
            <a:off x="4497696" y="5259086"/>
            <a:ext cx="14668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C:\Users\ПК\Documents\Чертежи для статьи\Правильный тетраэдр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6F5"/>
              </a:clrFrom>
              <a:clrTo>
                <a:srgbClr val="F7F6F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25" l="1299" r="97403">
                        <a14:backgroundMark x1="21429" y1="20155" x2="21429" y2="20155"/>
                        <a14:backgroundMark x1="81169" y1="21705" x2="81169" y2="21705"/>
                        <a14:backgroundMark x1="92208" y1="88372" x2="92208" y2="88372"/>
                        <a14:backgroundMark x1="22078" y1="90698" x2="22078" y2="906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980">
            <a:off x="6073440" y="3373790"/>
            <a:ext cx="14668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ПК\Documents\Чертежи для статьи\Правильный тетраэдр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6F5"/>
              </a:clrFrom>
              <a:clrTo>
                <a:srgbClr val="F7F6F5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25" l="1299" r="97403">
                        <a14:backgroundMark x1="21429" y1="20155" x2="21429" y2="20155"/>
                        <a14:backgroundMark x1="81169" y1="21705" x2="81169" y2="21705"/>
                        <a14:backgroundMark x1="92208" y1="88372" x2="92208" y2="88372"/>
                        <a14:backgroundMark x1="22078" y1="90698" x2="22078" y2="906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142" y="1480195"/>
            <a:ext cx="146685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трелка вверх 12"/>
          <p:cNvSpPr/>
          <p:nvPr/>
        </p:nvSpPr>
        <p:spPr>
          <a:xfrm>
            <a:off x="3971321" y="2796350"/>
            <a:ext cx="168631" cy="48863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4775432" y="5027632"/>
            <a:ext cx="169200" cy="48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21277713">
            <a:off x="5268536" y="4101351"/>
            <a:ext cx="489600" cy="16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/>
          <p:cNvSpPr/>
          <p:nvPr/>
        </p:nvSpPr>
        <p:spPr>
          <a:xfrm>
            <a:off x="2714248" y="4123896"/>
            <a:ext cx="489600" cy="16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возврат 1">
            <a:hlinkClick r:id="rId7" action="ppaction://hlinksldjump" highlightClick="1"/>
          </p:cNvPr>
          <p:cNvSpPr/>
          <p:nvPr/>
        </p:nvSpPr>
        <p:spPr>
          <a:xfrm>
            <a:off x="8164021" y="5965046"/>
            <a:ext cx="720080" cy="540000"/>
          </a:xfrm>
          <a:prstGeom prst="actionButtonRetur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19" y="274638"/>
            <a:ext cx="8632581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>Тетраэдр можно разделить на 4 тетраэдра и октаэдр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666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 animBg="1"/>
      <p:bldP spid="20" grpId="0" animBg="1"/>
      <p:bldP spid="21" grpId="0" animBg="1"/>
      <p:bldP spid="2" grpId="0" animBg="1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" y="476672"/>
            <a:ext cx="4252011" cy="5761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4499992" y="476672"/>
            <a:ext cx="4179843" cy="309634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Спасибо </a:t>
            </a:r>
          </a:p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за урок!</a:t>
            </a:r>
            <a:endParaRPr lang="ru-RU" sz="8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15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8432" y="765275"/>
            <a:ext cx="3883968" cy="2592288"/>
          </a:xfrm>
        </p:spPr>
        <p:txBody>
          <a:bodyPr>
            <a:normAutofit/>
          </a:bodyPr>
          <a:lstStyle/>
          <a:p>
            <a:pPr algn="r"/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Решаем</a:t>
            </a:r>
            <a:b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8000" b="1" dirty="0" smtClean="0">
                <a:solidFill>
                  <a:schemeClr val="accent1">
                    <a:lumMod val="75000"/>
                  </a:schemeClr>
                </a:solidFill>
              </a:rPr>
              <a:t>устно</a:t>
            </a:r>
            <a:endParaRPr lang="ru-RU" sz="8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3960004" cy="39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5287945" y="4221088"/>
            <a:ext cx="3316503" cy="1296144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10 минут</a:t>
            </a:r>
            <a:endParaRPr lang="ru-RU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Управляющая кнопка: в конец 2">
            <a:hlinkClick r:id="rId4" action="ppaction://hlinksldjump" highlightClick="1"/>
          </p:cNvPr>
          <p:cNvSpPr/>
          <p:nvPr/>
        </p:nvSpPr>
        <p:spPr>
          <a:xfrm>
            <a:off x="251520" y="6045998"/>
            <a:ext cx="720080" cy="540000"/>
          </a:xfrm>
          <a:prstGeom prst="actionButtonE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5" action="ppaction://hlinksldjump" highlightClick="1"/>
          </p:cNvPr>
          <p:cNvSpPr/>
          <p:nvPr/>
        </p:nvSpPr>
        <p:spPr>
          <a:xfrm>
            <a:off x="8165618" y="6045998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274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880" cy="1800200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/>
              <a:t>Площадь треугольника АВС равна 120.</a:t>
            </a:r>
            <a:br>
              <a:rPr lang="ru-RU" sz="3200" b="1" dirty="0" smtClean="0"/>
            </a:br>
            <a:r>
              <a:rPr lang="ru-RU" sz="3200" b="1" dirty="0" smtClean="0"/>
              <a:t>КМ – средняя линия, параллельная АВ. Найти площадь четырехугольника АКМВ</a:t>
            </a:r>
            <a:r>
              <a:rPr lang="ru-RU" sz="3200" dirty="0" smtClean="0"/>
              <a:t>. </a:t>
            </a:r>
            <a:endParaRPr lang="ru-RU" sz="3200" dirty="0"/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03848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90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" name="Объект 18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4" y="1989224"/>
            <a:ext cx="3817410" cy="3456000"/>
          </a:xfrm>
        </p:spPr>
      </p:pic>
      <p:pic>
        <p:nvPicPr>
          <p:cNvPr id="5122" name="Picture 2" descr="C:\Users\ПК\Documents\Чертежи для статьи\Отношение площадей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893" y="2502396"/>
            <a:ext cx="18954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Управляющая кнопка: далее 9">
            <a:hlinkClick r:id="rId5" action="ppaction://hlinksldjump" highlightClick="1"/>
          </p:cNvPr>
          <p:cNvSpPr/>
          <p:nvPr/>
        </p:nvSpPr>
        <p:spPr>
          <a:xfrm>
            <a:off x="235754" y="6026061"/>
            <a:ext cx="720000" cy="522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929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  <p:bldP spid="11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94" y="188640"/>
            <a:ext cx="8689006" cy="1728192"/>
          </a:xfrm>
        </p:spPr>
        <p:txBody>
          <a:bodyPr>
            <a:noAutofit/>
          </a:bodyPr>
          <a:lstStyle/>
          <a:p>
            <a:r>
              <a:rPr lang="ru-RU" sz="3200" b="1" dirty="0"/>
              <a:t>Площадь правильного шестиугольника АВСДЕК равна </a:t>
            </a:r>
            <a:r>
              <a:rPr lang="ru-RU" sz="3200" b="1" dirty="0" smtClean="0"/>
              <a:t>60. Найти площади  треугольников </a:t>
            </a:r>
            <a:r>
              <a:rPr lang="ru-RU" sz="3200" b="1" dirty="0"/>
              <a:t>АОВ, </a:t>
            </a:r>
            <a:r>
              <a:rPr lang="ru-RU" sz="3200" b="1" dirty="0" smtClean="0"/>
              <a:t>АВС, АВЕ и </a:t>
            </a:r>
            <a:r>
              <a:rPr lang="ru-RU" sz="3200" b="1" dirty="0"/>
              <a:t>четырехугольника ВСДЕ. </a:t>
            </a: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235754" y="6026061"/>
            <a:ext cx="720000" cy="522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454740" y="5589240"/>
            <a:ext cx="4248472" cy="100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10, 10, 20, 30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9" name="Picture 7" descr="C:\Users\ПК\Documents\Чертежи для статьи\Равенство площадей 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082" y="2034158"/>
            <a:ext cx="2547938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ПК\Documents\Чертежи для статьи\Равенство площадей 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054" y="3789040"/>
            <a:ext cx="262890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ПК\Documents\Чертежи для статьи\шестиугольник 01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89" y="1989216"/>
            <a:ext cx="3790501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настраиваемая 4">
            <a:hlinkClick r:id="rId7" action="ppaction://hlinksldjump" highlightClick="1"/>
          </p:cNvPr>
          <p:cNvSpPr/>
          <p:nvPr/>
        </p:nvSpPr>
        <p:spPr>
          <a:xfrm>
            <a:off x="1187624" y="6021288"/>
            <a:ext cx="720000" cy="5400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688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ПК\Documents\Чертежи для статьи\шестиугольник 02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6632"/>
            <a:ext cx="3888733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ПК\Documents\Чертежи для статьи\шестиугольник 01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16632"/>
            <a:ext cx="3790501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ПК\Documents\Чертежи для статьи\шестиугольник 03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7368"/>
            <a:ext cx="3850348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ПК\Documents\Чертежи для статьи\шестиугольник 04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357368"/>
            <a:ext cx="3922122" cy="338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Управляющая кнопка: возврат 1">
            <a:hlinkClick r:id="rId6" action="ppaction://hlinksldjump" highlightClick="1"/>
          </p:cNvPr>
          <p:cNvSpPr/>
          <p:nvPr/>
        </p:nvSpPr>
        <p:spPr>
          <a:xfrm>
            <a:off x="251520" y="6093296"/>
            <a:ext cx="720080" cy="540000"/>
          </a:xfrm>
          <a:prstGeom prst="actionButtonRetur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011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756" y="188640"/>
            <a:ext cx="8784896" cy="1714202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Площадь грани прямоугольного </a:t>
            </a:r>
            <a:r>
              <a:rPr lang="ru-RU" sz="3200" b="1" dirty="0" err="1" smtClean="0"/>
              <a:t>параллелепи-педа</a:t>
            </a:r>
            <a:r>
              <a:rPr lang="ru-RU" sz="3200" b="1" dirty="0" smtClean="0"/>
              <a:t> </a:t>
            </a:r>
            <a:r>
              <a:rPr lang="ru-RU" sz="3200" b="1" dirty="0"/>
              <a:t>равна 15. Ребро, перпендикулярное этой грани, равно 6. Найти объем параллелепипеда</a:t>
            </a:r>
            <a:r>
              <a:rPr lang="ru-RU" sz="3200" dirty="0"/>
              <a:t>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88840"/>
            <a:ext cx="3690285" cy="3600000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90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0" name="Picture 2" descr="C:\Users\ПК\Documents\Чертежи для статьи\Формула объема 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175" y="2667680"/>
            <a:ext cx="2181225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594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880" cy="113813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Во сколько раз увеличится объем куба, если его ребро увеличить в 5 раз?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50" y="1772816"/>
            <a:ext cx="4131750" cy="3600000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72400" y="6026061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в 125 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194" name="Picture 2" descr="C:\Users\ПК\Documents\Чертежи для статьи\Отношение объемов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081" y="3501008"/>
            <a:ext cx="2181225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ПК\Documents\Чертежи для статьи\Объем куба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175" y="1772816"/>
            <a:ext cx="218122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690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928992" cy="208823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b="1" dirty="0" smtClean="0"/>
              <a:t>Объём правильной </a:t>
            </a:r>
            <a:r>
              <a:rPr lang="ru-RU" sz="3600" b="1" dirty="0"/>
              <a:t>треугольной </a:t>
            </a:r>
            <a:r>
              <a:rPr lang="ru-RU" sz="3600" b="1" dirty="0" smtClean="0"/>
              <a:t>пирамиды </a:t>
            </a:r>
            <a:r>
              <a:rPr lang="ru-RU" sz="3600" b="1" dirty="0"/>
              <a:t>МАВС </a:t>
            </a:r>
            <a:r>
              <a:rPr lang="ru-RU" sz="3600" b="1" dirty="0" smtClean="0"/>
              <a:t> равен 35. О – точка пересечения  медиан основания. </a:t>
            </a:r>
            <a:r>
              <a:rPr lang="ru-RU" sz="3600" b="1" dirty="0"/>
              <a:t>Площадь треугольника АВС равна </a:t>
            </a:r>
            <a:r>
              <a:rPr lang="ru-RU" sz="3600" b="1" dirty="0" smtClean="0"/>
              <a:t>5. </a:t>
            </a:r>
            <a:r>
              <a:rPr lang="ru-RU" sz="3600" b="1" dirty="0"/>
              <a:t>Найти длину отрезка МО</a:t>
            </a:r>
            <a:r>
              <a:rPr lang="ru-RU" dirty="0"/>
              <a:t>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92896"/>
            <a:ext cx="3416516" cy="3096344"/>
          </a:xfrm>
        </p:spPr>
      </p:pic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236296" y="6026061"/>
            <a:ext cx="720000" cy="540000"/>
          </a:xfrm>
          <a:prstGeom prst="actionButtonInform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251520" y="6026061"/>
            <a:ext cx="720000" cy="540000"/>
          </a:xfrm>
          <a:prstGeom prst="actionButtonForwardNex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справка 7">
            <a:hlinkClick r:id="" action="ppaction://noaction" highlightClick="1"/>
          </p:cNvPr>
          <p:cNvSpPr/>
          <p:nvPr/>
        </p:nvSpPr>
        <p:spPr>
          <a:xfrm>
            <a:off x="8148741" y="6037238"/>
            <a:ext cx="720000" cy="540000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04160" y="5805344"/>
            <a:ext cx="270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Ответ: 21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218" name="Picture 2" descr="C:\Users\ПК\Documents\Чертежи для статьи\Объем пирамиды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407" y="2924944"/>
            <a:ext cx="21812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9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1226</TotalTime>
  <Words>453</Words>
  <Application>Microsoft Office PowerPoint</Application>
  <PresentationFormat>Экран (4:3)</PresentationFormat>
  <Paragraphs>99</Paragraphs>
  <Slides>26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Справедливость</vt:lpstr>
      <vt:lpstr>Подготовка к ЕГЭ. Решение задач  по теме «Объемы многогранников»</vt:lpstr>
      <vt:lpstr>План работы</vt:lpstr>
      <vt:lpstr>Решаем устно</vt:lpstr>
      <vt:lpstr>Площадь треугольника АВС равна 120. КМ – средняя линия, параллельная АВ. Найти площадь четырехугольника АКМВ. </vt:lpstr>
      <vt:lpstr>Площадь правильного шестиугольника АВСДЕК равна 60. Найти площади  треугольников АОВ, АВС, АВЕ и четырехугольника ВСДЕ. </vt:lpstr>
      <vt:lpstr>Презентация PowerPoint</vt:lpstr>
      <vt:lpstr>Площадь грани прямоугольного параллелепи-педа равна 15. Ребро, перпендикулярное этой грани, равно 6. Найти объем параллелепипеда. </vt:lpstr>
      <vt:lpstr>Во сколько раз увеличится объем куба, если его ребро увеличить в 5 раз? </vt:lpstr>
      <vt:lpstr>Объём правильной треугольной пирамиды МАВС  равен 35. О – точка пересечения  медиан основания. Площадь треугольника АВС равна 5. Найти длину отрезка МО. </vt:lpstr>
      <vt:lpstr>Как изменится объем пятиугольной пирамиды, если её высоту увеличить в 4 раза?</vt:lpstr>
      <vt:lpstr>В сосуд, имеющий форму правильной призмы, налили воду. Уровень воды составил 20 см. На какой высоте будет находиться уровень воды, если ее перелить в сосуд такой же формы, у которого сторона основания в 2 раза больше, чем у первого? </vt:lpstr>
      <vt:lpstr>Решаем вместе</vt:lpstr>
      <vt:lpstr>Два ребра прямоугольного параллелепипеда, выходящие из одной вершины, равны 6 и 3. Объем параллелепипеда равен 108. Найти его диагональ.</vt:lpstr>
      <vt:lpstr>В сосуд, имеющий форму призмы, налили 1000 см3 воды и погрузили в воду деталь. При этом  уровень воды поднялся с отметки 25 см до отметки 27 см. Найти объем детали (в см3).</vt:lpstr>
      <vt:lpstr>Объем пирамиды SABC равен 15. Плоскость проходит через сторону АВ основания и делит ребро SC в отношении 1 : 2, считая от вершины S. Найти объем пирамиды DABC.</vt:lpstr>
      <vt:lpstr>Решаем в группах</vt:lpstr>
      <vt:lpstr>Презентация PowerPoint</vt:lpstr>
      <vt:lpstr>Презентация PowerPoint</vt:lpstr>
      <vt:lpstr>Презентация PowerPoint</vt:lpstr>
      <vt:lpstr>Проверь себя</vt:lpstr>
      <vt:lpstr>Подводим итоги</vt:lpstr>
      <vt:lpstr>Презентация PowerPoint</vt:lpstr>
      <vt:lpstr>Боковые ребра правильной треугольной  пирамиды  взаимно  перпендикулярны  и равны 6. Найти объем пирамиды</vt:lpstr>
      <vt:lpstr>Объем тетраэдра равен 12. Найти объем многогранника, вершинами которого являются середины сторон данного тетраэдра</vt:lpstr>
      <vt:lpstr>Тетраэдр можно разделить на 4 тетраэдра и октаэдр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ЕГЭ. Решение задач по теме «Объемы многогранников»</dc:title>
  <dc:creator>ПК</dc:creator>
  <cp:lastModifiedBy>ПК</cp:lastModifiedBy>
  <cp:revision>90</cp:revision>
  <dcterms:created xsi:type="dcterms:W3CDTF">2020-05-11T01:48:33Z</dcterms:created>
  <dcterms:modified xsi:type="dcterms:W3CDTF">2020-05-14T12:50:19Z</dcterms:modified>
</cp:coreProperties>
</file>