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60" r:id="rId1"/>
  </p:sldMasterIdLst>
  <p:sldIdLst>
    <p:sldId id="306" r:id="rId2"/>
    <p:sldId id="302" r:id="rId3"/>
    <p:sldId id="296" r:id="rId4"/>
    <p:sldId id="297" r:id="rId5"/>
    <p:sldId id="257" r:id="rId6"/>
    <p:sldId id="292" r:id="rId7"/>
    <p:sldId id="259" r:id="rId8"/>
    <p:sldId id="261" r:id="rId9"/>
    <p:sldId id="263" r:id="rId10"/>
    <p:sldId id="304" r:id="rId11"/>
    <p:sldId id="258" r:id="rId12"/>
    <p:sldId id="298" r:id="rId13"/>
    <p:sldId id="264" r:id="rId14"/>
    <p:sldId id="265" r:id="rId15"/>
    <p:sldId id="267" r:id="rId16"/>
    <p:sldId id="299" r:id="rId17"/>
    <p:sldId id="268" r:id="rId18"/>
    <p:sldId id="269" r:id="rId19"/>
    <p:sldId id="270" r:id="rId20"/>
    <p:sldId id="271" r:id="rId21"/>
    <p:sldId id="303" r:id="rId22"/>
    <p:sldId id="301" r:id="rId23"/>
    <p:sldId id="272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3300"/>
    <a:srgbClr val="FF3399"/>
    <a:srgbClr val="FF0066"/>
    <a:srgbClr val="FF3300"/>
    <a:srgbClr val="FF5050"/>
    <a:srgbClr val="FF9933"/>
    <a:srgbClr val="FFCC6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79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8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8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2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3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3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7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2CF9D-2B31-4E88-BDE7-0131063C8672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F11BF-2DB3-4859-B987-497D8AA310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2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26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58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817" y="228707"/>
            <a:ext cx="8595359" cy="22924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146" y="498082"/>
            <a:ext cx="783419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Интегрированный урок.  История + ИЗО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  <a:p>
            <a:pPr algn="ctr"/>
            <a:r>
              <a:rPr lang="ru-RU" sz="4400" b="1" u="sng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Тема урока: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«Искусство Древнего Египта»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(с использованием активных методов обучения)</a:t>
            </a:r>
            <a:endParaRPr lang="ru-RU" sz="36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https://avatars.mds.yandex.net/get-pdb/939428/019d4505-aa7b-47a6-a19d-6269662f08d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47" y="2768540"/>
            <a:ext cx="5899059" cy="3932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58864" cy="6858000"/>
            <a:chOff x="0" y="0"/>
            <a:chExt cx="9158864" cy="6858000"/>
          </a:xfrm>
        </p:grpSpPr>
        <p:pic>
          <p:nvPicPr>
            <p:cNvPr id="8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с одним вырезанным углом 8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758191" y="914400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Gabriola" panose="04040605051002020D02" pitchFamily="82" charset="0"/>
              </a:rPr>
              <a:t>Формирование ожиданий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123" name="Picture 3" descr="https://ogneuporniy.eps74.ru/Storage/Image/PublicationItem/Image/big/564/1437676150_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8" y="1449102"/>
            <a:ext cx="2377762" cy="23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st.depositphotos.com/1007989/3078/i/950/depositphotos_30787299-stock-photo-gloomy-dark-cloud-masc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81">
            <a:off x="4677812" y="1724866"/>
            <a:ext cx="3474713" cy="198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34322" y="0"/>
            <a:ext cx="6250898" cy="94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9273" y="0"/>
            <a:ext cx="6203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ПРОГНОЗ ПОГОДЫ НА УРОК</a:t>
            </a:r>
            <a:endParaRPr lang="ru-RU" sz="48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064" y="4470155"/>
            <a:ext cx="36888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Что вы ожидаете от урока ……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Что опасаетесь на уроке ……..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44000" cy="6574971"/>
            <a:chOff x="0" y="0"/>
            <a:chExt cx="9158864" cy="709422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709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2006722" cy="2498822"/>
            </a:xfrm>
            <a:prstGeom prst="snip1Rect">
              <a:avLst/>
            </a:prstGeom>
            <a:solidFill>
              <a:schemeClr val="bg1"/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0768" y="720841"/>
            <a:ext cx="1843313" cy="329320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Цель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урока: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Gabriola" panose="04040605051002020D02" pitchFamily="82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3542" y="435429"/>
            <a:ext cx="6357257" cy="57766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485391"/>
            <a:ext cx="920115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" name="Прямая соединительная линия 8"/>
          <p:cNvCxnSpPr>
            <a:stCxn id="7" idx="3"/>
          </p:cNvCxnSpPr>
          <p:nvPr/>
        </p:nvCxnSpPr>
        <p:spPr>
          <a:xfrm flipV="1">
            <a:off x="3968115" y="1204686"/>
            <a:ext cx="589371" cy="3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105046" y="1748135"/>
            <a:ext cx="785793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2" name="Прямая соединительная линия 11"/>
          <p:cNvCxnSpPr>
            <a:stCxn id="10" idx="3"/>
          </p:cNvCxnSpPr>
          <p:nvPr/>
        </p:nvCxnSpPr>
        <p:spPr>
          <a:xfrm flipV="1">
            <a:off x="3890839" y="2452914"/>
            <a:ext cx="623104" cy="18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975430" y="2975429"/>
            <a:ext cx="928914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970667" y="3635829"/>
            <a:ext cx="623104" cy="18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685144" y="4107543"/>
            <a:ext cx="1582056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endParaRPr lang="ru-RU" sz="9600" b="1" cap="none" spc="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919867" y="4992914"/>
            <a:ext cx="623104" cy="184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9577" y="526356"/>
            <a:ext cx="356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Узнать о культуре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Древнего Египта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6068" y="1805498"/>
            <a:ext cx="37385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Развивать творческую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фантазию </a:t>
            </a:r>
            <a:endParaRPr lang="ru-RU" sz="3600" b="1" dirty="0">
              <a:latin typeface="Gabriola" panose="04040605051002020D02" pitchFamily="8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08551" y="3163652"/>
            <a:ext cx="3911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Обобщать полученные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знания на уроке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62718" y="4396752"/>
            <a:ext cx="478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Конкретизировать виды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искусства Др. Египта и их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ea typeface="Times New Roman" panose="02020603050405020304" pitchFamily="18" charset="0"/>
              </a:rPr>
              <a:t>особенности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58864" cy="709422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7094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1589332" y="180833"/>
              <a:ext cx="6107201" cy="1669228"/>
            </a:xfrm>
            <a:prstGeom prst="snip1Rect">
              <a:avLst>
                <a:gd name="adj" fmla="val 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  <a:latin typeface="Gabriola" panose="04040605051002020D02" pitchFamily="82" charset="0"/>
                </a:rPr>
                <a:t>Начинаем путешествие на</a:t>
              </a:r>
            </a:p>
            <a:p>
              <a:pPr algn="ctr"/>
              <a:r>
                <a:rPr lang="ru-RU" sz="4800" b="1" dirty="0" smtClean="0">
                  <a:solidFill>
                    <a:srgbClr val="C00000"/>
                  </a:solidFill>
                  <a:latin typeface="Gabriola" panose="04040605051002020D02" pitchFamily="82" charset="0"/>
                </a:rPr>
                <a:t> ХРОНОЛЁТАХ</a:t>
              </a:r>
              <a:endParaRPr lang="ru-RU" sz="4800" b="1" dirty="0">
                <a:solidFill>
                  <a:srgbClr val="C00000"/>
                </a:solidFill>
                <a:latin typeface="Gabriola" panose="04040605051002020D02" pitchFamily="82" charset="0"/>
              </a:endParaRPr>
            </a:p>
          </p:txBody>
        </p:sp>
      </p:grpSp>
      <p:pic>
        <p:nvPicPr>
          <p:cNvPr id="37890" name="Picture 2" descr="https://i.pinimg.com/originals/8c/e9/9d/8ce99d8a54f23fde92fc7bd938491b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95521">
            <a:off x="1170341" y="1871899"/>
            <a:ext cx="6923426" cy="4143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4864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76777" y="1681537"/>
            <a:ext cx="68826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«Декоративно- прикладное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Gabriola" panose="04040605051002020D02" pitchFamily="82" charset="0"/>
              </a:rPr>
              <a:t>                       искусство»</a:t>
            </a:r>
          </a:p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800" dirty="0" smtClean="0"/>
              <a:t>          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Gabriola" panose="04040605051002020D02" pitchFamily="82" charset="0"/>
              </a:rPr>
              <a:t>«Живопись»</a:t>
            </a:r>
          </a:p>
          <a:p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ru-RU" sz="4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«Архитектура и скульптура»</a:t>
            </a:r>
            <a:endParaRPr lang="ru-RU" sz="48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13314" name="Picture 2" descr="https://img1.freepng.ru/20180503/xbe/kisspng-airplane-cloud-paper-plane-wall-decal-clip-art-5aeb8cc4da4bc2.8902981315253864368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584" y="1546011"/>
            <a:ext cx="2137683" cy="1813151"/>
          </a:xfrm>
          <a:prstGeom prst="rect">
            <a:avLst/>
          </a:prstGeom>
          <a:noFill/>
        </p:spPr>
      </p:pic>
      <p:pic>
        <p:nvPicPr>
          <p:cNvPr id="13316" name="Picture 4" descr="https://i.pinimg.com/236x/bf/0e/d8/bf0ed8a71111ca9d44aa1f73fe064d38--blue-yellow-chopp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6754" y="3348082"/>
            <a:ext cx="2247900" cy="1352550"/>
          </a:xfrm>
          <a:prstGeom prst="rect">
            <a:avLst/>
          </a:prstGeom>
          <a:noFill/>
        </p:spPr>
      </p:pic>
      <p:pic>
        <p:nvPicPr>
          <p:cNvPr id="13318" name="Picture 6" descr="https://a.allegroimg.com/original/01e7fe/6484e37d4101ae4ad76d54c7e5c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1383" y="4575127"/>
            <a:ext cx="1847395" cy="17126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44801" y="413992"/>
            <a:ext cx="3203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ХРОНОЛЁТЫ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Древний Египет</a:t>
              </a:r>
              <a:endParaRPr lang="ru-RU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8923" y="669555"/>
            <a:ext cx="6153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План действий  ХРОНОЛЁТОВ</a:t>
            </a:r>
            <a:endParaRPr lang="ru-RU" sz="28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371" y="1306285"/>
            <a:ext cx="4572000" cy="15965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Историки</a:t>
            </a:r>
          </a:p>
          <a:p>
            <a:pPr algn="ctr"/>
            <a:r>
              <a:rPr lang="ru-RU" sz="2400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готовят краткое сообщение о каждом виде искусства</a:t>
            </a:r>
            <a:endParaRPr lang="ru-RU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2914" y="3047998"/>
            <a:ext cx="5196114" cy="14659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Аналитики</a:t>
            </a:r>
          </a:p>
          <a:p>
            <a:pPr algn="ctr"/>
            <a:r>
              <a:rPr lang="ru-RU" sz="2800" u="sng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itchFamily="18" charset="0"/>
              </a:rPr>
              <a:t>решают творческие задания по теме Древнего Египта</a:t>
            </a:r>
            <a:endParaRPr lang="ru-RU" sz="2800" b="1" dirty="0" smtClean="0">
              <a:solidFill>
                <a:srgbClr val="0070C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55999" y="4746171"/>
            <a:ext cx="4847771" cy="16546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 Black" pitchFamily="34" charset="0"/>
              </a:rPr>
              <a:t>Художники</a:t>
            </a:r>
          </a:p>
          <a:p>
            <a:pPr algn="ctr"/>
            <a:r>
              <a:rPr lang="ru-RU" sz="2800" u="sng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itchFamily="18" charset="0"/>
              </a:rPr>
              <a:t>рисуют композицию Древнего Египта</a:t>
            </a:r>
            <a:endParaRPr lang="ru-RU" sz="2800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290" name="Picture 2" descr="https://s.poembook.ru/theme/f8/e9/64/b32b831645371465ca891f00e6e12450b50e89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47" y="3018969"/>
            <a:ext cx="1731282" cy="1889579"/>
          </a:xfrm>
          <a:prstGeom prst="rect">
            <a:avLst/>
          </a:prstGeom>
          <a:noFill/>
        </p:spPr>
      </p:pic>
      <p:pic>
        <p:nvPicPr>
          <p:cNvPr id="12292" name="Picture 4" descr="https://e-libra.ru/files/books/2017/07/18/375086/i_093p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5142" y="1083811"/>
            <a:ext cx="1335315" cy="1920647"/>
          </a:xfrm>
          <a:prstGeom prst="rect">
            <a:avLst/>
          </a:prstGeom>
          <a:noFill/>
        </p:spPr>
      </p:pic>
      <p:pic>
        <p:nvPicPr>
          <p:cNvPr id="12294" name="Picture 6" descr="https://libmir.com/i/43/231643/i_2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4915" y="4558846"/>
            <a:ext cx="1460500" cy="199227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6807199" y="420914"/>
            <a:ext cx="1930400" cy="150948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Время работы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5 минут</a:t>
            </a:r>
            <a:endParaRPr lang="ru-RU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9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4864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pic>
        <p:nvPicPr>
          <p:cNvPr id="10242" name="Picture 2" descr="http://amulet.biz.ua/wp-content/uploads/2017/12/scarab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709" y="4596384"/>
            <a:ext cx="2108083" cy="1989038"/>
          </a:xfrm>
          <a:prstGeom prst="rect">
            <a:avLst/>
          </a:prstGeom>
          <a:noFill/>
        </p:spPr>
      </p:pic>
      <p:pic>
        <p:nvPicPr>
          <p:cNvPr id="10244" name="Picture 4" descr="https://thumbs.dreamstime.com/b/%D0%B5%D0%B3%D0%B8%D0%BF%D0%B5%D1%82%D1%81%D0%BA%D0%B8%D0%B9-papyrus-7335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818" y="2246923"/>
            <a:ext cx="3459153" cy="2481943"/>
          </a:xfrm>
          <a:prstGeom prst="rect">
            <a:avLst/>
          </a:prstGeom>
          <a:noFill/>
        </p:spPr>
      </p:pic>
      <p:pic>
        <p:nvPicPr>
          <p:cNvPr id="10246" name="Picture 6" descr="https://i.pinimg.com/736x/7e/b1/df/7eb1dfbd5c3dd1438c77bf3cdbc84a6b--egyptian-party-egyptian-cra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2166" y="2359933"/>
            <a:ext cx="2799605" cy="2342696"/>
          </a:xfrm>
          <a:prstGeom prst="rect">
            <a:avLst/>
          </a:prstGeom>
          <a:noFill/>
        </p:spPr>
      </p:pic>
      <p:pic>
        <p:nvPicPr>
          <p:cNvPr id="10248" name="Picture 8" descr="https://avatars.mds.yandex.net/get-pdb/245485/a494eee9-d7ca-4d7e-90b8-d71353b171f4/s1200?webp=fal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688" y="4644571"/>
            <a:ext cx="2074941" cy="1698171"/>
          </a:xfrm>
          <a:prstGeom prst="rect">
            <a:avLst/>
          </a:prstGeom>
          <a:noFill/>
        </p:spPr>
      </p:pic>
      <p:pic>
        <p:nvPicPr>
          <p:cNvPr id="10250" name="Picture 10" descr="https://www.jewel-classic.ru/wp-content/uploads/2017/07/kollazh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9942" y="4696731"/>
            <a:ext cx="2877004" cy="1718582"/>
          </a:xfrm>
          <a:prstGeom prst="rect">
            <a:avLst/>
          </a:prstGeom>
          <a:noFill/>
        </p:spPr>
      </p:pic>
      <p:pic>
        <p:nvPicPr>
          <p:cNvPr id="11" name="Picture 2" descr="https://img1.freepng.ru/20180503/xbe/kisspng-airplane-cloud-paper-plane-wall-decal-clip-art-5aeb8cc4da4bc2.89029813152538643689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907" y="536449"/>
            <a:ext cx="1197157" cy="97536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414528" y="2353056"/>
            <a:ext cx="2170176" cy="2182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Отчёт работы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историков и аналитиков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5113" y="583196"/>
            <a:ext cx="5933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ДЕКОРАТИВНО-</a:t>
            </a:r>
          </a:p>
          <a:p>
            <a:pPr algn="ctr"/>
            <a:r>
              <a:rPr lang="ru-RU" sz="4800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ПРИКЛАДНОЕ ИСКУССТВО</a:t>
            </a:r>
            <a:endParaRPr lang="ru-RU" sz="4800" b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9428" y="606698"/>
            <a:ext cx="6560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  <a:latin typeface="Gabriola" panose="04040605051002020D02" pitchFamily="82" charset="0"/>
              </a:rPr>
              <a:t>Физминутка</a:t>
            </a:r>
            <a:endParaRPr lang="ru-RU" sz="4800" b="1" i="1" dirty="0">
              <a:solidFill>
                <a:srgbClr val="FF0000"/>
              </a:solidFill>
              <a:latin typeface="Gabriola" panose="04040605051002020D02" pitchFamily="82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435532" y="612054"/>
            <a:ext cx="468956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abriola" panose="04040605051002020D02" pitchFamily="82" charset="0"/>
                <a:ea typeface="Calibri" pitchFamily="34" charset="0"/>
                <a:cs typeface="Times New Roman" pitchFamily="18" charset="0"/>
              </a:rPr>
              <a:t>«Боги Древнего Египта»</a:t>
            </a: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abriola" panose="04040605051002020D02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Нут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поднимет руки к небу,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Поклонится мужу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Гебу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Снова тянет руки к небу,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Чтобы поклониться Гебу.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Амон Ра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в ладье плывет,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Резво веслами гребет.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Бастет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гибкая как кошка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Вдруг похлопает в ладошки.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Нейт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опять идет в поход,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На войну царей ведет.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Мудрый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Тот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уж злится.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itchFamily="34" charset="0"/>
                <a:cs typeface="Times New Roman" pitchFamily="18" charset="0"/>
              </a:rPr>
              <a:t>Нам пора учиться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38915" name="Picture 3" descr="https://animashki.info/uploads/posts/2016-06/1465238347_12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34" y="2050365"/>
            <a:ext cx="3298825" cy="38644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7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74093" y="267956"/>
            <a:ext cx="416480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abriola" panose="04040605051002020D02" pitchFamily="82" charset="0"/>
              </a:rPr>
              <a:t>Живопись</a:t>
            </a:r>
            <a:endParaRPr lang="ru-RU" sz="80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anose="04040605051002020D02" pitchFamily="82" charset="0"/>
            </a:endParaRPr>
          </a:p>
        </p:txBody>
      </p:sp>
      <p:pic>
        <p:nvPicPr>
          <p:cNvPr id="9218" name="Picture 2" descr="Ð¡Ð¾ Ð²ÑÐµÐ¼ÐµÐ½ ÐÑÐµÐ²Ð½ÐµÐ³Ð¾ ÑÐ°ÑÑÑÐ²Ð° Ð² ÐÐ³Ð¸Ð¿ÐµÑÑÐºÐ¾Ð¼ Ð¸ÑÐºÑÑÑÑÐ²Ðµ ÑÐ»Ð¾Ð¶Ð¸Ð»ÑÑ Ð¼Ð¾Ð½ÑÐ¼ÐµÐ½ÑÐ°Ð»ÑÐ½ÑÐ¹ ÑÑÐ¸Ð»Ñ, Ñ Ð¾Ð¿ÑÐµÐ´ÐµÐ»ÐµÐ½Ð½ÑÐ¼Ð¸ Ð¸Ð·Ð¾Ð±ÑÐ°Ð·Ð¸ÑÐµÐ»ÑÐ½ÑÐ¼Ð¸ ÐºÐ°Ð½Ð¾Ð½Ð°Ð¼Ð¸, ÐºÐ¾ÑÐ¾ÑÑÐµ ÑÐ²ÑÑÐ¾ Ð¾Ð±ÐµÑÐµÐ³Ð°Ð»Ð¸ÑÑ Ð½Ð° Ð¿ÑÐ¾ÑÑÐ¶ÐµÐ½Ð¸Ð¸ Ð²ÐµÐºÐ¾Ð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972" y="1451430"/>
            <a:ext cx="2313214" cy="3395543"/>
          </a:xfrm>
          <a:prstGeom prst="rect">
            <a:avLst/>
          </a:prstGeom>
          <a:noFill/>
        </p:spPr>
      </p:pic>
      <p:pic>
        <p:nvPicPr>
          <p:cNvPr id="9220" name="Picture 4" descr="Ð¡Ð²ÐµÑÐ° Ð² ÑÑÐ°Ð¼Ðµ Ð±Ð¾Ð³Ð¸Ð½Ð¸ ÐÐµÑÑÐ¸Ñ. ÐÐ¸Ð²Ð¾Ð¿Ð¸ÑÑ ÐÑÐµÐ²Ð½ÐµÐ³Ð¾ ÐÐ³Ð¸Ð¿ÑÐ°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3182" y="1586365"/>
            <a:ext cx="4326532" cy="2811464"/>
          </a:xfrm>
          <a:prstGeom prst="rect">
            <a:avLst/>
          </a:prstGeom>
          <a:noFill/>
        </p:spPr>
      </p:pic>
      <p:pic>
        <p:nvPicPr>
          <p:cNvPr id="8" name="Picture 4" descr="https://i.pinimg.com/236x/bf/0e/d8/bf0ed8a71111ca9d44aa1f73fe064d38--blue-yellow-chopp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690" y="411842"/>
            <a:ext cx="2247900" cy="1352550"/>
          </a:xfrm>
          <a:prstGeom prst="rect">
            <a:avLst/>
          </a:prstGeom>
          <a:noFill/>
        </p:spPr>
      </p:pic>
      <p:pic>
        <p:nvPicPr>
          <p:cNvPr id="9222" name="Picture 6" descr="Pin by inas on ÙØ±Ø¹ÙÙÙ in 2019 Egyptian art, Ancient egypti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3487" y="4325257"/>
            <a:ext cx="3396342" cy="2271486"/>
          </a:xfrm>
          <a:prstGeom prst="rect">
            <a:avLst/>
          </a:prstGeom>
          <a:noFill/>
        </p:spPr>
      </p:pic>
      <p:pic>
        <p:nvPicPr>
          <p:cNvPr id="9224" name="Picture 8" descr="Ð Ð¾ÑÐ»Ð¸ÑÐ¸Ðµ Ð¾Ñ Ð¸Ð·Ð¾Ð±ÑÐ°Ð¶ÐµÐ½Ð¸Ñ ÑÐµÐ»Ð¾Ð²ÐµÐºÐ°, Ð² Ð²Ð¾ÑÐ¿ÑÐ¾Ð¸Ð·Ð²ÐµÐ´ÐµÐ½Ð¸Ð¸ Ð¶Ð¸Ð²Ð¾ÑÐ½ÑÑ Ð¿ÑÐ¸Ð¼ÐµÐ½ÑÑÑÑÑ Ð²ÑÐµ Ð¸Ð¼ÐµÑÑÐ¸ÐµÑÑ ÑÑÐµÐ´ÑÑÐ²Ð° Ð²ÑÑÐ°Ð¶ÐµÐ½Ð¸Ñ Ñ ÑÐµÐ»ÑÑ Ð´Ð¾Ð±Ð¸ÑÑÑÑ Ð¼Ð°ÐºÑÐ¸Ð¼Ð°Ð»ÑÐ½Ð¾Ð³Ð¾ Ð½Ð°ÑÑÑÐ°Ð»Ð¸Ð·Ð¼Ð°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186" y="4953680"/>
            <a:ext cx="2611428" cy="1606777"/>
          </a:xfrm>
          <a:prstGeom prst="rect">
            <a:avLst/>
          </a:prstGeom>
          <a:noFill/>
        </p:spPr>
      </p:pic>
      <p:pic>
        <p:nvPicPr>
          <p:cNvPr id="9226" name="Picture 10" descr="ÐÐ¸Ð²Ð¾ÑÐ½ÑÐµ Ð¿Ð¾Ð»ÑÑÐ°ÑÑÑÑ Ñ Ð¿ÑÐµÐ²Ð¾ÑÑÐ¾Ð´Ð½Ð¾ Ð²ÑÐ¿Ð¸ÑÐ°Ð½Ð½ÑÐ¼Ð¸ Ð´ÐµÑÐ°Ð»ÑÐ¼Ð¸, Ð¸Ñ ÑÐµÐ»Ð¾ Ð½Ð°Ð´ÐµÐ»ÐµÐ½Ð¾ Ð¶Ð¸Ð²Ð¾ÑÑÑÑ, ÐºÐ¾ÑÐ¾ÑÐ°Ñ ÐºÐ¾Ð½ÑÑÐ°ÑÑÐ¸ÑÑÐµÑ ÑÐ¾ ÑÐºÐ¾Ð²Ð°Ð½Ð½Ð¾ÑÑÑÑ ÑÐµÐ»Ð¾Ð²ÐµÑÐµÑÐºÐ¸Ñ ÑÐµÐ»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7392" y="2121407"/>
            <a:ext cx="1431616" cy="1165207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437376" y="4425696"/>
            <a:ext cx="2170176" cy="2182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Отчёт работы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историков и аналитиков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pic>
        <p:nvPicPr>
          <p:cNvPr id="8194" name="Picture 2" descr="https://avatars.mds.yandex.net/get-pdb/1365646/a6292eae-2f56-4c1e-8163-e8dc5369b78d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383" y="1607457"/>
            <a:ext cx="2956531" cy="2296886"/>
          </a:xfrm>
          <a:prstGeom prst="rect">
            <a:avLst/>
          </a:prstGeom>
          <a:noFill/>
        </p:spPr>
      </p:pic>
      <p:pic>
        <p:nvPicPr>
          <p:cNvPr id="8196" name="Picture 4" descr="https://im0-tub-ru.yandex.net/i?id=84a52ec5291114eee82c4da8f7f814b6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2013" y="1522272"/>
            <a:ext cx="3502025" cy="2376489"/>
          </a:xfrm>
          <a:prstGeom prst="rect">
            <a:avLst/>
          </a:prstGeom>
          <a:noFill/>
        </p:spPr>
      </p:pic>
      <p:pic>
        <p:nvPicPr>
          <p:cNvPr id="8198" name="Picture 6" descr="https://mylitta.ru/uploads/posts/2016-08/1470292910_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7383" y="3976743"/>
            <a:ext cx="2558722" cy="2498952"/>
          </a:xfrm>
          <a:prstGeom prst="rect">
            <a:avLst/>
          </a:prstGeom>
          <a:noFill/>
        </p:spPr>
      </p:pic>
      <p:sp>
        <p:nvSpPr>
          <p:cNvPr id="8200" name="AutoShape 8" descr="https://konspekta.net/lektsiiorgimg/baza11/1966730012952.files/image0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6" descr="https://a.allegroimg.com/original/01e7fe/6484e37d4101ae4ad76d54c7e5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3405" y="1625601"/>
            <a:ext cx="1847395" cy="1712685"/>
          </a:xfrm>
          <a:prstGeom prst="rect">
            <a:avLst/>
          </a:prstGeom>
          <a:noFill/>
        </p:spPr>
      </p:pic>
      <p:pic>
        <p:nvPicPr>
          <p:cNvPr id="8202" name="Picture 10" descr="https://ds03.infourok.ru/uploads/ex/101d/00026d94-442916c6/img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7216" y="4036505"/>
            <a:ext cx="3393439" cy="2391002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80416" y="3950208"/>
            <a:ext cx="2170176" cy="2182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Отчёт работы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историков и аналитиков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8989" y="559750"/>
            <a:ext cx="70839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АРХИТЕКТУРА, СКУЛЬПТУРА</a:t>
            </a:r>
            <a:endParaRPr lang="ru-RU" sz="5400" b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33365" y="828431"/>
            <a:ext cx="8178297" cy="156966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ПРЕДСТАВЛЕНИЕ КОМПОЗИЦИЙ ХУДОЖНИКОВ</a:t>
            </a:r>
            <a:endParaRPr lang="ru-RU" sz="48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6" name="Picture 6" descr="https://libmir.com/i/43/231643/i_2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971" y="2570388"/>
            <a:ext cx="2656114" cy="3830412"/>
          </a:xfrm>
          <a:prstGeom prst="rect">
            <a:avLst/>
          </a:prstGeom>
          <a:noFill/>
        </p:spPr>
      </p:pic>
      <p:pic>
        <p:nvPicPr>
          <p:cNvPr id="7170" name="Picture 2" descr="ÐÐ¸Ð²Ð¾Ð¿Ð¸ÑÑ Ð² Ð´ÑÐµÐ²Ð½ÐµÐµÐ³Ð¸Ð¿ÐµÑÑÐºÐ¾Ð¹ Ð³ÑÐ¾Ð±Ð½Ð¸ÑÐµ ÑÐ°ÑÐ¸ÑÑ ÐÐµÑÐµÑÑÐ°ÑÐ¸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367" y="3639144"/>
            <a:ext cx="2324961" cy="2745468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 descr="ÐÐ¾Ð´Ð½Ð¾ÑÐµÐ½Ð¸Ñ ÑÐ°ÑÐ¸ÑÐµ - Ð¶Ð¸Ð²Ð¾Ð¿Ð¸ÑÑ ÐÑÐµÐ²Ð½ÐµÐ³Ð¾ ÐÐ³Ð¸Ð¿ÑÐ°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24" y="3863591"/>
            <a:ext cx="2521095" cy="2569028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9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-14864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1192947" y="254833"/>
            <a:ext cx="6047302" cy="7359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5810" y="184573"/>
            <a:ext cx="5192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НАСТРОИМСЯ НА УРОК</a:t>
            </a:r>
            <a:endParaRPr lang="ru-RU" sz="48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8504" y="1049311"/>
            <a:ext cx="3894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Гирлянда комплиментов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Дуга 13"/>
          <p:cNvSpPr/>
          <p:nvPr/>
        </p:nvSpPr>
        <p:spPr>
          <a:xfrm rot="5400000">
            <a:off x="3575151" y="-562130"/>
            <a:ext cx="1783834" cy="5756223"/>
          </a:xfrm>
          <a:prstGeom prst="arc">
            <a:avLst>
              <a:gd name="adj1" fmla="val 16043191"/>
              <a:gd name="adj2" fmla="val 5682518"/>
            </a:avLst>
          </a:prstGeom>
          <a:ln w="28575"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4" name="Picture 2" descr="http://rgc-perm.ru/upload/image/4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96" y="1618938"/>
            <a:ext cx="1119940" cy="111994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rgc-perm.ru/upload/image/4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733" y="1528996"/>
            <a:ext cx="1092459" cy="109245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ятиугольник 14"/>
          <p:cNvSpPr/>
          <p:nvPr/>
        </p:nvSpPr>
        <p:spPr>
          <a:xfrm rot="6124053">
            <a:off x="854439" y="3432746"/>
            <a:ext cx="2428406" cy="989351"/>
          </a:xfrm>
          <a:prstGeom prst="homePlat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16924053">
            <a:off x="1213011" y="3437914"/>
            <a:ext cx="1646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Твоя улыбка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восхитительна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Пятиугольник 18"/>
          <p:cNvSpPr/>
          <p:nvPr/>
        </p:nvSpPr>
        <p:spPr>
          <a:xfrm rot="4153127">
            <a:off x="5953595" y="3330313"/>
            <a:ext cx="2428406" cy="989351"/>
          </a:xfrm>
          <a:prstGeom prst="homePlat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 rot="14953127">
            <a:off x="6093233" y="3328701"/>
            <a:ext cx="1844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 тебя отличное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чувство юмора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4818895">
            <a:off x="4889292" y="3585147"/>
            <a:ext cx="2428406" cy="989351"/>
          </a:xfrm>
          <a:prstGeom prst="homePlate">
            <a:avLst/>
          </a:pr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5618895">
            <a:off x="5102095" y="3788306"/>
            <a:ext cx="191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Ты самая лучшая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6" name="Равнобедренный треугольник 25"/>
          <p:cNvSpPr/>
          <p:nvPr/>
        </p:nvSpPr>
        <p:spPr>
          <a:xfrm rot="20493712">
            <a:off x="4222910" y="2920209"/>
            <a:ext cx="1454046" cy="2060851"/>
          </a:xfrm>
          <a:prstGeom prst="triangl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rot="15093712">
            <a:off x="4219724" y="3943477"/>
            <a:ext cx="160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Ты как солнце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3538774" y="2981954"/>
            <a:ext cx="1412300" cy="2193979"/>
          </a:xfrm>
          <a:prstGeom prst="triangle">
            <a:avLst/>
          </a:prstGeom>
          <a:solidFill>
            <a:srgbClr val="FF5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3288887" y="4032063"/>
            <a:ext cx="191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Ты самый умный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Сердце 35"/>
          <p:cNvSpPr/>
          <p:nvPr/>
        </p:nvSpPr>
        <p:spPr>
          <a:xfrm rot="816799">
            <a:off x="2578310" y="2758190"/>
            <a:ext cx="1334125" cy="2548328"/>
          </a:xfrm>
          <a:prstGeom prst="heart">
            <a:avLst/>
          </a:prstGeom>
          <a:solidFill>
            <a:srgbClr val="FF33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7016799">
            <a:off x="2262216" y="3611160"/>
            <a:ext cx="193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Ты самая смелая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отважная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8436" name="Picture 4" descr="Смайлики Смеющиеся Картинки пузат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476619"/>
            <a:ext cx="1223520" cy="130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5" b="14619"/>
          <a:stretch/>
        </p:blipFill>
        <p:spPr>
          <a:xfrm>
            <a:off x="344692" y="2155370"/>
            <a:ext cx="7973643" cy="4036423"/>
          </a:xfrm>
          <a:prstGeom prst="rect">
            <a:avLst/>
          </a:prstGeom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66652" y="5081451"/>
            <a:ext cx="664899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383143" y="4776566"/>
            <a:ext cx="13063" cy="57476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965968" y="4936565"/>
            <a:ext cx="8197" cy="3172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6058689" y="4942541"/>
            <a:ext cx="1452" cy="2899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41600" y="4966447"/>
            <a:ext cx="5977" cy="24503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7614023" y="4940066"/>
            <a:ext cx="7513" cy="3192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312603" y="5020235"/>
            <a:ext cx="2220" cy="1260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984397" y="5012950"/>
            <a:ext cx="769" cy="1170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2355497" y="5017247"/>
            <a:ext cx="2220" cy="1260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629356" y="5020235"/>
            <a:ext cx="2220" cy="1260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1984956" y="5017247"/>
            <a:ext cx="2220" cy="1260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7018143" y="5000329"/>
            <a:ext cx="3586" cy="14463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99113" y="4998027"/>
            <a:ext cx="5196" cy="16625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647209" y="5018809"/>
            <a:ext cx="0" cy="135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4998027" y="5018809"/>
            <a:ext cx="5195" cy="14547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5699414" y="5018809"/>
            <a:ext cx="5196" cy="1194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340927" y="5024004"/>
            <a:ext cx="5197" cy="14027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380018" y="5008419"/>
            <a:ext cx="5197" cy="1402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686300" y="5018809"/>
            <a:ext cx="1" cy="135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6696941" y="5009006"/>
            <a:ext cx="2682" cy="13449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7336935" y="5009164"/>
            <a:ext cx="3645" cy="13479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976254" y="5010150"/>
            <a:ext cx="3464" cy="1177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" name="TextBox 2072"/>
          <p:cNvSpPr txBox="1"/>
          <p:nvPr/>
        </p:nvSpPr>
        <p:spPr>
          <a:xfrm>
            <a:off x="4114800" y="518983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6" name="TextBox 2075"/>
          <p:cNvSpPr txBox="1"/>
          <p:nvPr/>
        </p:nvSpPr>
        <p:spPr>
          <a:xfrm>
            <a:off x="7241059" y="5202195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7" name="TextBox 2076"/>
          <p:cNvSpPr txBox="1"/>
          <p:nvPr/>
        </p:nvSpPr>
        <p:spPr>
          <a:xfrm>
            <a:off x="494270" y="5189838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8" name="TextBox 2077"/>
          <p:cNvSpPr txBox="1"/>
          <p:nvPr/>
        </p:nvSpPr>
        <p:spPr>
          <a:xfrm>
            <a:off x="5820033" y="517748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079" name="TextBox 2078"/>
          <p:cNvSpPr txBox="1"/>
          <p:nvPr/>
        </p:nvSpPr>
        <p:spPr>
          <a:xfrm>
            <a:off x="2409567" y="516512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062446" y="277760"/>
            <a:ext cx="6740769" cy="10821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300" y="370003"/>
            <a:ext cx="81211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solidFill>
                  <a:srgbClr val="C00000"/>
                </a:solidFill>
                <a:latin typeface="Gabriola" panose="04040605051002020D02" pitchFamily="82" charset="0"/>
              </a:rPr>
              <a:t>ШКАЛА ОЦЕНКИ ХРОНОЛЁТОВ</a:t>
            </a:r>
            <a:endParaRPr lang="ru-RU" sz="4800" b="1" cap="none" spc="0" dirty="0">
              <a:ln w="11430"/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58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вырезанным углом 3"/>
          <p:cNvSpPr/>
          <p:nvPr/>
        </p:nvSpPr>
        <p:spPr>
          <a:xfrm>
            <a:off x="487681" y="553329"/>
            <a:ext cx="8229599" cy="2063262"/>
          </a:xfrm>
          <a:prstGeom prst="snip1Rect">
            <a:avLst/>
          </a:prstGeom>
          <a:solidFill>
            <a:schemeClr val="bg1"/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Древний Египет</a:t>
            </a:r>
            <a:endParaRPr lang="ru-RU" dirty="0"/>
          </a:p>
        </p:txBody>
      </p:sp>
      <p:pic>
        <p:nvPicPr>
          <p:cNvPr id="7" name="Picture 2" descr="https://i.pinimg.com/originals/8c/e9/9d/8ce99d8a54f23fde92fc7bd938491bd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08357" flipH="1">
            <a:off x="1678427" y="1949664"/>
            <a:ext cx="7450440" cy="4458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0161" y="548640"/>
            <a:ext cx="6551794" cy="193899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Gabriola" panose="04040605051002020D02" pitchFamily="82" charset="0"/>
              </a:rPr>
              <a:t>ВОЗВРАЩАЕМЯ ДОМОЙ</a:t>
            </a:r>
          </a:p>
          <a:p>
            <a:pPr algn="ctr"/>
            <a:endParaRPr lang="ru-RU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001" y="1688124"/>
            <a:ext cx="5314275" cy="6463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ПОДВОДИМ ИТОГИ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pic>
        <p:nvPicPr>
          <p:cNvPr id="3076" name="Picture 4" descr="https://cdn.pixabay.com/photo/2017/02/01/00/07/container-2028417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62" y="2446637"/>
            <a:ext cx="2497714" cy="410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6684" r="68106" b="31711"/>
          <a:stretch/>
        </p:blipFill>
        <p:spPr>
          <a:xfrm>
            <a:off x="2537346" y="1545254"/>
            <a:ext cx="957222" cy="10098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5" t="8298" r="38618" b="33417"/>
          <a:stretch/>
        </p:blipFill>
        <p:spPr>
          <a:xfrm>
            <a:off x="5956100" y="1581830"/>
            <a:ext cx="948977" cy="959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8807" y="633046"/>
            <a:ext cx="6612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glow rad="381000">
                    <a:schemeClr val="accent1">
                      <a:satMod val="175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anose="04040605051002020D02" pitchFamily="82" charset="0"/>
              </a:rPr>
              <a:t>МОЯ САМООЦЕНКА НА УРОКЕ</a:t>
            </a:r>
            <a:endParaRPr lang="ru-RU" sz="4800" b="1" dirty="0">
              <a:solidFill>
                <a:schemeClr val="bg1"/>
              </a:solidFill>
              <a:effectLst>
                <a:glow rad="381000">
                  <a:schemeClr val="accent1">
                    <a:satMod val="175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abriola" panose="04040605051002020D02" pitchFamily="82" charset="0"/>
            </a:endParaRPr>
          </a:p>
        </p:txBody>
      </p:sp>
      <p:sp>
        <p:nvSpPr>
          <p:cNvPr id="7" name="Трапеция 6"/>
          <p:cNvSpPr/>
          <p:nvPr/>
        </p:nvSpPr>
        <p:spPr>
          <a:xfrm>
            <a:off x="337625" y="6203852"/>
            <a:ext cx="8159261" cy="492370"/>
          </a:xfrm>
          <a:prstGeom prst="trapezoid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img2.freepng.ru/20180627/pza/kisspng-pottery-drawing-clip-art-vase-clipart-5b33a94c974ff4.51790479153011233261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855" y="2706130"/>
            <a:ext cx="2024606" cy="35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97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160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pic>
        <p:nvPicPr>
          <p:cNvPr id="3074" name="Picture 2" descr="https://ds04.infourok.ru/uploads/ex/06ff/0003eb16-d23477ce/img16.jpg"/>
          <p:cNvPicPr>
            <a:picLocks noChangeAspect="1" noChangeArrowheads="1"/>
          </p:cNvPicPr>
          <p:nvPr/>
        </p:nvPicPr>
        <p:blipFill rotWithShape="1">
          <a:blip r:embed="rId3" cstate="print"/>
          <a:srcRect l="1915"/>
          <a:stretch/>
        </p:blipFill>
        <p:spPr bwMode="auto">
          <a:xfrm>
            <a:off x="339635" y="622529"/>
            <a:ext cx="8151222" cy="5961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3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1886" y="435429"/>
            <a:ext cx="8389257" cy="5921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7180" y="2265180"/>
            <a:ext cx="2554515" cy="1915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«Страна Большого </a:t>
            </a:r>
            <a:r>
              <a:rPr lang="ru-RU" sz="32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Хапи</a:t>
            </a:r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39884" y="2272937"/>
            <a:ext cx="2554515" cy="1915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«Та- </a:t>
            </a:r>
            <a:r>
              <a:rPr lang="ru-RU" sz="36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Кемет</a:t>
            </a:r>
            <a:r>
              <a:rPr lang="ru-RU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»</a:t>
            </a:r>
            <a:endParaRPr lang="ru-RU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61313" y="2285999"/>
            <a:ext cx="2554515" cy="191588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«Дар Нила»</a:t>
            </a:r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468880" y="1563077"/>
            <a:ext cx="2142197" cy="55310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598126" y="1554480"/>
            <a:ext cx="13063" cy="6792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26708" y="1563077"/>
            <a:ext cx="2623178" cy="64454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 descr="1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9489" y="4446890"/>
            <a:ext cx="1364659" cy="1437110"/>
          </a:xfrm>
          <a:prstGeom prst="rect">
            <a:avLst/>
          </a:prstGeom>
        </p:spPr>
      </p:pic>
      <p:pic>
        <p:nvPicPr>
          <p:cNvPr id="14" name="Рисунок 13" descr="f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9489" y="666206"/>
            <a:ext cx="707082" cy="86795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66232" y="541682"/>
            <a:ext cx="53126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НЕОБЫЧНАЯ СТРАНА</a:t>
            </a:r>
            <a:endParaRPr lang="ru-RU" sz="5400" b="1" u="sng" dirty="0">
              <a:solidFill>
                <a:srgbClr val="0070C0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4" y="0"/>
            <a:ext cx="91588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718" y="159026"/>
            <a:ext cx="8534399" cy="635725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7877" y="377371"/>
            <a:ext cx="7948246" cy="88872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681" y="313565"/>
            <a:ext cx="73629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О КАКОЙ СТРАНЕ ИДЁТ РЕЧЬ?</a:t>
            </a:r>
            <a:endParaRPr lang="ru-RU" sz="5400" b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32669" y="1477710"/>
            <a:ext cx="851515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</a:t>
            </a:r>
          </a:p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Й 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91094"/>
              </p:ext>
            </p:extLst>
          </p:nvPr>
        </p:nvGraphicFramePr>
        <p:xfrm>
          <a:off x="2673651" y="2109048"/>
          <a:ext cx="4187934" cy="380649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97989">
                  <a:extLst>
                    <a:ext uri="{9D8B030D-6E8A-4147-A177-3AD203B41FA5}">
                      <a16:colId xmlns:a16="http://schemas.microsoft.com/office/drawing/2014/main" val="1610484355"/>
                    </a:ext>
                  </a:extLst>
                </a:gridCol>
                <a:gridCol w="697989">
                  <a:extLst>
                    <a:ext uri="{9D8B030D-6E8A-4147-A177-3AD203B41FA5}">
                      <a16:colId xmlns:a16="http://schemas.microsoft.com/office/drawing/2014/main" val="3176304971"/>
                    </a:ext>
                  </a:extLst>
                </a:gridCol>
                <a:gridCol w="697989">
                  <a:extLst>
                    <a:ext uri="{9D8B030D-6E8A-4147-A177-3AD203B41FA5}">
                      <a16:colId xmlns:a16="http://schemas.microsoft.com/office/drawing/2014/main" val="2774392666"/>
                    </a:ext>
                  </a:extLst>
                </a:gridCol>
                <a:gridCol w="697989">
                  <a:extLst>
                    <a:ext uri="{9D8B030D-6E8A-4147-A177-3AD203B41FA5}">
                      <a16:colId xmlns:a16="http://schemas.microsoft.com/office/drawing/2014/main" val="2527892329"/>
                    </a:ext>
                  </a:extLst>
                </a:gridCol>
                <a:gridCol w="697989">
                  <a:extLst>
                    <a:ext uri="{9D8B030D-6E8A-4147-A177-3AD203B41FA5}">
                      <a16:colId xmlns:a16="http://schemas.microsoft.com/office/drawing/2014/main" val="4215743093"/>
                    </a:ext>
                  </a:extLst>
                </a:gridCol>
                <a:gridCol w="697989">
                  <a:extLst>
                    <a:ext uri="{9D8B030D-6E8A-4147-A177-3AD203B41FA5}">
                      <a16:colId xmlns:a16="http://schemas.microsoft.com/office/drawing/2014/main" val="3133169283"/>
                    </a:ext>
                  </a:extLst>
                </a:gridCol>
              </a:tblGrid>
              <a:tr h="6344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У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Й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О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Ш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Щ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О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541095"/>
                  </a:ext>
                </a:extLst>
              </a:tr>
              <a:tr h="6344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Н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И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Й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Е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Й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Ь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183082"/>
                  </a:ext>
                </a:extLst>
              </a:tr>
              <a:tr h="6344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В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Я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З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Г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У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О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02870"/>
                  </a:ext>
                </a:extLst>
              </a:tr>
              <a:tr h="6344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Е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Й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У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И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Щ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Ь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97661"/>
                  </a:ext>
                </a:extLst>
              </a:tr>
              <a:tr h="6344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Р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У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Й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П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Е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Т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103875"/>
                  </a:ext>
                </a:extLst>
              </a:tr>
              <a:tr h="63441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Д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Щ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О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Щ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Р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  <a:latin typeface="Gabriola" panose="04040605051002020D02" pitchFamily="82" charset="0"/>
                        </a:rPr>
                        <a:t>О</a:t>
                      </a:r>
                      <a:endParaRPr lang="ru-RU" sz="2800" b="1" dirty="0">
                        <a:solidFill>
                          <a:srgbClr val="800000"/>
                        </a:solidFill>
                        <a:latin typeface="Gabriola" panose="04040605051002020D02" pitchFamily="82" charset="0"/>
                      </a:endParaRPr>
                    </a:p>
                  </a:txBody>
                  <a:tcPr marL="46205" marR="46205" marT="46205" marB="462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359934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737114" y="1172817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  <a:latin typeface="Gabriola" panose="04040605051002020D02" pitchFamily="82" charset="0"/>
              </a:rPr>
              <a:t>ФИЛВОРД</a:t>
            </a:r>
            <a:endParaRPr lang="ru-RU" sz="4400" b="1" dirty="0">
              <a:solidFill>
                <a:srgbClr val="800000"/>
              </a:solidFill>
              <a:latin typeface="Gabriola" panose="04040605051002020D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92279" y="1769164"/>
            <a:ext cx="69762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</a:t>
            </a:r>
            <a:b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</a:t>
            </a:r>
            <a:b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</a:t>
            </a:r>
            <a:b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П</a:t>
            </a:r>
            <a:b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</a:t>
            </a:r>
            <a:b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</a:t>
            </a:r>
            <a:endParaRPr lang="ru-RU" sz="4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58864" cy="6858000"/>
            <a:chOff x="0" y="0"/>
            <a:chExt cx="9158864" cy="6858000"/>
          </a:xfrm>
        </p:grpSpPr>
        <p:pic>
          <p:nvPicPr>
            <p:cNvPr id="4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с одним вырезанным углом 4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593841" y="179747"/>
            <a:ext cx="6740769" cy="10821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Определить тему урока если мы будем характеризовать. . .</a:t>
            </a:r>
            <a:endParaRPr lang="ru-RU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rot="19732513">
            <a:off x="434580" y="1931123"/>
            <a:ext cx="2803277" cy="83642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архитектуру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 rot="19685319">
            <a:off x="510462" y="2884568"/>
            <a:ext cx="3273523" cy="832916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скульптуру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835044" flipH="1">
            <a:off x="5221218" y="2092354"/>
            <a:ext cx="3217393" cy="77293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живопись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887613" flipH="1">
            <a:off x="4934242" y="2971825"/>
            <a:ext cx="3206279" cy="794326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прикладное искусство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3" name="Рисунок 12" descr="0001-001-Simmetrija-vokrug-nas-Geometr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5495" y="1335347"/>
            <a:ext cx="1335965" cy="130415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54412" y="4618412"/>
            <a:ext cx="636713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endParaRPr lang="ru-RU" sz="88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89761" y="4601542"/>
            <a:ext cx="658367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9360" y="4577158"/>
            <a:ext cx="804672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endParaRPr lang="ru-RU" sz="8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8688" y="4577158"/>
            <a:ext cx="804672" cy="149531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2672" y="4589350"/>
            <a:ext cx="829056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8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5696" y="4564966"/>
            <a:ext cx="1011936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88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30368" y="4601542"/>
            <a:ext cx="792480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</a:t>
            </a:r>
            <a:endParaRPr lang="ru-RU" sz="88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49697" y="4577158"/>
            <a:ext cx="841248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CC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endParaRPr lang="ru-RU" sz="8800" b="1" cap="none" spc="0" dirty="0">
              <a:ln w="11430"/>
              <a:solidFill>
                <a:srgbClr val="CC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34089" y="4552774"/>
            <a:ext cx="947695" cy="14465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67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2783" y="531223"/>
            <a:ext cx="81852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Тема урока:</a:t>
            </a:r>
          </a:p>
          <a:p>
            <a:pPr algn="ctr"/>
            <a:r>
              <a:rPr lang="ru-RU" sz="5400" b="1" u="sng" dirty="0" smtClean="0">
                <a:solidFill>
                  <a:srgbClr val="C00000"/>
                </a:solidFill>
                <a:latin typeface="Gabriola" panose="04040605051002020D02" pitchFamily="82" charset="0"/>
              </a:rPr>
              <a:t>«ИСКУССТВО ДРЕВНЕГО ЕГИПТА»</a:t>
            </a:r>
            <a:endParaRPr lang="ru-RU" sz="5400" b="1" u="sng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200" y="2915417"/>
            <a:ext cx="5133344" cy="288750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5" descr="E:\МЕТОДИКА ПРЕПОДАВАНИЯ В ШКОЛЕ\ЕГИПЕТ\DSC094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65" y="2954216"/>
            <a:ext cx="2748203" cy="2830286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pic>
        <p:nvPicPr>
          <p:cNvPr id="6" name="Picture 2" descr="http://www.art-gzhel.ru/image/rimages/kafedra_dpi/6bcbac9285364d70c8d404cc758140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61" y="3601199"/>
            <a:ext cx="2140118" cy="2664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ds04.infourok.ru/uploads/ex/0da2/0006d7e9-51910af3/img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3541" r="7575" b="5030"/>
          <a:stretch/>
        </p:blipFill>
        <p:spPr bwMode="auto">
          <a:xfrm>
            <a:off x="629588" y="1272704"/>
            <a:ext cx="2833140" cy="1979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034322" y="0"/>
            <a:ext cx="6250898" cy="94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1788" y="-112606"/>
            <a:ext cx="61398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Gabriola" panose="04040605051002020D02" pitchFamily="82" charset="0"/>
              </a:rPr>
              <a:t>ЧТО ТАКОЕ ИСКУССТВО?</a:t>
            </a:r>
            <a:endParaRPr lang="ru-RU" sz="5400" b="1" dirty="0">
              <a:solidFill>
                <a:srgbClr val="C00000"/>
              </a:solidFill>
              <a:latin typeface="Gabriola" panose="04040605051002020D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90702" y="563895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Gabriola" panose="04040605051002020D02" pitchFamily="82" charset="0"/>
              </a:rPr>
              <a:t>УБЕРИ ЛИШНЕЕ</a:t>
            </a:r>
            <a:endParaRPr lang="ru-RU" sz="2400" b="1" dirty="0">
              <a:solidFill>
                <a:srgbClr val="800000"/>
              </a:solidFill>
              <a:latin typeface="Gabriola" panose="04040605051002020D02" pitchFamily="82" charset="0"/>
            </a:endParaRPr>
          </a:p>
        </p:txBody>
      </p:sp>
      <p:pic>
        <p:nvPicPr>
          <p:cNvPr id="4099" name="Picture 3" descr="https://beremennostnedeli.ru/wp-content/uploads/2015/09/11194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470" y="1224179"/>
            <a:ext cx="1853712" cy="2028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ds03.infourok.ru/uploads/ex/11bc/00007363-c2198109/hello_html_3b61a3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901" y="3867462"/>
            <a:ext cx="2402621" cy="2008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В, так называемый, переод среднего царства статуи приобрели более выразительные черты. Скульптуры Среднего царства могли хотя бы в общих чертах дать учёным представление о том, как выглядел изображённый человек в реальности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3" y="3502006"/>
            <a:ext cx="2053652" cy="27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Egyptian Wall Art For Kids Home Design Ide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39" y="1382464"/>
            <a:ext cx="2227522" cy="1765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ds04.infourok.ru/uploads/ex/0da2/0006d7e9-51910af3/img5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3541" r="7575" b="5030"/>
          <a:stretch/>
        </p:blipFill>
        <p:spPr bwMode="auto">
          <a:xfrm>
            <a:off x="662067" y="3096508"/>
            <a:ext cx="4417244" cy="3086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art-gzhel.ru/image/rimages/kafedra_dpi/6bcbac9285364d70c8d404cc758140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126" y="3092490"/>
            <a:ext cx="2455102" cy="3056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862" y="1034321"/>
            <a:ext cx="82005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Искусство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—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</a:t>
            </a:r>
            <a:r>
              <a:rPr lang="ru-RU" sz="2400" i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отображение </a:t>
            </a:r>
            <a:r>
              <a:rPr lang="ru-RU" sz="2400" i="1" dirty="0" smtClean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действительности,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способ 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духовной самореализации человека </a:t>
            </a:r>
            <a:r>
              <a:rPr lang="ru-RU" sz="2400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Arial" panose="020B0604020202020204" pitchFamily="34" charset="0"/>
              </a:rPr>
              <a:t>звука, пластики тела, рисунка, слова, цвета, света, природного материала и т.д.)</a:t>
            </a:r>
            <a:endParaRPr lang="ru-RU" sz="2400" i="1" dirty="0">
              <a:solidFill>
                <a:srgbClr val="002060"/>
              </a:solidFill>
            </a:endParaRPr>
          </a:p>
          <a:p>
            <a:pPr algn="ctr">
              <a:spcAft>
                <a:spcPts val="0"/>
              </a:spcAft>
            </a:pPr>
            <a:endParaRPr lang="ru-RU" sz="36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9158864" cy="6858000"/>
            <a:chOff x="0" y="0"/>
            <a:chExt cx="9158864" cy="6858000"/>
          </a:xfrm>
        </p:grpSpPr>
        <p:pic>
          <p:nvPicPr>
            <p:cNvPr id="9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с одним вырезанным углом 9"/>
            <p:cNvSpPr/>
            <p:nvPr/>
          </p:nvSpPr>
          <p:spPr>
            <a:xfrm>
              <a:off x="139909" y="163225"/>
              <a:ext cx="8884170" cy="6462427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 rot="2853860">
            <a:off x="3778377" y="2045357"/>
            <a:ext cx="2244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скульптура?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804237">
            <a:off x="4493350" y="1793335"/>
            <a:ext cx="2647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архитектура?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8655507">
            <a:off x="2094926" y="4610033"/>
            <a:ext cx="434246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Искусство  создания объёмных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художественных произведений путём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ttps://avatars.mds.yandex.net/get-pdb/788379/8c21d09a-1cac-4dbb-aeb1-55960da2ccc9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3" r="39815" b="7101"/>
          <a:stretch/>
        </p:blipFill>
        <p:spPr bwMode="auto">
          <a:xfrm>
            <a:off x="7450111" y="5261546"/>
            <a:ext cx="1379518" cy="11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traveltoeat.com/wp-content/uploads/2015/10/wpid-Photo-201510202152566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45" y="5231566"/>
            <a:ext cx="1557536" cy="11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37208" y="4682883"/>
            <a:ext cx="2766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Формирование ожиданий</a:t>
            </a:r>
            <a:endParaRPr lang="ru-RU" dirty="0"/>
          </a:p>
        </p:txBody>
      </p:sp>
      <p:pic>
        <p:nvPicPr>
          <p:cNvPr id="6150" name="Picture 6" descr="http://www.char.ru/books/6553555_Mylnica_Ry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88" b="76148" l="2934" r="96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63" t="32101" r="3321" b="23536"/>
          <a:stretch/>
        </p:blipFill>
        <p:spPr bwMode="auto">
          <a:xfrm>
            <a:off x="6562695" y="1933730"/>
            <a:ext cx="2431405" cy="34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www.char.ru/books/6553555_Mylnica_Ryb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888" b="76148" l="2934" r="96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" t="32101" r="74268" b="23536"/>
          <a:stretch/>
        </p:blipFill>
        <p:spPr bwMode="auto">
          <a:xfrm>
            <a:off x="227354" y="1304144"/>
            <a:ext cx="1980986" cy="38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H="1">
            <a:off x="2098623" y="3252866"/>
            <a:ext cx="4482059" cy="74950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5021705" y="1843790"/>
            <a:ext cx="1336624" cy="1366605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777521" y="1828800"/>
            <a:ext cx="1444053" cy="1459044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803160" y="1843790"/>
            <a:ext cx="1339123" cy="1459045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753849" y="1918741"/>
            <a:ext cx="1204211" cy="1384093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4991724" y="3242875"/>
            <a:ext cx="1384094" cy="1523998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987383" y="3320323"/>
            <a:ext cx="1251681" cy="1401579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878111" y="3335315"/>
            <a:ext cx="1281662" cy="1356606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1858780" y="3335314"/>
            <a:ext cx="1116770" cy="1326627"/>
          </a:xfrm>
          <a:prstGeom prst="line">
            <a:avLst/>
          </a:prstGeom>
          <a:ln w="762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56387" y="2368444"/>
            <a:ext cx="17379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Как вы понимаете, что такое?</a:t>
            </a:r>
            <a:endParaRPr lang="ru-RU" sz="32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626992">
            <a:off x="3246143" y="4559749"/>
            <a:ext cx="4129017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Искусство строительства зданий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2861107">
            <a:off x="3315954" y="2145665"/>
            <a:ext cx="1192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ДПИ?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18731898">
            <a:off x="1046376" y="4620940"/>
            <a:ext cx="406393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Вид художественного творчества </a:t>
            </a:r>
            <a:endParaRPr lang="ru-RU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2975333">
            <a:off x="1788211" y="2130677"/>
            <a:ext cx="1939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Gabriola" panose="04040605051002020D02" pitchFamily="82" charset="0"/>
              </a:rPr>
              <a:t>живопись?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8651411">
            <a:off x="1150241" y="4076771"/>
            <a:ext cx="2674948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Искусство изображения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объектов на плоскости</a:t>
            </a:r>
            <a:endParaRPr lang="ru-RU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4450" y="2599757"/>
            <a:ext cx="1824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Искусство Древнего Египта</a:t>
            </a:r>
            <a:endParaRPr lang="ru-RU" sz="32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8094688" y="1573967"/>
            <a:ext cx="299804" cy="299804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8396990" y="1096780"/>
            <a:ext cx="299804" cy="299804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7977265" y="752006"/>
            <a:ext cx="299804" cy="299804"/>
          </a:xfrm>
          <a:prstGeom prst="ellips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364106" y="0"/>
            <a:ext cx="6250898" cy="944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48965" y="-141033"/>
            <a:ext cx="468122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“</a:t>
            </a:r>
            <a:r>
              <a:rPr kumimoji="0" lang="ru-RU" altLang="ru-RU" sz="4800" b="1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kumimoji="0" lang="ru-RU" altLang="ru-RU" sz="4800" b="1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Gabriola" panose="04040605051002020D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Gabriola" panose="04040605051002020D02" pitchFamily="8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Gabriola" panose="04040605051002020D02" pitchFamily="82" charset="0"/>
            </a:endParaRPr>
          </a:p>
        </p:txBody>
      </p:sp>
      <p:pic>
        <p:nvPicPr>
          <p:cNvPr id="69" name="Picture 6" descr="https://ae01.alicdn.com/kf/HTB1ITnDmIyYBuNkSnfoq6AWgVXar/christmas-10-Chinese-Fengshui-Brass-Wealth-Yuanbao-Money-dragon-Unicorn-Kylin-Pixiu-statue-halloween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" t="8124" r="4644" b="9684"/>
          <a:stretch/>
        </p:blipFill>
        <p:spPr bwMode="auto">
          <a:xfrm>
            <a:off x="151764" y="174690"/>
            <a:ext cx="1139154" cy="82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11" grpId="0"/>
      <p:bldP spid="5" grpId="0"/>
      <p:bldP spid="52" grpId="0"/>
      <p:bldP spid="61" grpId="0"/>
      <p:bldP spid="53" grpId="0"/>
      <p:bldP spid="6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4864" y="0"/>
            <a:ext cx="9158864" cy="6858000"/>
            <a:chOff x="0" y="0"/>
            <a:chExt cx="9158864" cy="6858000"/>
          </a:xfrm>
        </p:grpSpPr>
        <p:pic>
          <p:nvPicPr>
            <p:cNvPr id="3" name="Picture 2" descr="История Древнего Египта началась на берегах Нила в четвёртом тысячелетии до н. э. Здесь древним египтянам действительно удалось добиться многого — в культуре, искусстве, торговле, медицине, строительстве. Обо всём этом в нашей статье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58864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304801" y="508000"/>
              <a:ext cx="8229599" cy="6023429"/>
            </a:xfrm>
            <a:prstGeom prst="snip1Rect">
              <a:avLst/>
            </a:prstGeom>
            <a:solidFill>
              <a:schemeClr val="bg1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Древний Египет</a:t>
              </a:r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5054" y="368268"/>
            <a:ext cx="7591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Gabriola" panose="04040605051002020D02" pitchFamily="82" charset="0"/>
              </a:rPr>
              <a:t>«ИСКУССТВО ДРЕВНЕГО ЕГИПТА»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08218" y="1201670"/>
            <a:ext cx="2497381" cy="5500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Обобщаем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672806" y="2040481"/>
            <a:ext cx="2700012" cy="68332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АРХИТЕКТУРА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690569" y="2867891"/>
            <a:ext cx="2731503" cy="81951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СКУЛЬПТУРА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4909292" y="4165391"/>
            <a:ext cx="3217393" cy="772932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ЖИВОПИСЬ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4895051" y="5177468"/>
            <a:ext cx="3206279" cy="794326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omic Sans MS" panose="030F0702030302020204" pitchFamily="66" charset="0"/>
              </a:rPr>
              <a:t>ДПИ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01721" y="2174851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П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74161" y="2182471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78986" y="2195806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Р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36186" y="2199616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8626" y="2207236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03926" y="2211046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00856" y="2670671"/>
            <a:ext cx="401781" cy="346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Х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249" y="2684268"/>
            <a:ext cx="401781" cy="346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Р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68596" y="2682101"/>
            <a:ext cx="401781" cy="346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225103" y="2692839"/>
            <a:ext cx="401781" cy="346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01279" y="2688506"/>
            <a:ext cx="401781" cy="3463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Ы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03819" y="2212459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Д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93943" y="3157917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1325" y="3165537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Т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52719" y="3175323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21180" y="3174107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Т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05573" y="3175751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У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06850" y="3167608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34447" y="4096562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752154" y="4095128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К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274615" y="4107992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8020" y="4111022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164781" y="4100535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С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696294" y="4095292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У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34448" y="4635368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52155" y="4633936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669" y="4628692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Ц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19860" y="4100699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Р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612620" y="4637130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Р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39381" y="4644749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О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98055" y="4639506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Б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08920" y="4630452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Г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90962" y="5159043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Ы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12284" y="5149228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598059" y="5144456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33848" y="5144458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У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86461" y="5140320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Л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231328" y="5147940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62843" y="5160803"/>
            <a:ext cx="401781" cy="34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Т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333538" y="5668316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Н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805978" y="5669960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И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1143" y="5662992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У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28525" y="5670612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К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399919" y="5680398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Р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868380" y="5679182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52773" y="5680826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Ш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854050" y="5672683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93060" y="5666972"/>
            <a:ext cx="401781" cy="3463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Я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189594" y="2212459"/>
            <a:ext cx="401781" cy="346364"/>
          </a:xfrm>
          <a:prstGeom prst="rect">
            <a:avLst/>
          </a:prstGeom>
          <a:solidFill>
            <a:srgbClr val="FFCC66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Ы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495</Words>
  <Application>Microsoft Office PowerPoint</Application>
  <PresentationFormat>Экран (4:3)</PresentationFormat>
  <Paragraphs>240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Comic Sans MS</vt:lpstr>
      <vt:lpstr>Gabriola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154</cp:revision>
  <cp:lastPrinted>2019-12-19T10:51:51Z</cp:lastPrinted>
  <dcterms:created xsi:type="dcterms:W3CDTF">2019-10-13T09:18:10Z</dcterms:created>
  <dcterms:modified xsi:type="dcterms:W3CDTF">2020-04-23T06:19:13Z</dcterms:modified>
</cp:coreProperties>
</file>