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68" r:id="rId2"/>
    <p:sldId id="301" r:id="rId3"/>
    <p:sldId id="302" r:id="rId4"/>
    <p:sldId id="300" r:id="rId5"/>
    <p:sldId id="305" r:id="rId6"/>
    <p:sldId id="259" r:id="rId7"/>
    <p:sldId id="295" r:id="rId8"/>
    <p:sldId id="303" r:id="rId9"/>
    <p:sldId id="277" r:id="rId10"/>
    <p:sldId id="289" r:id="rId11"/>
    <p:sldId id="280" r:id="rId12"/>
    <p:sldId id="281" r:id="rId13"/>
    <p:sldId id="264" r:id="rId14"/>
    <p:sldId id="307" r:id="rId15"/>
    <p:sldId id="312" r:id="rId16"/>
    <p:sldId id="315" r:id="rId17"/>
    <p:sldId id="314" r:id="rId18"/>
    <p:sldId id="306" r:id="rId19"/>
    <p:sldId id="304" r:id="rId20"/>
    <p:sldId id="282" r:id="rId21"/>
    <p:sldId id="310" r:id="rId22"/>
    <p:sldId id="309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56" autoAdjust="0"/>
  </p:normalViewPr>
  <p:slideViewPr>
    <p:cSldViewPr>
      <p:cViewPr varScale="1">
        <p:scale>
          <a:sx n="53" d="100"/>
          <a:sy n="53" d="100"/>
        </p:scale>
        <p:origin x="-165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077E-65D5-4633-B9CC-E7CCEF814DD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BE1A-51FA-455C-A79B-BF7A86FF9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9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BE1A-51FA-455C-A79B-BF7A86FF91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9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BE1A-51FA-455C-A79B-BF7A86FF91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BE1A-51FA-455C-A79B-BF7A86FF91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4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BE1A-51FA-455C-A79B-BF7A86FF91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BE1A-51FA-455C-A79B-BF7A86FF912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9AF6C8-AF2A-4DFB-B255-95D4AA34CE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3507A6-84C1-4334-9FA4-3C2866D8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r>
              <a:rPr lang="ru-RU" dirty="0" smtClean="0">
                <a:solidFill>
                  <a:srgbClr val="C00000"/>
                </a:solidFill>
                <a:effectLst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зная …, нельзя считать себя знающим свою страну, нельзя считать себя культурным человеком.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Горький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Величайший и единственный гений современной Европы, величайшая гордость России…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А. Блок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 его – лицо человечества…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Д.Мережковский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тудент\Мои документы\Мои рисунки\с.н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935421" cy="3240360"/>
          </a:xfrm>
          <a:prstGeom prst="rect">
            <a:avLst/>
          </a:prstGeom>
          <a:noFill/>
        </p:spPr>
      </p:pic>
      <p:pic>
        <p:nvPicPr>
          <p:cNvPr id="5" name="Picture 3" descr="C:\Documents and Settings\Студент\Мои документы\Мои рисунки\с.н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808312" cy="28841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2953460" y="485056"/>
            <a:ext cx="3047245" cy="95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945076" y="476672"/>
            <a:ext cx="3047245" cy="95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395946" y="1774733"/>
            <a:ext cx="3047245" cy="95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1966"/>
            <a:ext cx="5112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своему происхождению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Лев Николаевич принадлежал к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к древнейшим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аристократическим    фамилиям России.  В семье, кроме Льва Николаевича, было ещё трое сыновей: Николай, Сергей, Дмитрий и дочь Мария, сестра писателя. К сожалению, дети рано осиротели: Мария Николаевна, их мать, умерла в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1830 году, Николай Ильич, их отец, – в 1837 году. 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Воспитательницей детей стала их дальняя родственница Татьяна Александровна Ергольская. Толстой писал о ней: «Она научила меня духовному наслаждению любви».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С 1841 года дети  жили в Казани у тётушки - опекунши Пелагеи Ильиничны Юшковой.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м в яс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16824" cy="62204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59832" y="471718"/>
            <a:ext cx="5400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Дом-музей </a:t>
            </a:r>
            <a:r>
              <a:rPr lang="ru-RU" dirty="0" err="1"/>
              <a:t>Л.Н.Толстого</a:t>
            </a:r>
            <a:r>
              <a:rPr lang="ru-RU" dirty="0"/>
              <a:t> в Ясной Поляне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етс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560840" cy="54726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35376" y="908720"/>
            <a:ext cx="15848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атериалы к уроку\Ясная Поляна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280920" cy="621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а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500"/>
            <a:ext cx="5040560" cy="6477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548680"/>
            <a:ext cx="2880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Главный герой повести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«Детство» – Николенька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Иртеньев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десятилетний мальчик.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Он не лишён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автобиографиче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ских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черт, но и не является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автопортретом Толстого ранних лет его жизни.</a:t>
            </a:r>
            <a:endParaRPr lang="ru-RU" sz="2400" dirty="0"/>
          </a:p>
        </p:txBody>
      </p:sp>
      <p:pic>
        <p:nvPicPr>
          <p:cNvPr id="1026" name="Picture 2" descr="D:\Users\Администратор\Desktop\литература\1808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69"/>
            <a:ext cx="5184576" cy="65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112568" cy="6336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04664"/>
            <a:ext cx="33123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Она представлялась мне таким высоким, чистым, духовным существом, что часто в средний период моей жизни, во время борьбы с одолевавшими меня искушениями, я молился её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imes New Roman" pitchFamily="18" charset="0"/>
              </a:rPr>
              <a:t>душе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прося её помочь мне, и эта молитва всегда помогала мне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воспоминаний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Л.Н. Толстого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Администратор\Desktop\литература\illjustracija-detstvo-tolstoj-hudozhnik-k-klementeva (2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2987" y="363196"/>
            <a:ext cx="2952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«Когда я пытаюсь вспомнить матушку.., мне представляются только её карие глаза, выражающие всегда одинаковую доброту  и любовь, маленькие волосики, шитый белый воротничок,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нежная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сухая рука, которая так часто меня ласкала и которую я так часто целовал; но общее выражение ускользает от меня».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«Детство»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04664"/>
            <a:ext cx="3528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До глубокой старости Толстой бережно хранил память о матери, вспоминал её, писал 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/>
              </a:rPr>
              <a:t>ней.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За два года до смерти, летом 1908 г., он записал в дневник: «Нынче утром обхожу сад и, как всегда, вспоминаю о матери, о "маменьке", которую я совсем не помню, но которая осталась для меня святым идеалом. Никогда дурного о ней не слышал... Какое хорошее к ней чувство. Как бы я хотел такое же чувство иметь ко всем...»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по запросу Портреты Толст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24847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5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99945"/>
            <a:ext cx="79208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главы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«Детство»</a:t>
            </a:r>
          </a:p>
          <a:p>
            <a:pPr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группа: отношение мамы Николеньки к слугам;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найти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 и словосочетания, где звучат слова «любовь», «любить», выделить их в тексте, посчитать количество, определить их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ль;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24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охарактеризовать речь,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манеру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 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сына,  (отметить </a:t>
            </a:r>
            <a:r>
              <a:rPr lang="ru-RU" sz="24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и словосочетания, как мальчик обращается к маме, мама  к сыну);</a:t>
            </a: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чувства, мысли, действия  </a:t>
            </a: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мамы, </a:t>
            </a:r>
            <a:r>
              <a:rPr lang="ru-RU" sz="2400" b="1" dirty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отношение к </a:t>
            </a: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сыну;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группа: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чувства, мысли, действия  мальчика, отношение к маме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 о</a:t>
            </a:r>
            <a:r>
              <a:rPr lang="ru-RU" sz="24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чём думает Николенька,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его волнует, заботит, из-за кого он переживает?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6633"/>
            <a:ext cx="4788024" cy="674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Писатель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первый в русской литературе показал мир героя не застывшим, а в постоянном изменении, развитии. Это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открытие получило название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“диалектика души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первый план выходят не внешние события, а внутреннее состояние героя. Этот метод в дальнейшем Л.Н. Толстой использовал в своих знаменитых произведениях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D:\николень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6272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2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76673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1851 в своём дневнике Толстой  формулирует своё намерение: «Писать историю моего детства». К работе над задуманным приступает летом того же года на Кавказе , куда отправился с братом Николаем (к тому времени офицером-артиллеристом), чтобы поступить на военную службу, заново обрести себя.  На Кавказе Л.Н.Толстой написал свою первую повесть “Детство”. Под названием “История моего детства” повесть была напечатана в журнале “Современник”. 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D:\Материалы к уроку\Портрет толст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56463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олстой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5112568" cy="5832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4868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Повесть Л.Н.Толстого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«Детство»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построена как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взрослого человека,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но события показаны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глазами 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ребёнка.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9847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Синквейн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строка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одно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существительное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выражающее главную тему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cинквейна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строка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два прилагательных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выражающих главную мысль.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строка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три глагола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описывающие действия в рамках темы.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строка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фраза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несущая определенный смысл.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строка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форме существительного (</a:t>
            </a:r>
            <a:r>
              <a:rPr lang="ru-RU" b="1" dirty="0" smtClean="0">
                <a:solidFill>
                  <a:srgbClr val="C00000"/>
                </a:solidFill>
              </a:rPr>
              <a:t>ассоциация с первым словом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Пример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  Лев Толстой,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Великий и непревзойдённый,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Пишет, удивляет, восхищает.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Вряд ли до конца когда его поймём – </a:t>
            </a:r>
          </a:p>
          <a:p>
            <a:r>
              <a:rPr lang="ru-RU" sz="2000" b="1" smtClean="0">
                <a:solidFill>
                  <a:srgbClr val="002060"/>
                </a:solidFill>
              </a:rPr>
              <a:t>             Гения!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696784"/>
            <a:ext cx="7560840" cy="54014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1, 3, 5  группы работают со словом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«Детство»;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 4, 6 группы  - со словом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«Мама»   </a:t>
            </a:r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Домашняя работа: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1.Дочитать отрывок из повести «Детство», данный в хрестоматии.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2. Напишите письмо своему воображаемому другу и расскажите ему о Николеньке </a:t>
            </a:r>
            <a:r>
              <a:rPr lang="ru-RU" sz="2400" dirty="0" err="1" smtClean="0">
                <a:solidFill>
                  <a:srgbClr val="002060"/>
                </a:solidFill>
              </a:rPr>
              <a:t>Иртеньеве</a:t>
            </a:r>
            <a:r>
              <a:rPr lang="ru-RU" sz="2400" dirty="0" smtClean="0">
                <a:solidFill>
                  <a:srgbClr val="002060"/>
                </a:solidFill>
              </a:rPr>
              <a:t>. 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060848"/>
            <a:ext cx="815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596" y="184412"/>
            <a:ext cx="640871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«Детство»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(</a:t>
            </a:r>
            <a:r>
              <a:rPr lang="ru-RU" sz="2400" dirty="0" smtClean="0"/>
              <a:t>1852 год)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«Отрочество»</a:t>
            </a:r>
          </a:p>
          <a:p>
            <a:r>
              <a:rPr lang="ru-RU" sz="2400" dirty="0" smtClean="0"/>
              <a:t>     (1854 год)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«Юность»</a:t>
            </a:r>
          </a:p>
          <a:p>
            <a:r>
              <a:rPr lang="ru-RU" sz="2400" dirty="0" smtClean="0"/>
              <a:t>   (1857 год)</a:t>
            </a: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563888" y="332656"/>
            <a:ext cx="576064" cy="5112568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908720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Трилогия</a:t>
            </a:r>
          </a:p>
          <a:p>
            <a:endParaRPr lang="ru-RU" sz="2800" dirty="0" smtClean="0"/>
          </a:p>
          <a:p>
            <a:r>
              <a:rPr lang="ru-RU" sz="2800" b="1" dirty="0" smtClean="0"/>
              <a:t> автобиографическая</a:t>
            </a: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860032" y="2132856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9992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сам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52120" y="2132856"/>
            <a:ext cx="0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8064" y="328498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жизнь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444208" y="2132856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56176" y="28529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пишу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0" name="Дуга 39"/>
          <p:cNvSpPr/>
          <p:nvPr/>
        </p:nvSpPr>
        <p:spPr>
          <a:xfrm>
            <a:off x="4355976" y="1772816"/>
            <a:ext cx="914400" cy="914400"/>
          </a:xfrm>
          <a:prstGeom prst="arc">
            <a:avLst>
              <a:gd name="adj1" fmla="val 16200000"/>
              <a:gd name="adj2" fmla="val 162726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21181004">
            <a:off x="4355976" y="1700808"/>
            <a:ext cx="914400" cy="914400"/>
          </a:xfrm>
          <a:prstGeom prst="arc">
            <a:avLst>
              <a:gd name="adj1" fmla="val 12266805"/>
              <a:gd name="adj2" fmla="val 2036305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5148064" y="1772816"/>
            <a:ext cx="914400" cy="914400"/>
          </a:xfrm>
          <a:prstGeom prst="arc">
            <a:avLst>
              <a:gd name="adj1" fmla="val 12042541"/>
              <a:gd name="adj2" fmla="val 1963294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>
            <a:off x="5987008" y="1677213"/>
            <a:ext cx="914400" cy="914400"/>
          </a:xfrm>
          <a:prstGeom prst="arc">
            <a:avLst>
              <a:gd name="adj1" fmla="val 11415069"/>
              <a:gd name="adj2" fmla="val 2050604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5364088" y="476672"/>
            <a:ext cx="0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88024" y="1886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слово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4788024" y="908720"/>
            <a:ext cx="914400" cy="914400"/>
          </a:xfrm>
          <a:prstGeom prst="arc">
            <a:avLst>
              <a:gd name="adj1" fmla="val 13042653"/>
              <a:gd name="adj2" fmla="val 1906357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09560-i_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71500"/>
            <a:ext cx="4176463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196752"/>
            <a:ext cx="4176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Лев Николаевич Толстой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/>
              <a:t>(1828 – 1910)</a:t>
            </a:r>
            <a:endParaRPr lang="ru-RU" sz="3600" dirty="0" smtClean="0"/>
          </a:p>
          <a:p>
            <a:pPr algn="ctr"/>
            <a:endParaRPr lang="en-US" sz="2800" dirty="0" smtClean="0"/>
          </a:p>
          <a:p>
            <a:pPr algn="ctr"/>
            <a:r>
              <a:rPr lang="ru-RU" sz="2800" dirty="0" smtClean="0"/>
              <a:t>Автобиографическая трилогия.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«Детство» </a:t>
            </a:r>
            <a:r>
              <a:rPr lang="ru-RU" sz="2800" dirty="0" smtClean="0"/>
              <a:t>( Главы «</a:t>
            </a:r>
            <a:r>
              <a:rPr lang="en-US" sz="2800" dirty="0" err="1" smtClean="0"/>
              <a:t>Maman</a:t>
            </a:r>
            <a:r>
              <a:rPr lang="ru-RU" sz="2800" dirty="0" smtClean="0"/>
              <a:t>», «Детство»  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848872" cy="599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Почему Л.Н. Толстой решил писать о детстве?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Какова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роль детства в жизни человека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Какое влияние оказала мать на формирование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сына?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показывает Л. Н. Толстой  формирование характера главного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героя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произведении? </a:t>
            </a:r>
          </a:p>
          <a:p>
            <a:pPr marL="5715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«секрет»  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Н. Толстого - писателя?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Ассоциограмма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«Детство»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28228" y="14478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17884" y="166094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33400" y="18288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7544" y="1916832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87896" y="1895834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>
                <a:latin typeface="+mn-lt"/>
              </a:rPr>
              <a:t> </a:t>
            </a:r>
          </a:p>
          <a:p>
            <a:pPr marL="292100" indent="-29210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3124200" y="2514600"/>
            <a:ext cx="2590800" cy="13716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</a:rPr>
              <a:t>детство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9552" y="1772816"/>
            <a:ext cx="2503276" cy="9102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учителя,</a:t>
            </a:r>
            <a:endParaRPr lang="ru-RU" b="1" dirty="0"/>
          </a:p>
          <a:p>
            <a:pPr algn="ctr">
              <a:defRPr/>
            </a:pPr>
            <a:r>
              <a:rPr lang="ru-RU" b="1" dirty="0" smtClean="0"/>
              <a:t>воспитатели 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6324600" y="4191000"/>
            <a:ext cx="17526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слезы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172200" y="4953000"/>
            <a:ext cx="2288232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б</a:t>
            </a:r>
            <a:r>
              <a:rPr lang="ru-RU" b="1" dirty="0" err="1" smtClean="0"/>
              <a:t>еззабот</a:t>
            </a:r>
            <a:r>
              <a:rPr lang="ru-RU" b="1" dirty="0" smtClean="0"/>
              <a:t>-</a:t>
            </a:r>
            <a:endParaRPr lang="ru-RU" b="1" dirty="0"/>
          </a:p>
          <a:p>
            <a:pPr algn="ctr">
              <a:defRPr/>
            </a:pPr>
            <a:r>
              <a:rPr lang="ru-RU" b="1" dirty="0" err="1" smtClean="0"/>
              <a:t>ность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5257800" y="5638800"/>
            <a:ext cx="17526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смех</a:t>
            </a:r>
          </a:p>
        </p:txBody>
      </p:sp>
      <p:sp>
        <p:nvSpPr>
          <p:cNvPr id="16" name="Овал 15"/>
          <p:cNvSpPr/>
          <p:nvPr/>
        </p:nvSpPr>
        <p:spPr>
          <a:xfrm>
            <a:off x="5105400" y="1371600"/>
            <a:ext cx="17526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братья,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сестры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57400" y="1295400"/>
            <a:ext cx="19050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бабушка,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дедушка 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83496" y="897260"/>
            <a:ext cx="2024608" cy="72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родители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827584" y="4077072"/>
            <a:ext cx="1752600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школа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827584" y="4877054"/>
            <a:ext cx="1829891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игрушки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1475656" y="5661248"/>
            <a:ext cx="17526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книги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84190" y="5699350"/>
            <a:ext cx="2079898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игровая площадка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6248400" y="1981200"/>
            <a:ext cx="17526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друзья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395536" y="2636912"/>
            <a:ext cx="2133600" cy="838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70C0"/>
                </a:solidFill>
              </a:rPr>
              <a:t>родитель-ский</a:t>
            </a:r>
            <a:r>
              <a:rPr lang="ru-RU" b="1" dirty="0">
                <a:solidFill>
                  <a:srgbClr val="0070C0"/>
                </a:solidFill>
              </a:rPr>
              <a:t> дом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7010400" y="2667000"/>
            <a:ext cx="17526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счастье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467544" y="3429000"/>
            <a:ext cx="17526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детсад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81800" y="3429000"/>
            <a:ext cx="17526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радость</a:t>
            </a:r>
          </a:p>
        </p:txBody>
      </p:sp>
      <p:sp>
        <p:nvSpPr>
          <p:cNvPr id="28" name="Овал 27"/>
          <p:cNvSpPr/>
          <p:nvPr/>
        </p:nvSpPr>
        <p:spPr>
          <a:xfrm>
            <a:off x="2743200" y="44958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первые слова, шаги</a:t>
            </a:r>
            <a:endParaRPr lang="en-US" b="1" dirty="0"/>
          </a:p>
        </p:txBody>
      </p:sp>
      <p:sp>
        <p:nvSpPr>
          <p:cNvPr id="29" name="Овал 28"/>
          <p:cNvSpPr/>
          <p:nvPr/>
        </p:nvSpPr>
        <p:spPr>
          <a:xfrm>
            <a:off x="4495800" y="4419600"/>
            <a:ext cx="1676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учёба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лож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400772" cy="49991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620688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Счастливая, счастливая, невозвратимая пора детства! Как не любить, не лелеять воспоминаний о ней? Воспоминания эти освежают, возвышают мою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душу и служат для меня источником лучших наслаждений.</a:t>
            </a:r>
          </a:p>
          <a:p>
            <a:pPr algn="r"/>
            <a:endParaRPr lang="ru-RU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r"/>
            <a:r>
              <a:rPr lang="ru-RU" sz="2800" dirty="0" smtClean="0"/>
              <a:t>Лев Николаевич Толстой</a:t>
            </a:r>
          </a:p>
          <a:p>
            <a:pPr algn="r"/>
            <a:r>
              <a:rPr lang="ru-RU" sz="2800" dirty="0" smtClean="0"/>
              <a:t>«Детство»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– очень ценное и важное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время в жизни человека:</a:t>
            </a:r>
          </a:p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– первых, это самое счастливое и беззаботное время.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– вторых, тебя окружает искренняя любовь и забота самых близких и родных людей.  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– третьих, в детстве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 характер человека.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63691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300192" y="270456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action="ppaction://hlinksldjump"/>
              </a:rPr>
              <a:t>Само -</a:t>
            </a:r>
          </a:p>
          <a:p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action="ppaction://hlinksldjump"/>
              </a:rPr>
              <a:t>воспитание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9969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Ровесники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 rot="1775807">
            <a:off x="1766782" y="994633"/>
            <a:ext cx="228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Семья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(мама)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644379">
            <a:off x="6071679" y="872169"/>
            <a:ext cx="218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hlinkClick r:id="rId5" action="ppaction://hlinksldjump"/>
              </a:rPr>
              <a:t>Учителя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29194">
            <a:off x="5307301" y="4311904"/>
            <a:ext cx="169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797755">
            <a:off x="938187" y="4731343"/>
            <a:ext cx="283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Окружающие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5847" y="147427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876</Words>
  <Application>Microsoft Office PowerPoint</Application>
  <PresentationFormat>Экран (4:3)</PresentationFormat>
  <Paragraphs>155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   Не зная …, нельзя считать себя знающим свою страну, нельзя считать себя культурным человеком.                                                 М. Горький Величайший и единственный гений современной Европы, величайшая гордость России…                                    А. Блок Лицо его – лицо человечества…                                                          Д.Мережковский  </vt:lpstr>
      <vt:lpstr>Презентация PowerPoint</vt:lpstr>
      <vt:lpstr>Презентация PowerPoint</vt:lpstr>
      <vt:lpstr>Презентация PowerPoint</vt:lpstr>
      <vt:lpstr>Презентация PowerPoint</vt:lpstr>
      <vt:lpstr>Ассоциограмма «Детство»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Толстой "Детство"</dc:subject>
  <dc:creator>Сидорова Елена Григорьевна</dc:creator>
  <cp:keywords>Детство</cp:keywords>
  <cp:lastModifiedBy>Администратор</cp:lastModifiedBy>
  <cp:revision>199</cp:revision>
  <dcterms:created xsi:type="dcterms:W3CDTF">2015-02-11T16:45:49Z</dcterms:created>
  <dcterms:modified xsi:type="dcterms:W3CDTF">2020-05-07T17:52:52Z</dcterms:modified>
</cp:coreProperties>
</file>