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3" r:id="rId6"/>
    <p:sldId id="260" r:id="rId7"/>
    <p:sldId id="261" r:id="rId8"/>
    <p:sldId id="262" r:id="rId9"/>
    <p:sldId id="264" r:id="rId10"/>
    <p:sldId id="272" r:id="rId11"/>
    <p:sldId id="273" r:id="rId12"/>
    <p:sldId id="270" r:id="rId13"/>
    <p:sldId id="265" r:id="rId14"/>
    <p:sldId id="266" r:id="rId15"/>
    <p:sldId id="267" r:id="rId16"/>
    <p:sldId id="268" r:id="rId17"/>
    <p:sldId id="269" r:id="rId18"/>
    <p:sldId id="271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668BE9-7D35-4A20-82A6-F9DA9CA20395}" type="doc">
      <dgm:prSet loTypeId="urn:microsoft.com/office/officeart/2005/8/layout/vList4#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1CA7990-89D0-45CE-8826-4D1D72DE8BF5}">
      <dgm:prSet phldrT="[Текст]"/>
      <dgm:spPr>
        <a:solidFill>
          <a:schemeClr val="bg1">
            <a:lumMod val="95000"/>
          </a:schemeClr>
        </a:solidFill>
      </dgm:spPr>
      <dgm:t>
        <a:bodyPr/>
        <a:lstStyle/>
        <a:p>
          <a:pPr algn="just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АВТОРИТАРНЫЙ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ярко выраженные установки, избирательность по отношению к детям. Запреты и ограничения в отношении детей. Строгость и наказание. Ожидает только послушания.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44EC5BC-0849-4A8D-9D02-AB2F41F534B2}" type="parTrans" cxnId="{87E99F33-9B1D-4B89-969C-8CE8A8D349AA}">
      <dgm:prSet/>
      <dgm:spPr/>
      <dgm:t>
        <a:bodyPr/>
        <a:lstStyle/>
        <a:p>
          <a:endParaRPr lang="ru-RU"/>
        </a:p>
      </dgm:t>
    </dgm:pt>
    <dgm:pt modelId="{9D050238-5870-4908-9E2B-C418523B9CE9}" type="sibTrans" cxnId="{87E99F33-9B1D-4B89-969C-8CE8A8D349AA}">
      <dgm:prSet/>
      <dgm:spPr/>
      <dgm:t>
        <a:bodyPr/>
        <a:lstStyle/>
        <a:p>
          <a:endParaRPr lang="ru-RU"/>
        </a:p>
      </dgm:t>
    </dgm:pt>
    <dgm:pt modelId="{0901534C-A782-498E-9006-94D8CD9B1124}">
      <dgm:prSet phldrT="[Текст]"/>
      <dgm:spPr/>
      <dgm:t>
        <a:bodyPr/>
        <a:lstStyle/>
        <a:p>
          <a:pPr algn="just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ДЕМОКРАТИЧЕСКИЙ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 широкий контакт с детьми, проявление доверия и уважения к ним. Педагог не подавляет строгостью и наказанием. В  общении с детьми преобладают положительные оценки.  Потребность в обратной связи от детей. Стимулирует умственную активность и мотивацию достижения в познавательной деятельности.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2FBDEF6-1ECC-4854-A6DB-7F760EF09BE0}" type="parTrans" cxnId="{7B233DA9-6A61-4FD5-B723-CEFBFF2FEFBB}">
      <dgm:prSet/>
      <dgm:spPr/>
      <dgm:t>
        <a:bodyPr/>
        <a:lstStyle/>
        <a:p>
          <a:endParaRPr lang="ru-RU"/>
        </a:p>
      </dgm:t>
    </dgm:pt>
    <dgm:pt modelId="{9A19C618-B9FF-4C42-9671-DB5D474103C2}" type="sibTrans" cxnId="{7B233DA9-6A61-4FD5-B723-CEFBFF2FEFBB}">
      <dgm:prSet/>
      <dgm:spPr/>
      <dgm:t>
        <a:bodyPr/>
        <a:lstStyle/>
        <a:p>
          <a:endParaRPr lang="ru-RU"/>
        </a:p>
      </dgm:t>
    </dgm:pt>
    <dgm:pt modelId="{EB26F372-FBDC-418D-9503-247D430A393F}">
      <dgm:prSet phldrT="[Текст]"/>
      <dgm:spPr/>
      <dgm:t>
        <a:bodyPr/>
        <a:lstStyle/>
        <a:p>
          <a:pPr algn="just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ЛИБЕРАЛЬНЫЙ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безынициативность, безответственность, непоследовательность в принимаемых решениях и действиях. Нерешительность в трудных ситуациях. Педагог склонен пускать дело на самотек, переоценивать возможности детей. Не проверяет выполнение своих требований.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84FC3EF-DC90-48E5-896F-72D93CF94425}" type="parTrans" cxnId="{404957FC-80EA-46A2-A8EE-819B4337CEAF}">
      <dgm:prSet/>
      <dgm:spPr/>
      <dgm:t>
        <a:bodyPr/>
        <a:lstStyle/>
        <a:p>
          <a:endParaRPr lang="ru-RU"/>
        </a:p>
      </dgm:t>
    </dgm:pt>
    <dgm:pt modelId="{72901578-9973-4632-90C7-2983B1E07A74}" type="sibTrans" cxnId="{404957FC-80EA-46A2-A8EE-819B4337CEAF}">
      <dgm:prSet/>
      <dgm:spPr/>
      <dgm:t>
        <a:bodyPr/>
        <a:lstStyle/>
        <a:p>
          <a:endParaRPr lang="ru-RU"/>
        </a:p>
      </dgm:t>
    </dgm:pt>
    <dgm:pt modelId="{AB1EEABA-CE30-4F4B-8E34-FA1F99077654}" type="pres">
      <dgm:prSet presAssocID="{F3668BE9-7D35-4A20-82A6-F9DA9CA2039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2D1BD0-3E03-4D32-A1B1-5DEBEA34CE1F}" type="pres">
      <dgm:prSet presAssocID="{A1CA7990-89D0-45CE-8826-4D1D72DE8BF5}" presName="comp" presStyleCnt="0"/>
      <dgm:spPr/>
    </dgm:pt>
    <dgm:pt modelId="{C72D57DD-A29D-4727-802B-86881DE7BF70}" type="pres">
      <dgm:prSet presAssocID="{A1CA7990-89D0-45CE-8826-4D1D72DE8BF5}" presName="box" presStyleLbl="node1" presStyleIdx="0" presStyleCnt="3"/>
      <dgm:spPr/>
      <dgm:t>
        <a:bodyPr/>
        <a:lstStyle/>
        <a:p>
          <a:endParaRPr lang="ru-RU"/>
        </a:p>
      </dgm:t>
    </dgm:pt>
    <dgm:pt modelId="{D5146DC0-0761-4A7D-90EB-2D5F496922AA}" type="pres">
      <dgm:prSet presAssocID="{A1CA7990-89D0-45CE-8826-4D1D72DE8BF5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6569D9B-5BB0-43AD-A36B-6FAFFF17F786}" type="pres">
      <dgm:prSet presAssocID="{A1CA7990-89D0-45CE-8826-4D1D72DE8BF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21D96-7135-44BD-8725-D1BA27970341}" type="pres">
      <dgm:prSet presAssocID="{9D050238-5870-4908-9E2B-C418523B9CE9}" presName="spacer" presStyleCnt="0"/>
      <dgm:spPr/>
    </dgm:pt>
    <dgm:pt modelId="{86B41629-AAD0-4656-ABE9-58D254BA3D55}" type="pres">
      <dgm:prSet presAssocID="{0901534C-A782-498E-9006-94D8CD9B1124}" presName="comp" presStyleCnt="0"/>
      <dgm:spPr/>
    </dgm:pt>
    <dgm:pt modelId="{2B5746AF-749C-41E0-9C1D-85F3C12D3C2E}" type="pres">
      <dgm:prSet presAssocID="{0901534C-A782-498E-9006-94D8CD9B1124}" presName="box" presStyleLbl="node1" presStyleIdx="1" presStyleCnt="3" custLinFactNeighborX="367" custLinFactNeighborY="-2963"/>
      <dgm:spPr/>
      <dgm:t>
        <a:bodyPr/>
        <a:lstStyle/>
        <a:p>
          <a:endParaRPr lang="ru-RU"/>
        </a:p>
      </dgm:t>
    </dgm:pt>
    <dgm:pt modelId="{FDD455D2-3AF2-43BC-B782-2EF256B7D6DC}" type="pres">
      <dgm:prSet presAssocID="{0901534C-A782-498E-9006-94D8CD9B1124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1818F72-9ABF-4986-B8FF-BA8B629735A7}" type="pres">
      <dgm:prSet presAssocID="{0901534C-A782-498E-9006-94D8CD9B112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570F1-5240-45C6-AA64-2988A86A3006}" type="pres">
      <dgm:prSet presAssocID="{9A19C618-B9FF-4C42-9671-DB5D474103C2}" presName="spacer" presStyleCnt="0"/>
      <dgm:spPr/>
    </dgm:pt>
    <dgm:pt modelId="{4C1466AC-B26A-41C5-9B84-8F5424082A39}" type="pres">
      <dgm:prSet presAssocID="{EB26F372-FBDC-418D-9503-247D430A393F}" presName="comp" presStyleCnt="0"/>
      <dgm:spPr/>
    </dgm:pt>
    <dgm:pt modelId="{AF1E4FA3-77E2-4630-A341-1095E9BBDB1A}" type="pres">
      <dgm:prSet presAssocID="{EB26F372-FBDC-418D-9503-247D430A393F}" presName="box" presStyleLbl="node1" presStyleIdx="2" presStyleCnt="3"/>
      <dgm:spPr/>
      <dgm:t>
        <a:bodyPr/>
        <a:lstStyle/>
        <a:p>
          <a:endParaRPr lang="ru-RU"/>
        </a:p>
      </dgm:t>
    </dgm:pt>
    <dgm:pt modelId="{E1989E0F-9830-46E5-9B4E-EB2EF31E08BD}" type="pres">
      <dgm:prSet presAssocID="{EB26F372-FBDC-418D-9503-247D430A393F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2BF2FC2-F947-49BF-AAF2-6C69E02F7BA4}" type="pres">
      <dgm:prSet presAssocID="{EB26F372-FBDC-418D-9503-247D430A393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5F0681-059F-4305-8A46-238B79EB671B}" type="presOf" srcId="{0901534C-A782-498E-9006-94D8CD9B1124}" destId="{E1818F72-9ABF-4986-B8FF-BA8B629735A7}" srcOrd="1" destOrd="0" presId="urn:microsoft.com/office/officeart/2005/8/layout/vList4#1"/>
    <dgm:cxn modelId="{404957FC-80EA-46A2-A8EE-819B4337CEAF}" srcId="{F3668BE9-7D35-4A20-82A6-F9DA9CA20395}" destId="{EB26F372-FBDC-418D-9503-247D430A393F}" srcOrd="2" destOrd="0" parTransId="{284FC3EF-DC90-48E5-896F-72D93CF94425}" sibTransId="{72901578-9973-4632-90C7-2983B1E07A74}"/>
    <dgm:cxn modelId="{09A381CC-3AB4-432D-BC1E-C3C4927CC583}" type="presOf" srcId="{0901534C-A782-498E-9006-94D8CD9B1124}" destId="{2B5746AF-749C-41E0-9C1D-85F3C12D3C2E}" srcOrd="0" destOrd="0" presId="urn:microsoft.com/office/officeart/2005/8/layout/vList4#1"/>
    <dgm:cxn modelId="{E3606612-FF38-4191-84C0-61E38994A64B}" type="presOf" srcId="{EB26F372-FBDC-418D-9503-247D430A393F}" destId="{AF1E4FA3-77E2-4630-A341-1095E9BBDB1A}" srcOrd="0" destOrd="0" presId="urn:microsoft.com/office/officeart/2005/8/layout/vList4#1"/>
    <dgm:cxn modelId="{9B0201EF-1AEE-4395-8CC2-92132627270D}" type="presOf" srcId="{F3668BE9-7D35-4A20-82A6-F9DA9CA20395}" destId="{AB1EEABA-CE30-4F4B-8E34-FA1F99077654}" srcOrd="0" destOrd="0" presId="urn:microsoft.com/office/officeart/2005/8/layout/vList4#1"/>
    <dgm:cxn modelId="{2BF76898-DC34-40E8-A79D-84A9FBC0556B}" type="presOf" srcId="{A1CA7990-89D0-45CE-8826-4D1D72DE8BF5}" destId="{C72D57DD-A29D-4727-802B-86881DE7BF70}" srcOrd="0" destOrd="0" presId="urn:microsoft.com/office/officeart/2005/8/layout/vList4#1"/>
    <dgm:cxn modelId="{7B233DA9-6A61-4FD5-B723-CEFBFF2FEFBB}" srcId="{F3668BE9-7D35-4A20-82A6-F9DA9CA20395}" destId="{0901534C-A782-498E-9006-94D8CD9B1124}" srcOrd="1" destOrd="0" parTransId="{82FBDEF6-1ECC-4854-A6DB-7F760EF09BE0}" sibTransId="{9A19C618-B9FF-4C42-9671-DB5D474103C2}"/>
    <dgm:cxn modelId="{82048377-C62E-4F8F-AFA7-F36984E2B1F4}" type="presOf" srcId="{A1CA7990-89D0-45CE-8826-4D1D72DE8BF5}" destId="{16569D9B-5BB0-43AD-A36B-6FAFFF17F786}" srcOrd="1" destOrd="0" presId="urn:microsoft.com/office/officeart/2005/8/layout/vList4#1"/>
    <dgm:cxn modelId="{87E99F33-9B1D-4B89-969C-8CE8A8D349AA}" srcId="{F3668BE9-7D35-4A20-82A6-F9DA9CA20395}" destId="{A1CA7990-89D0-45CE-8826-4D1D72DE8BF5}" srcOrd="0" destOrd="0" parTransId="{B44EC5BC-0849-4A8D-9D02-AB2F41F534B2}" sibTransId="{9D050238-5870-4908-9E2B-C418523B9CE9}"/>
    <dgm:cxn modelId="{0F4FA1C0-BE62-4FB9-8ECD-D1DB1345EEC4}" type="presOf" srcId="{EB26F372-FBDC-418D-9503-247D430A393F}" destId="{72BF2FC2-F947-49BF-AAF2-6C69E02F7BA4}" srcOrd="1" destOrd="0" presId="urn:microsoft.com/office/officeart/2005/8/layout/vList4#1"/>
    <dgm:cxn modelId="{8804A752-CB51-4540-8187-65343C029DED}" type="presParOf" srcId="{AB1EEABA-CE30-4F4B-8E34-FA1F99077654}" destId="{0C2D1BD0-3E03-4D32-A1B1-5DEBEA34CE1F}" srcOrd="0" destOrd="0" presId="urn:microsoft.com/office/officeart/2005/8/layout/vList4#1"/>
    <dgm:cxn modelId="{4D21022D-F8E4-4E0F-8032-616F1BCFF206}" type="presParOf" srcId="{0C2D1BD0-3E03-4D32-A1B1-5DEBEA34CE1F}" destId="{C72D57DD-A29D-4727-802B-86881DE7BF70}" srcOrd="0" destOrd="0" presId="urn:microsoft.com/office/officeart/2005/8/layout/vList4#1"/>
    <dgm:cxn modelId="{B2FBAB53-1A3B-44BA-B463-736499B33C7B}" type="presParOf" srcId="{0C2D1BD0-3E03-4D32-A1B1-5DEBEA34CE1F}" destId="{D5146DC0-0761-4A7D-90EB-2D5F496922AA}" srcOrd="1" destOrd="0" presId="urn:microsoft.com/office/officeart/2005/8/layout/vList4#1"/>
    <dgm:cxn modelId="{30EEA16A-69DC-4658-AB6A-C3EFF96539B8}" type="presParOf" srcId="{0C2D1BD0-3E03-4D32-A1B1-5DEBEA34CE1F}" destId="{16569D9B-5BB0-43AD-A36B-6FAFFF17F786}" srcOrd="2" destOrd="0" presId="urn:microsoft.com/office/officeart/2005/8/layout/vList4#1"/>
    <dgm:cxn modelId="{4889FA11-6F3E-4064-B2E9-E7E2025E8CB3}" type="presParOf" srcId="{AB1EEABA-CE30-4F4B-8E34-FA1F99077654}" destId="{76321D96-7135-44BD-8725-D1BA27970341}" srcOrd="1" destOrd="0" presId="urn:microsoft.com/office/officeart/2005/8/layout/vList4#1"/>
    <dgm:cxn modelId="{5C833E58-182E-4B24-A688-5A4CB486322F}" type="presParOf" srcId="{AB1EEABA-CE30-4F4B-8E34-FA1F99077654}" destId="{86B41629-AAD0-4656-ABE9-58D254BA3D55}" srcOrd="2" destOrd="0" presId="urn:microsoft.com/office/officeart/2005/8/layout/vList4#1"/>
    <dgm:cxn modelId="{E483FF7D-09F8-4BDB-B1ED-3B5C26AA5137}" type="presParOf" srcId="{86B41629-AAD0-4656-ABE9-58D254BA3D55}" destId="{2B5746AF-749C-41E0-9C1D-85F3C12D3C2E}" srcOrd="0" destOrd="0" presId="urn:microsoft.com/office/officeart/2005/8/layout/vList4#1"/>
    <dgm:cxn modelId="{0C702E7D-942D-4515-A1F3-3F9E894DFB86}" type="presParOf" srcId="{86B41629-AAD0-4656-ABE9-58D254BA3D55}" destId="{FDD455D2-3AF2-43BC-B782-2EF256B7D6DC}" srcOrd="1" destOrd="0" presId="urn:microsoft.com/office/officeart/2005/8/layout/vList4#1"/>
    <dgm:cxn modelId="{16304A95-7BCE-4D03-9EBD-E6FEDE70033F}" type="presParOf" srcId="{86B41629-AAD0-4656-ABE9-58D254BA3D55}" destId="{E1818F72-9ABF-4986-B8FF-BA8B629735A7}" srcOrd="2" destOrd="0" presId="urn:microsoft.com/office/officeart/2005/8/layout/vList4#1"/>
    <dgm:cxn modelId="{2EBEF1CA-397F-4C19-A911-85F4F89F85AA}" type="presParOf" srcId="{AB1EEABA-CE30-4F4B-8E34-FA1F99077654}" destId="{941570F1-5240-45C6-AA64-2988A86A3006}" srcOrd="3" destOrd="0" presId="urn:microsoft.com/office/officeart/2005/8/layout/vList4#1"/>
    <dgm:cxn modelId="{A03AE4AF-D4B1-489B-BC7D-27138731D694}" type="presParOf" srcId="{AB1EEABA-CE30-4F4B-8E34-FA1F99077654}" destId="{4C1466AC-B26A-41C5-9B84-8F5424082A39}" srcOrd="4" destOrd="0" presId="urn:microsoft.com/office/officeart/2005/8/layout/vList4#1"/>
    <dgm:cxn modelId="{DBA3A8F3-7422-423E-ACD9-19167EE086A8}" type="presParOf" srcId="{4C1466AC-B26A-41C5-9B84-8F5424082A39}" destId="{AF1E4FA3-77E2-4630-A341-1095E9BBDB1A}" srcOrd="0" destOrd="0" presId="urn:microsoft.com/office/officeart/2005/8/layout/vList4#1"/>
    <dgm:cxn modelId="{0A571BA9-6DD5-46D5-978A-DAE386E24F3F}" type="presParOf" srcId="{4C1466AC-B26A-41C5-9B84-8F5424082A39}" destId="{E1989E0F-9830-46E5-9B4E-EB2EF31E08BD}" srcOrd="1" destOrd="0" presId="urn:microsoft.com/office/officeart/2005/8/layout/vList4#1"/>
    <dgm:cxn modelId="{21B2FAD5-D501-4A7A-9706-1CDDF665C253}" type="presParOf" srcId="{4C1466AC-B26A-41C5-9B84-8F5424082A39}" destId="{72BF2FC2-F947-49BF-AAF2-6C69E02F7BA4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2D57DD-A29D-4727-802B-86881DE7BF70}">
      <dsp:nvSpPr>
        <dsp:cNvPr id="0" name=""/>
        <dsp:cNvSpPr/>
      </dsp:nvSpPr>
      <dsp:spPr>
        <a:xfrm>
          <a:off x="0" y="0"/>
          <a:ext cx="5832648" cy="137265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АВТОРИТАРНЫЙ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– ярко выраженные установки, избирательность по отношению к детям. Запреты и ограничения в отношении детей. Строгость и наказание. Ожидает только послушания.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03794" y="0"/>
        <a:ext cx="4528853" cy="1372652"/>
      </dsp:txXfrm>
    </dsp:sp>
    <dsp:sp modelId="{D5146DC0-0761-4A7D-90EB-2D5F496922AA}">
      <dsp:nvSpPr>
        <dsp:cNvPr id="0" name=""/>
        <dsp:cNvSpPr/>
      </dsp:nvSpPr>
      <dsp:spPr>
        <a:xfrm>
          <a:off x="137265" y="137265"/>
          <a:ext cx="1166529" cy="10981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746AF-749C-41E0-9C1D-85F3C12D3C2E}">
      <dsp:nvSpPr>
        <dsp:cNvPr id="0" name=""/>
        <dsp:cNvSpPr/>
      </dsp:nvSpPr>
      <dsp:spPr>
        <a:xfrm>
          <a:off x="0" y="1469246"/>
          <a:ext cx="5832648" cy="13726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ДЕМОКРАТИЧЕСКИЙ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–  широкий контакт с детьми, проявление доверия и уважения к ним. Педагог не подавляет строгостью и наказанием. В  общении с детьми преобладают положительные оценки.  Потребность в обратной связи от детей. Стимулирует умственную активность и мотивацию достижения в познавательной деятельности.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03794" y="1469246"/>
        <a:ext cx="4528853" cy="1372652"/>
      </dsp:txXfrm>
    </dsp:sp>
    <dsp:sp modelId="{FDD455D2-3AF2-43BC-B782-2EF256B7D6DC}">
      <dsp:nvSpPr>
        <dsp:cNvPr id="0" name=""/>
        <dsp:cNvSpPr/>
      </dsp:nvSpPr>
      <dsp:spPr>
        <a:xfrm>
          <a:off x="137265" y="1647182"/>
          <a:ext cx="1166529" cy="10981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E4FA3-77E2-4630-A341-1095E9BBDB1A}">
      <dsp:nvSpPr>
        <dsp:cNvPr id="0" name=""/>
        <dsp:cNvSpPr/>
      </dsp:nvSpPr>
      <dsp:spPr>
        <a:xfrm>
          <a:off x="0" y="3019835"/>
          <a:ext cx="5832648" cy="13726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ЛИБЕРАЛЬНЫЙ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– безынициативность, безответственность, непоследовательность в принимаемых решениях и действиях. Нерешительность в трудных ситуациях. Педагог склонен пускать дело на самотек, переоценивать возможности детей. Не проверяет выполнение своих требований. 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03794" y="3019835"/>
        <a:ext cx="4528853" cy="1372652"/>
      </dsp:txXfrm>
    </dsp:sp>
    <dsp:sp modelId="{E1989E0F-9830-46E5-9B4E-EB2EF31E08BD}">
      <dsp:nvSpPr>
        <dsp:cNvPr id="0" name=""/>
        <dsp:cNvSpPr/>
      </dsp:nvSpPr>
      <dsp:spPr>
        <a:xfrm>
          <a:off x="137265" y="3157100"/>
          <a:ext cx="1166529" cy="10981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BCEF-A35E-492C-AD2B-7276180B59B2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067-24B6-4197-AC25-298127D5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BCEF-A35E-492C-AD2B-7276180B59B2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067-24B6-4197-AC25-298127D5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BCEF-A35E-492C-AD2B-7276180B59B2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067-24B6-4197-AC25-298127D5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BCEF-A35E-492C-AD2B-7276180B59B2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067-24B6-4197-AC25-298127D5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BCEF-A35E-492C-AD2B-7276180B59B2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067-24B6-4197-AC25-298127D5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BCEF-A35E-492C-AD2B-7276180B59B2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067-24B6-4197-AC25-298127D5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BCEF-A35E-492C-AD2B-7276180B59B2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067-24B6-4197-AC25-298127D5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BCEF-A35E-492C-AD2B-7276180B59B2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067-24B6-4197-AC25-298127D5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BCEF-A35E-492C-AD2B-7276180B59B2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067-24B6-4197-AC25-298127D5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BCEF-A35E-492C-AD2B-7276180B59B2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067-24B6-4197-AC25-298127D5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BCEF-A35E-492C-AD2B-7276180B59B2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067-24B6-4197-AC25-298127D5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9BCEF-A35E-492C-AD2B-7276180B59B2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F7067-24B6-4197-AC25-298127D5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1268760"/>
            <a:ext cx="5976664" cy="225968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Имидж современного педагога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Этика общения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516216" y="5661248"/>
            <a:ext cx="2088232" cy="5536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3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2020</a:t>
            </a:r>
            <a:endParaRPr kumimoji="0" lang="ru-RU" sz="33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923928" y="4653136"/>
            <a:ext cx="4688904" cy="706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семинар – практикум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3813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6.Созданная человеком среда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2204864"/>
            <a:ext cx="5050904" cy="3168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-оформление кабинета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-систематизация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-порядок на рабочем столе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-библиотека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-методическое обеспечение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2101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7.Созданные человеком продукты его труда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1844824"/>
            <a:ext cx="5482952" cy="442535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-конспекты занятий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-портфолио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-профессиональные конкурсы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-творческая мастерская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-творческий отчёт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-инновационная деятельность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-презентация опыта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-личный сайт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4618856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Миссия педагога</a:t>
            </a:r>
            <a:endParaRPr lang="ru-RU" dirty="0"/>
          </a:p>
        </p:txBody>
      </p:sp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7" y="2996952"/>
            <a:ext cx="5412093" cy="324725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771800" y="1124744"/>
            <a:ext cx="324036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b="1" dirty="0" smtClean="0">
              <a:solidFill>
                <a:srgbClr val="C00000"/>
              </a:solidFill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Л.Петрановская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Р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оссийский психолог,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педагог,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публицист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Содержимое 7" descr="5070ada75012d14f61c2796790cc8dd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12160" y="980728"/>
            <a:ext cx="2853562" cy="1944216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691680" y="6021288"/>
            <a:ext cx="604867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b="1" dirty="0" smtClean="0">
              <a:solidFill>
                <a:srgbClr val="C00000"/>
              </a:solidFill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Дети ориентирую на того человека, который рядом!!!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2952328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Познай себя   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131840" y="548680"/>
            <a:ext cx="6012160" cy="59523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 eaLnBrk="1" hangingPunct="1">
              <a:buNone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«ОТНЕСТИ»: 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 – человек, не поддающийся панике, знающий, что к вашим советам чаще прислушиваются. Вы рассудительная организованная личность.  Иногда вы относитесь к коллегам с некоторым чувством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превосходства.</a:t>
            </a:r>
          </a:p>
          <a:p>
            <a:pPr marL="342900" indent="-342900" algn="just" eaLnBrk="1" hangingPunct="1"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«БЫВАЕТ...»: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 – мягкий, терпимый и гибкий человек. С вами легко и коллеги всегда могут найти у вас утешение и поддержку. Не любите шума и суеты, готовы уступить главную роль и оказать поддержку лидеру. Иногда вы кажетесь нерешительным.</a:t>
            </a:r>
          </a:p>
          <a:p>
            <a:pPr marL="342900" indent="-342900" algn="just" eaLnBrk="1" hangingPunct="1"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СЪЕДАЕТЕ ДРУГОЕ»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Умеете быстро принимать решения и быстро действовать (хотя и не всегда правильно). Можно сказать, что вы авторитарный человек, готовы принять на себя главную роль в любом деле. В подготовке и проведении серьёзных мероприятий возможны конфликты, так как в отношениях с коллегами вы можете быть настойчивыми и резкими. Требуете  чёткости и ответственности.</a:t>
            </a:r>
          </a:p>
          <a:p>
            <a:pPr marL="342900" indent="-342900" algn="just" eaLnBrk="1" hangingPunct="1">
              <a:buNone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«НАМАЗЫВАЕТЕ МАСЛО и т.п.»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вы способны к нестандартному мышлению, новаторским идеям, некоторой эксцентричности. К коллегам вы относитесь как к партнёрам по игре и обижаетесь, если они играют не по вашим правилам. Вы всегда готовы предложить несколько оригинальных идей для решения той или иной проблемы.</a:t>
            </a:r>
          </a:p>
          <a:p>
            <a:pPr eaLnBrk="1" hangingPunct="1">
              <a:defRPr/>
            </a:pPr>
            <a:endParaRPr lang="ru-RU" sz="1600" b="1" i="1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139136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Стили общения в системе  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«педагог – ребенок»</a:t>
            </a:r>
            <a:endParaRPr lang="ru-RU" dirty="0"/>
          </a:p>
        </p:txBody>
      </p:sp>
      <p:graphicFrame>
        <p:nvGraphicFramePr>
          <p:cNvPr id="4" name="Рисунок SmartArt 6"/>
          <p:cNvGraphicFramePr>
            <a:graphicFrameLocks noGrp="1"/>
          </p:cNvGraphicFramePr>
          <p:nvPr>
            <p:ph idx="1"/>
          </p:nvPr>
        </p:nvGraphicFramePr>
        <p:xfrm>
          <a:off x="3131840" y="1556792"/>
          <a:ext cx="583264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912768" cy="10661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Навыки конструктивного поведения</a:t>
            </a:r>
            <a:endParaRPr lang="ru-RU" dirty="0"/>
          </a:p>
        </p:txBody>
      </p:sp>
      <p:pic>
        <p:nvPicPr>
          <p:cNvPr id="4" name="Содержимое 3" descr="78602184-illustration-featuring-an-earthworm-and-an-apple-demonstrating-the-meaning-of-the-word-f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1568177"/>
            <a:ext cx="4752528" cy="475252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332656"/>
            <a:ext cx="5842992" cy="108498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Правила трёх плюсов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2348880"/>
            <a:ext cx="1512168" cy="576064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Улыбка</a:t>
            </a:r>
          </a:p>
        </p:txBody>
      </p:sp>
      <p:sp>
        <p:nvSpPr>
          <p:cNvPr id="4" name="Овал 3"/>
          <p:cNvSpPr/>
          <p:nvPr/>
        </p:nvSpPr>
        <p:spPr>
          <a:xfrm>
            <a:off x="4427984" y="2780928"/>
            <a:ext cx="1728192" cy="1800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940152" y="2780928"/>
            <a:ext cx="1728192" cy="1800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364088" y="3933056"/>
            <a:ext cx="1656184" cy="1800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7452320" y="2276872"/>
            <a:ext cx="1044624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noProof="0" dirty="0" smtClean="0">
                <a:latin typeface="Times New Roman" pitchFamily="18" charset="0"/>
                <a:cs typeface="Times New Roman" pitchFamily="18" charset="0"/>
              </a:rPr>
              <a:t>Имя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932040" y="5877272"/>
            <a:ext cx="252028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Комплимент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https://avatars.mds.yandex.net/get-pdb/2115052/06cb30d5-da38-429e-8f0c-c8a3e063ccff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356992"/>
            <a:ext cx="1368152" cy="1473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«Психологический бутерброд»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556792"/>
            <a:ext cx="5194920" cy="4209331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Схема:</a:t>
            </a:r>
          </a:p>
          <a:p>
            <a:pPr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.Начинаем с того, что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говорим хорошее что есть в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человеке</a:t>
            </a:r>
          </a:p>
          <a:p>
            <a:pPr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Затем выражаем претензию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(что сейчас нам не нравится)</a:t>
            </a:r>
          </a:p>
          <a:p>
            <a:pPr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Заканчиваем хорошим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(например, «верю, что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сможешь…, верю, что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получится….. и т.п.)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6203032" cy="115699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Правила педагогической этики  во взаимодействии с родителями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628800"/>
            <a:ext cx="5112568" cy="4680519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1. Обращайтесь по имени и отчеству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2. Не беседуйте второпях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3.Учитывайте личные интересы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родителей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4.Умейте слышать и слушать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5.Не оскорбляйте родительские чувства и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помыслы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6.Хвалите ребёнка при всех, о проблемах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говорите индивидуально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7.Поведанная родителями информация не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должна стать достоянием других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8.Не давайте рекомендаций в вопросах которых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некомпетентны!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9.Завершение встречи заканчивается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конструктивными рекомендациями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6275040" cy="122899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Соцсети и мессенджеры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484784"/>
            <a:ext cx="4968552" cy="482453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5 правил безобидного общения:</a:t>
            </a:r>
          </a:p>
          <a:p>
            <a:pPr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1.Пишите только по делу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2.Следите за орфографией и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пунктуацией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3.Предотвращайте конфликты.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4.Держите нейтралитет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5.Призывайте не смешивать личное и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деловое общение в чате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6.При необходимости приглашайте на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личную беседу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7.Будьте вежливы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.Определите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временные рамки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9941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Имидж педагога / формула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484784"/>
            <a:ext cx="5112568" cy="46413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1.Внешний облик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2.Использование вербальных и невербальных ср - в общения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3.Соответствие образа профессии внутреннему  Я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4.Личностные качества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5.Профессиональныфе умения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6.Созданная среда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7.Продукты  труда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quote-2020-03-27-15852793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125" y="771525"/>
            <a:ext cx="7905750" cy="5314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0661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1.Внешне неподвижные 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коммуникации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556793"/>
            <a:ext cx="5184576" cy="23042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Внешний имидж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(“осязаемый” имидж),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связанный с пятью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человеческими чувствами</a:t>
            </a:r>
          </a:p>
        </p:txBody>
      </p:sp>
      <p:pic>
        <p:nvPicPr>
          <p:cNvPr id="1028" name="Picture 4" descr="http://clipart-library.com/images/8T65qoqR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221088"/>
            <a:ext cx="5708154" cy="14890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1.Внешне неподвижные </a:t>
            </a:r>
            <a:b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коммуникации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700808"/>
            <a:ext cx="5122912" cy="442535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внешний вид персонала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-одежда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-прически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-макияж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-маникюр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- аксессуары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332656"/>
            <a:ext cx="5842992" cy="108498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2.Виды средств общения</a:t>
            </a:r>
            <a:endParaRPr lang="ru-RU" dirty="0"/>
          </a:p>
        </p:txBody>
      </p:sp>
      <p:pic>
        <p:nvPicPr>
          <p:cNvPr id="4" name="Содержимое 3" descr="hello_html_7c4d6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2500" y="1843881"/>
            <a:ext cx="5327650" cy="39957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404664"/>
            <a:ext cx="6131024" cy="101297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3.Внутренний имидж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1628801"/>
            <a:ext cx="6048672" cy="115212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взгляд на свою профессию,  работу в ДОУ.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11960" y="2996952"/>
            <a:ext cx="4176464" cy="29523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отношение к работе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руководителю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родителям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етям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энтузиазм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преданность ДОУ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06613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4.Личностные качества</a:t>
            </a:r>
            <a:endParaRPr lang="ru-RU" dirty="0"/>
          </a:p>
        </p:txBody>
      </p:sp>
      <p:pic>
        <p:nvPicPr>
          <p:cNvPr id="4" name="Содержимое 3" descr="slide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38440" y="1628800"/>
            <a:ext cx="5626173" cy="421413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5987008" cy="122899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4.Личностные качества</a:t>
            </a:r>
            <a:b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 педагога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1556792"/>
            <a:ext cx="5400600" cy="46699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развитый кругозор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коммуникативные навыки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эмоциональная уравновешенность, жизнерадостность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стремление к максимальной гибкости</a:t>
            </a:r>
          </a:p>
          <a:p>
            <a:pPr>
              <a:buFontTx/>
              <a:buChar char="-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эмпатия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6059016" cy="10849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5.Профессиональные умения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124744"/>
            <a:ext cx="5328592" cy="5001419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Умения модифицировать учебные программы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Строить обучение в соответствии с результатами диагностики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Умение работать по учебному плану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Умение стимулировать когнитивные способности детей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Умение консультировать родителей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681</Words>
  <Application>Microsoft Office PowerPoint</Application>
  <PresentationFormat>Экран (4:3)</PresentationFormat>
  <Paragraphs>125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Имидж современного педагога  Этика общения</vt:lpstr>
      <vt:lpstr>Имидж педагога / формула</vt:lpstr>
      <vt:lpstr>1.Внешне неподвижные  коммуникации</vt:lpstr>
      <vt:lpstr>1.Внешне неподвижные  коммуникации</vt:lpstr>
      <vt:lpstr>2.Виды средств общения</vt:lpstr>
      <vt:lpstr>3.Внутренний имидж </vt:lpstr>
      <vt:lpstr>4.Личностные качества</vt:lpstr>
      <vt:lpstr>4.Личностные качества  педагога</vt:lpstr>
      <vt:lpstr>5.Профессиональные умения</vt:lpstr>
      <vt:lpstr>6.Созданная человеком среда</vt:lpstr>
      <vt:lpstr>7.Созданные человеком продукты его труда</vt:lpstr>
      <vt:lpstr>Миссия педагога</vt:lpstr>
      <vt:lpstr> Познай себя   </vt:lpstr>
      <vt:lpstr>Стили общения в системе   «педагог – ребенок»</vt:lpstr>
      <vt:lpstr>Навыки конструктивного поведения</vt:lpstr>
      <vt:lpstr>Правила трёх плюсов</vt:lpstr>
      <vt:lpstr>«Психологический бутерброд»</vt:lpstr>
      <vt:lpstr>Правила педагогической этики  во взаимодействии с родителями</vt:lpstr>
      <vt:lpstr>Соцсети и мессенджеры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119</cp:revision>
  <dcterms:created xsi:type="dcterms:W3CDTF">2020-03-25T04:27:22Z</dcterms:created>
  <dcterms:modified xsi:type="dcterms:W3CDTF">2020-03-27T03:27:44Z</dcterms:modified>
</cp:coreProperties>
</file>