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60" r:id="rId5"/>
    <p:sldId id="257" r:id="rId6"/>
    <p:sldId id="259" r:id="rId7"/>
    <p:sldId id="266" r:id="rId8"/>
    <p:sldId id="267" r:id="rId9"/>
    <p:sldId id="264" r:id="rId10"/>
    <p:sldId id="292" r:id="rId11"/>
    <p:sldId id="289" r:id="rId12"/>
    <p:sldId id="293" r:id="rId13"/>
    <p:sldId id="295" r:id="rId14"/>
    <p:sldId id="29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D0282-6917-42A5-ABB0-41AF280842A7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F40B-429B-497D-A567-B10A895EE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00306_164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42873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2700">
                  <a:noFill/>
                </a:ln>
                <a:solidFill>
                  <a:schemeClr val="bg1">
                    <a:lumMod val="95000"/>
                  </a:schemeClr>
                </a:solidFill>
                <a:latin typeface="Bahnschrift SemiBold Condensed" pitchFamily="34" charset="0"/>
              </a:rPr>
              <a:t>Использование мнемотехники и эйдотехники  как средство развития речи детей с нарушением зрения</a:t>
            </a:r>
            <a:endParaRPr lang="ru-RU" sz="4000" dirty="0">
              <a:ln w="12700">
                <a:noFill/>
              </a:ln>
              <a:solidFill>
                <a:schemeClr val="bg1">
                  <a:lumMod val="95000"/>
                </a:schemeClr>
              </a:solidFill>
              <a:latin typeface="Bahnschrift SemiBold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542926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Bahnschrift SemiBold Condensed" pitchFamily="34" charset="0"/>
              </a:rPr>
              <a:t>Подготовила: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Bahnschrift SemiBold Condensed" pitchFamily="34" charset="0"/>
              </a:rPr>
              <a:t>Воспитатель Макаревич И.М.</a:t>
            </a:r>
            <a:endParaRPr lang="ru-RU" sz="3200" dirty="0">
              <a:solidFill>
                <a:schemeClr val="bg1"/>
              </a:solidFill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1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itchFamily="34" charset="0"/>
              </a:rPr>
              <a:t>С помощью использования схем - моделей и мнемотаблиц мы добивались следующих результатов:</a:t>
            </a:r>
          </a:p>
          <a:p>
            <a:pPr lvl="0"/>
            <a:r>
              <a:rPr lang="ru-RU" sz="2000" dirty="0" smtClean="0">
                <a:latin typeface="Bahnschrift SemiBold Condensed" pitchFamily="34" charset="0"/>
              </a:rPr>
              <a:t>- Вызвать у детей желание пересказывать сказки , составлять описательные рассказы— как на занятии, так и в повседневной жизни. </a:t>
            </a:r>
          </a:p>
          <a:p>
            <a:pPr lvl="0"/>
            <a:r>
              <a:rPr lang="ru-RU" sz="2000" dirty="0" smtClean="0">
                <a:latin typeface="Bahnschrift SemiBold Condensed" pitchFamily="34" charset="0"/>
              </a:rPr>
              <a:t>- Расширить круг знаний об окружающем мире. </a:t>
            </a:r>
          </a:p>
          <a:p>
            <a:pPr lvl="0"/>
            <a:r>
              <a:rPr lang="ru-RU" sz="2000" dirty="0" smtClean="0">
                <a:latin typeface="Bahnschrift SemiBold Condensed" pitchFamily="34" charset="0"/>
              </a:rPr>
              <a:t>- Активизировать словарный запас.</a:t>
            </a:r>
          </a:p>
          <a:p>
            <a:pPr lvl="0"/>
            <a:r>
              <a:rPr lang="ru-RU" sz="2000" dirty="0" smtClean="0">
                <a:latin typeface="Bahnschrift SemiBold Condensed" pitchFamily="34" charset="0"/>
              </a:rPr>
              <a:t> Развивать  интерес к заучиванию стихов </a:t>
            </a:r>
          </a:p>
          <a:p>
            <a:r>
              <a:rPr lang="ru-RU" sz="2000" dirty="0" smtClean="0">
                <a:latin typeface="Bahnschrift SemiBold Condensed" pitchFamily="34" charset="0"/>
              </a:rPr>
              <a:t>Помочь детям преодолеть робость, застенчивость, научиться свободно, держаться перед аудиторией</a:t>
            </a:r>
            <a:endParaRPr lang="ru-RU" sz="2000" dirty="0">
              <a:latin typeface="Bahnschrift SemiBold Condensed" pitchFamily="34" charset="0"/>
            </a:endParaRPr>
          </a:p>
        </p:txBody>
      </p:sp>
      <p:pic>
        <p:nvPicPr>
          <p:cNvPr id="3" name="Рисунок 2" descr="20200304_154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3333741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304_16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928934"/>
            <a:ext cx="4786346" cy="3589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ahnschrift SemiBold Condensed" pitchFamily="34" charset="0"/>
              </a:rPr>
              <a:t>При </a:t>
            </a:r>
            <a:r>
              <a:rPr lang="ru-RU" sz="2000" b="1" dirty="0" smtClean="0">
                <a:latin typeface="Bahnschrift SemiBold Condensed" pitchFamily="34" charset="0"/>
              </a:rPr>
              <a:t>попытке использования метода мнемотехники в работе с детьми с нарушениями зрения</a:t>
            </a:r>
            <a:r>
              <a:rPr lang="ru-RU" sz="2000" dirty="0" smtClean="0">
                <a:latin typeface="Bahnschrift SemiBold Condensed" pitchFamily="34" charset="0"/>
              </a:rPr>
              <a:t> возникли определённые трудности. Выпадения или серьёзные </a:t>
            </a:r>
            <a:r>
              <a:rPr lang="ru-RU" sz="2000" b="1" dirty="0" smtClean="0">
                <a:latin typeface="Bahnschrift SemiBold Condensed" pitchFamily="34" charset="0"/>
              </a:rPr>
              <a:t>нарушения функций зрения</a:t>
            </a:r>
            <a:r>
              <a:rPr lang="ru-RU" sz="2000" dirty="0" smtClean="0">
                <a:latin typeface="Bahnschrift SemiBold Condensed" pitchFamily="34" charset="0"/>
              </a:rPr>
              <a:t> ограничивают количество воспринимаемых объектов, затрудняют выделение многих существенных качеств </a:t>
            </a:r>
            <a:r>
              <a:rPr lang="ru-RU" sz="2000" b="1" dirty="0" smtClean="0">
                <a:latin typeface="Bahnschrift SemiBold Condensed" pitchFamily="34" charset="0"/>
              </a:rPr>
              <a:t>предметов </a:t>
            </a:r>
            <a:r>
              <a:rPr lang="ru-RU" sz="2000" i="1" dirty="0" smtClean="0">
                <a:latin typeface="Bahnschrift SemiBold Condensed" pitchFamily="34" charset="0"/>
              </a:rPr>
              <a:t>(например, цвет)</a:t>
            </a:r>
            <a:r>
              <a:rPr lang="ru-RU" sz="2000" dirty="0" smtClean="0">
                <a:latin typeface="Bahnschrift SemiBold Condensed" pitchFamily="34" charset="0"/>
              </a:rPr>
              <a:t>. </a:t>
            </a:r>
          </a:p>
          <a:p>
            <a:endParaRPr lang="ru-RU" sz="2000" dirty="0" smtClean="0">
              <a:latin typeface="Bahnschrift SemiBold Condensed" pitchFamily="34" charset="0"/>
            </a:endParaRPr>
          </a:p>
          <a:p>
            <a:r>
              <a:rPr lang="ru-RU" sz="2000" dirty="0" smtClean="0">
                <a:latin typeface="Bahnschrift SemiBold Condensed" pitchFamily="34" charset="0"/>
              </a:rPr>
              <a:t>Поскольку </a:t>
            </a:r>
            <a:r>
              <a:rPr lang="ru-RU" sz="2000" b="1" dirty="0" smtClean="0">
                <a:latin typeface="Bahnschrift SemiBold Condensed" pitchFamily="34" charset="0"/>
              </a:rPr>
              <a:t>мнемотаблица – это схема</a:t>
            </a:r>
            <a:r>
              <a:rPr lang="ru-RU" sz="2000" dirty="0" smtClean="0">
                <a:latin typeface="Bahnschrift SemiBold Condensed" pitchFamily="34" charset="0"/>
              </a:rPr>
              <a:t>, состоящая из рисунков, знаков или символов, а мы </a:t>
            </a:r>
            <a:r>
              <a:rPr lang="ru-RU" sz="2000" b="1" dirty="0" smtClean="0">
                <a:latin typeface="Bahnschrift SemiBold Condensed" pitchFamily="34" charset="0"/>
              </a:rPr>
              <a:t>работаем с детьми с нарушениями зрения</a:t>
            </a:r>
            <a:r>
              <a:rPr lang="ru-RU" sz="2000" dirty="0" smtClean="0">
                <a:latin typeface="Bahnschrift SemiBold Condensed" pitchFamily="34" charset="0"/>
              </a:rPr>
              <a:t>, то на первый план выходит задача сделать элементы </a:t>
            </a:r>
            <a:r>
              <a:rPr lang="ru-RU" sz="2000" b="1" dirty="0" smtClean="0">
                <a:latin typeface="Bahnschrift SemiBold Condensed" pitchFamily="34" charset="0"/>
              </a:rPr>
              <a:t>мнемотаблицы</a:t>
            </a:r>
            <a:r>
              <a:rPr lang="ru-RU" sz="2000" dirty="0" smtClean="0">
                <a:latin typeface="Bahnschrift SemiBold Condensed" pitchFamily="34" charset="0"/>
              </a:rPr>
              <a:t> осязаемыми или наиболее яркими.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Рисунок 5" descr="20200304_16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357562"/>
            <a:ext cx="3905246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304_160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095747" cy="307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SemiBold Condensed" pitchFamily="34" charset="0"/>
              </a:rPr>
              <a:t> Следует отметить, что речевая деятельность формируется и функционирует в тесной связи со всеми психическими процессами. Специальное обучение должно осуществляться с помощью комплексной программы, включающей не только развитие компонентов речевой системы, но и направленной на коррекцию психических функций. Следовательно, использование приёмов мнемотехники и эйдотехники в работе по развитию речи детей, является наиболее актуальным поскольку…</a:t>
            </a:r>
            <a:endParaRPr lang="ru-RU" sz="2000" dirty="0" smtClean="0">
              <a:latin typeface="Bahnschrift SemiBold Condensed" pitchFamily="34" charset="0"/>
            </a:endParaRPr>
          </a:p>
        </p:txBody>
      </p:sp>
      <p:pic>
        <p:nvPicPr>
          <p:cNvPr id="5" name="Рисунок 4" descr="20200305_154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357562"/>
            <a:ext cx="4000496" cy="300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306_162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262436" cy="3196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>
                <a:latin typeface="Bahnschrift SemiBold Condensed" pitchFamily="34" charset="0"/>
              </a:rPr>
              <a:t>Наглядное моделирование облегчает детям с ОВЗ овладение связной речью, т.к. использование символов, пиктограмм, заместителей, схем облегчает запоминание и увеличивает объем памяти и в целом развивает речь.</a:t>
            </a:r>
            <a:endParaRPr lang="ru-RU" sz="2000" dirty="0" smtClean="0">
              <a:latin typeface="Bahnschrift SemiBold Condensed" pitchFamily="34" charset="0"/>
            </a:endParaRPr>
          </a:p>
          <a:p>
            <a:pPr lvl="1"/>
            <a:r>
              <a:rPr lang="ru-RU" sz="2400" dirty="0" smtClean="0">
                <a:latin typeface="Bahnschrift SemiBold Condensed" pitchFamily="34" charset="0"/>
              </a:rPr>
              <a:t>Приемы наглядного моделирования используют естественные механизмы памяти мозга и позволяют полностью контролировать процесс запоминания, сохранения и припоминания информации; </a:t>
            </a:r>
            <a:endParaRPr lang="ru-RU" sz="2000" dirty="0" smtClean="0">
              <a:latin typeface="Bahnschrift SemiBold Condensed" pitchFamily="34" charset="0"/>
            </a:endParaRPr>
          </a:p>
          <a:p>
            <a:pPr lvl="1"/>
            <a:r>
              <a:rPr lang="ru-RU" sz="2400" dirty="0" smtClean="0">
                <a:latin typeface="Bahnschrift SemiBold Condensed" pitchFamily="34" charset="0"/>
              </a:rPr>
              <a:t> Дети, владеющие средствами наглядного моделирования, в дальнейшем способны самостоятельно развивать речь в процессе общения и обучения. </a:t>
            </a:r>
            <a:endParaRPr lang="ru-RU" sz="2000" dirty="0">
              <a:latin typeface="Bahnschrift SemiBold Condensed" pitchFamily="34" charset="0"/>
            </a:endParaRPr>
          </a:p>
        </p:txBody>
      </p:sp>
      <p:pic>
        <p:nvPicPr>
          <p:cNvPr id="3" name="Рисунок 2" descr="20200305_154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876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305_154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SemiBold Condensed" pitchFamily="34" charset="0"/>
              </a:rPr>
              <a:t>Использование данной технологии в работе с детьми с ОВЗ дает устойчивые результаты обучения, воспитания и развития. Необходимо подчеркнуть, что мнемотаблицами не ограничивается вся работа по развитию связной речи у детей. Это – прежде всего как начальная, “пусковая”, наиболее значимая и эффективная работа, так как использование мнемотаблиц позволяет детям легче воспринимать и перерабатывать зрительную информацию, сохранять и воспроизводить её.</a:t>
            </a:r>
            <a:endParaRPr lang="ru-RU" sz="2000" dirty="0">
              <a:latin typeface="Bahnschrift SemiBold Condensed" pitchFamily="34" charset="0"/>
            </a:endParaRPr>
          </a:p>
        </p:txBody>
      </p:sp>
      <p:pic>
        <p:nvPicPr>
          <p:cNvPr id="5" name="Рисунок 4" descr="20200226_08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52128" y="3376906"/>
            <a:ext cx="3583777" cy="268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304_160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44" y="3000372"/>
            <a:ext cx="4595813" cy="344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285860"/>
            <a:ext cx="6429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Bahnschrift SemiBold Condensed" pitchFamily="34" charset="0"/>
              </a:rPr>
              <a:t>СПАСИБО ЗА ВНИМАНИЕ!</a:t>
            </a:r>
            <a:endParaRPr lang="ru-RU" sz="8800" dirty="0">
              <a:latin typeface="Bahnschrift SemiBold Condense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ahnschrift SemiBold Condensed" pitchFamily="34" charset="0"/>
              </a:rPr>
              <a:t>Зрительные нарушения осложняют формирование связанной речи детей, которые являются сложным процессом, требующим целенаправленного коррекционного воздействия.</a:t>
            </a:r>
          </a:p>
          <a:p>
            <a:endParaRPr lang="ru-RU" b="1" dirty="0">
              <a:latin typeface="Bahnschrift SemiBold Condensed" pitchFamily="34" charset="0"/>
            </a:endParaRPr>
          </a:p>
          <a:p>
            <a:r>
              <a:rPr lang="ru-RU" b="1" dirty="0" smtClean="0">
                <a:latin typeface="Bahnschrift SemiBold Condensed" pitchFamily="34" charset="0"/>
              </a:rPr>
              <a:t>Это объясняется тем, что формирование речи таких детей протекает в более сложных условиях, чем у детей с нормальным зрением. Зрительный дефект становится первичным, влияющим на формирование речевых и неречевых функций . Из детей с нарушением зрения, посещающих детский сад- 80% имеют недоразвитие речевой функции.</a:t>
            </a:r>
          </a:p>
          <a:p>
            <a:endParaRPr lang="ru-RU" b="1" dirty="0">
              <a:latin typeface="Bahnschrift SemiBold Condensed" pitchFamily="34" charset="0"/>
            </a:endParaRPr>
          </a:p>
          <a:p>
            <a:r>
              <a:rPr lang="ru-RU" b="1" dirty="0" smtClean="0">
                <a:latin typeface="Bahnschrift SemiBold Condensed" pitchFamily="34" charset="0"/>
              </a:rPr>
              <a:t>Речь слабовидящего ребенка имеет свои особенности формирования:</a:t>
            </a:r>
          </a:p>
          <a:p>
            <a:endParaRPr lang="ru-RU" b="1" dirty="0">
              <a:latin typeface="Bahnschrift SemiBold Condensed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Bahnschrift SemiBold Condensed" pitchFamily="34" charset="0"/>
              </a:rPr>
              <a:t> Изменяется темп развития;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Bahnschrift SemiBold Condensed" pitchFamily="34" charset="0"/>
              </a:rPr>
              <a:t> Нарушается словарно-семантическая сторона речи;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Bahnschrift SemiBold Condensed" pitchFamily="34" charset="0"/>
              </a:rPr>
              <a:t> Появляется «формализм», накопление значительного количества слов, не связанных с конкретным содержанием.</a:t>
            </a:r>
            <a:endParaRPr lang="ru-RU" b="1" dirty="0">
              <a:latin typeface="Bahnschrift SemiBold Condensed" pitchFamily="34" charset="0"/>
            </a:endParaRPr>
          </a:p>
        </p:txBody>
      </p:sp>
      <p:pic>
        <p:nvPicPr>
          <p:cNvPr id="6" name="Рисунок 5" descr="20200304_16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071942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ahnschrift SemiBold Condensed" pitchFamily="34" charset="0"/>
              </a:rPr>
              <a:t>Работая с детьми и сталкиваясь с проблемами в их обучении, приходится искать вспомогательные средства, облегчающие, систематизирующие и направляющие процесс усвоения детьми знаний. Помимо традиционных технологий обучения </a:t>
            </a:r>
            <a:r>
              <a:rPr lang="ru-RU" sz="2400" b="1" dirty="0" smtClean="0">
                <a:latin typeface="Bahnschrift SemiBold Condensed" pitchFamily="34" charset="0"/>
              </a:rPr>
              <a:t>мы (воспитатели, логопеды, дефектологи) </a:t>
            </a:r>
            <a:r>
              <a:rPr lang="ru-RU" sz="2400" b="1" dirty="0">
                <a:latin typeface="Bahnschrift SemiBold Condensed" pitchFamily="34" charset="0"/>
              </a:rPr>
              <a:t>решили использовать </a:t>
            </a:r>
            <a:r>
              <a:rPr lang="ru-RU" sz="2400" b="1" dirty="0" smtClean="0">
                <a:latin typeface="Bahnschrift SemiBold Condensed" pitchFamily="34" charset="0"/>
              </a:rPr>
              <a:t>инновационные </a:t>
            </a:r>
            <a:r>
              <a:rPr lang="ru-RU" sz="2400" b="1" dirty="0">
                <a:latin typeface="Bahnschrift SemiBold Condensed" pitchFamily="34" charset="0"/>
              </a:rPr>
              <a:t>технологии в коррекционной работе с детьми ОВЗ. </a:t>
            </a:r>
          </a:p>
        </p:txBody>
      </p:sp>
      <p:pic>
        <p:nvPicPr>
          <p:cNvPr id="4" name="Рисунок 3" descr="20200305_154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928934"/>
            <a:ext cx="4405311" cy="330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00306_161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71810"/>
            <a:ext cx="3809994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nstantin-Ushinskiy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00174"/>
            <a:ext cx="2483235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1000108"/>
            <a:ext cx="5715040" cy="447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Bahnschrift SemiBold Condensed" pitchFamily="34" charset="0"/>
              </a:rPr>
              <a:t>«</a:t>
            </a:r>
            <a:r>
              <a:rPr lang="ru-RU" sz="2800" dirty="0">
                <a:latin typeface="Bahnschrift SemiBold Condensed" pitchFamily="34" charset="0"/>
              </a:rPr>
              <a:t>Учите ребёнка каким-нибудь неизвестным ему пяти словам- он будет долго и напрасно мучиться, но свяжите двадцать таких слов с картинками, и он усвоит на лету</a:t>
            </a:r>
            <a:r>
              <a:rPr lang="ru-RU" sz="2800" dirty="0" smtClean="0">
                <a:latin typeface="Bahnschrift SemiBold Condensed" pitchFamily="34" charset="0"/>
              </a:rPr>
              <a:t>».</a:t>
            </a:r>
          </a:p>
          <a:p>
            <a:pPr>
              <a:defRPr/>
            </a:pPr>
            <a:endParaRPr lang="ru-RU" sz="2800" dirty="0" smtClean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2800" b="1" dirty="0" smtClean="0">
                <a:latin typeface="Bahnschrift SemiBold Condensed" pitchFamily="34" charset="0"/>
              </a:rPr>
              <a:t>“Если ребенок молчит, покажите ему картинку, и он заговорит ”. </a:t>
            </a:r>
          </a:p>
          <a:p>
            <a:pPr>
              <a:defRPr/>
            </a:pPr>
            <a:endParaRPr lang="ru-RU" sz="2800" dirty="0">
              <a:latin typeface="Bahnschrift SemiBold Condensed" pitchFamily="34" charset="0"/>
            </a:endParaRPr>
          </a:p>
          <a:p>
            <a:r>
              <a:rPr lang="ru-RU" sz="2800" dirty="0" smtClean="0">
                <a:latin typeface="Bahnschrift SemiBold Condensed" pitchFamily="34" charset="0"/>
              </a:rPr>
              <a:t>Константин Дмитриевич Ушинский – русский педагог, писатель.</a:t>
            </a:r>
            <a:endParaRPr lang="ru-RU" sz="2800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72494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ahnschrift SemiBold Condensed" pitchFamily="34" charset="0"/>
              </a:rPr>
              <a:t>Мнемоника,</a:t>
            </a:r>
            <a:r>
              <a:rPr lang="ru-RU" sz="2000" dirty="0">
                <a:latin typeface="Bahnschrift SemiBold Condensed" pitchFamily="34" charset="0"/>
              </a:rPr>
              <a:t> </a:t>
            </a:r>
            <a:r>
              <a:rPr lang="ru-RU" sz="2000" b="1" dirty="0" smtClean="0">
                <a:latin typeface="Bahnschrift SemiBold Condensed" pitchFamily="34" charset="0"/>
              </a:rPr>
              <a:t>мнемотехника</a:t>
            </a:r>
            <a:r>
              <a:rPr lang="ru-RU" sz="2000" dirty="0">
                <a:latin typeface="Bahnschrift SemiBold Condensed" pitchFamily="34" charset="0"/>
              </a:rPr>
              <a:t> — совокупность специальных приёмов и способов, облегчающих запоминание нужной информации и увеличивающих объём памяти путём образования ассоциаций (связей): замена абстрактных объектов и фактов на понятия и представления, имеющие визуальное, </a:t>
            </a:r>
            <a:r>
              <a:rPr lang="ru-RU" sz="2000" dirty="0" err="1">
                <a:latin typeface="Bahnschrift SemiBold Condensed" pitchFamily="34" charset="0"/>
              </a:rPr>
              <a:t>аудиальное</a:t>
            </a:r>
            <a:r>
              <a:rPr lang="ru-RU" sz="2000" dirty="0">
                <a:latin typeface="Bahnschrift SemiBold Condensed" pitchFamily="34" charset="0"/>
              </a:rPr>
              <a:t> или кинестетическое представление, связывание объектов с уже имеющейся информацией в памяти различных типов модификации для упрощения запоминания.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2500306"/>
            <a:ext cx="3714776" cy="191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smtClean="0">
                <a:latin typeface="Bahnschrift SemiBold Condensed" pitchFamily="34" charset="0"/>
              </a:rPr>
              <a:t>Понятие «Мнемотехника»  происходит от греческого «</a:t>
            </a:r>
            <a:r>
              <a:rPr lang="ru-RU" altLang="ru-RU" sz="2400" dirty="0" err="1" smtClean="0">
                <a:latin typeface="Bahnschrift SemiBold Condensed" pitchFamily="34" charset="0"/>
              </a:rPr>
              <a:t>mnemonikon</a:t>
            </a:r>
            <a:r>
              <a:rPr lang="ru-RU" altLang="ru-RU" sz="2400" dirty="0" smtClean="0">
                <a:latin typeface="Bahnschrift SemiBold Condensed" pitchFamily="34" charset="0"/>
              </a:rPr>
              <a:t>» – искусство запоминания.</a:t>
            </a:r>
          </a:p>
          <a:p>
            <a:endParaRPr lang="ru-RU" altLang="ru-RU" b="1" i="1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435769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Bahnschrift SemiBold Condensed" pitchFamily="34" charset="0"/>
                <a:cs typeface="Times New Roman" panose="02020603050405020304" pitchFamily="18" charset="0"/>
              </a:rPr>
              <a:t>Искусство запоминания названо словом «</a:t>
            </a:r>
            <a:r>
              <a:rPr lang="ru-RU" sz="2400" dirty="0" err="1">
                <a:latin typeface="Bahnschrift SemiBold Condensed" pitchFamily="34" charset="0"/>
                <a:cs typeface="Times New Roman" panose="02020603050405020304" pitchFamily="18" charset="0"/>
              </a:rPr>
              <a:t>mnemonikon</a:t>
            </a:r>
            <a:r>
              <a:rPr lang="ru-RU" sz="2400" dirty="0">
                <a:latin typeface="Bahnschrift SemiBold Condensed" pitchFamily="34" charset="0"/>
                <a:cs typeface="Times New Roman" panose="02020603050405020304" pitchFamily="18" charset="0"/>
              </a:rPr>
              <a:t>» по имени древнегреческой богини памяти, Мнемозины – матери девяти муз. Первые сохранившиеся работы по мнемотехнике датируются примерно 86-82 гг. до н.э., и принадлежат перу Цицерона и Квинтиллиона</a:t>
            </a:r>
            <a:r>
              <a:rPr lang="ru-RU" sz="1600" dirty="0">
                <a:latin typeface="Bahnschrift SemiBold Condensed" pitchFamily="34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6" name="Рисунок 5" descr="http://razvivaysa.com/wp-content/uploads/2012/01/%D0%BC%D0%BD%D0%B5%D0%BC%D0%BE%D1%82%D0%B5%D1%85%D0%BD%D0%B8%D0%BA%D0%B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928802"/>
            <a:ext cx="4000528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socrates.berkeley.edu/~kihlstrm/images/mnemosy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1785950" cy="30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154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ahnschrift SemiBold Condensed" pitchFamily="34" charset="0"/>
              </a:rPr>
              <a:t>Мнемотехника</a:t>
            </a:r>
            <a:r>
              <a:rPr lang="ru-RU" dirty="0" smtClean="0">
                <a:latin typeface="Bahnschrift SemiBold Condensed" pitchFamily="34" charset="0"/>
              </a:rPr>
              <a:t> – это система методов и приемов, обеспечивающее эффективное запоминание, сохранение и воспроизведения информации. </a:t>
            </a:r>
            <a:endParaRPr lang="ru-RU" sz="1600" dirty="0" smtClean="0">
              <a:latin typeface="Bahnschrift SemiBold Condensed" pitchFamily="34" charset="0"/>
            </a:endParaRPr>
          </a:p>
          <a:p>
            <a:r>
              <a:rPr lang="ru-RU" dirty="0" smtClean="0">
                <a:latin typeface="Bahnschrift SemiBold Condensed" pitchFamily="34" charset="0"/>
              </a:rPr>
              <a:t>В работе с детьми с ОВЗ мнемотехника помогает развивать</a:t>
            </a:r>
            <a:endParaRPr lang="ru-RU" sz="1600" dirty="0" smtClean="0">
              <a:latin typeface="Bahnschrift SemiBold Condensed" pitchFamily="34" charset="0"/>
            </a:endParaRPr>
          </a:p>
          <a:p>
            <a:pPr lvl="0"/>
            <a:r>
              <a:rPr lang="ru-RU" dirty="0" smtClean="0">
                <a:latin typeface="Bahnschrift SemiBold Condensed" pitchFamily="34" charset="0"/>
              </a:rPr>
              <a:t>- Зрительную и слуховую память</a:t>
            </a:r>
            <a:endParaRPr lang="ru-RU" sz="1600" dirty="0" smtClean="0">
              <a:latin typeface="Bahnschrift SemiBold Condensed" pitchFamily="34" charset="0"/>
            </a:endParaRPr>
          </a:p>
          <a:p>
            <a:pPr lvl="0"/>
            <a:r>
              <a:rPr lang="ru-RU" dirty="0" smtClean="0">
                <a:latin typeface="Bahnschrift SemiBold Condensed" pitchFamily="34" charset="0"/>
              </a:rPr>
              <a:t>- Воображение </a:t>
            </a:r>
            <a:endParaRPr lang="ru-RU" sz="1600" dirty="0" smtClean="0">
              <a:latin typeface="Bahnschrift SemiBold Condensed" pitchFamily="34" charset="0"/>
            </a:endParaRPr>
          </a:p>
          <a:p>
            <a:pPr lvl="0"/>
            <a:r>
              <a:rPr lang="ru-RU" dirty="0" smtClean="0">
                <a:latin typeface="Bahnschrift SemiBold Condensed" pitchFamily="34" charset="0"/>
              </a:rPr>
              <a:t>- Ассоциативное мышление.</a:t>
            </a:r>
            <a:endParaRPr lang="ru-RU" sz="1600" dirty="0" smtClean="0">
              <a:latin typeface="Bahnschrift SemiBold Condensed" pitchFamily="34" charset="0"/>
            </a:endParaRPr>
          </a:p>
          <a:p>
            <a:r>
              <a:rPr lang="ru-RU" dirty="0" smtClean="0">
                <a:latin typeface="Bahnschrift SemiBold Condensed" pitchFamily="34" charset="0"/>
              </a:rPr>
              <a:t> </a:t>
            </a:r>
            <a:r>
              <a:rPr lang="ru-RU" b="1" dirty="0" smtClean="0">
                <a:latin typeface="Bahnschrift SemiBold Condensed" pitchFamily="34" charset="0"/>
              </a:rPr>
              <a:t>Цель обучения: </a:t>
            </a:r>
            <a:endParaRPr lang="ru-RU" sz="1600" b="1" dirty="0" smtClean="0">
              <a:latin typeface="Bahnschrift SemiBold Condensed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Bahnschrift SemiBold Condensed" pitchFamily="34" charset="0"/>
              </a:rPr>
              <a:t>Развитие связной речи </a:t>
            </a:r>
            <a:endParaRPr lang="ru-RU" sz="1600" dirty="0" smtClean="0">
              <a:latin typeface="Bahnschrift SemiBold Condensed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Bahnschrift SemiBold Condensed" pitchFamily="34" charset="0"/>
              </a:rPr>
              <a:t>Развитие мелкой моторики рук </a:t>
            </a:r>
            <a:endParaRPr lang="ru-RU" sz="1600" dirty="0" smtClean="0">
              <a:latin typeface="Bahnschrift SemiBold Condensed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Bahnschrift SemiBold Condensed" pitchFamily="34" charset="0"/>
              </a:rPr>
              <a:t>Преобразование абстрактных символов в образы. </a:t>
            </a:r>
            <a:endParaRPr lang="ru-RU" sz="1600" dirty="0" smtClean="0">
              <a:latin typeface="Bahnschrift SemiBold Condensed" pitchFamily="34" charset="0"/>
            </a:endParaRPr>
          </a:p>
          <a:p>
            <a:endParaRPr lang="ru-RU" b="1" i="1" dirty="0" smtClean="0">
              <a:latin typeface="Bahnschrift SemiBold Condensed" pitchFamily="34" charset="0"/>
            </a:endParaRPr>
          </a:p>
          <a:p>
            <a:r>
              <a:rPr lang="ru-RU" b="1" i="1" dirty="0" err="1" smtClean="0">
                <a:latin typeface="Bahnschrift SemiBold Condensed" pitchFamily="34" charset="0"/>
              </a:rPr>
              <a:t>Эйдотехника</a:t>
            </a:r>
            <a:r>
              <a:rPr lang="ru-RU" b="1" i="1" dirty="0">
                <a:latin typeface="Bahnschrift SemiBold Condensed" pitchFamily="34" charset="0"/>
              </a:rPr>
              <a:t> </a:t>
            </a:r>
            <a:r>
              <a:rPr lang="ru-RU" dirty="0">
                <a:latin typeface="Bahnschrift SemiBold Condensed" pitchFamily="34" charset="0"/>
              </a:rPr>
              <a:t>- Способ развития механической памяти на слова за счёт обучения способам образного представления запоминаемых слов</a:t>
            </a:r>
            <a:r>
              <a:rPr lang="ru-RU" dirty="0" smtClean="0">
                <a:latin typeface="Bahnschrift SemiBold Condensed" pitchFamily="34" charset="0"/>
              </a:rPr>
              <a:t>.</a:t>
            </a:r>
          </a:p>
          <a:p>
            <a:r>
              <a:rPr lang="ru-RU" b="1" i="1" dirty="0" err="1" smtClean="0">
                <a:latin typeface="Bahnschrift SemiBold Condensed" pitchFamily="34" charset="0"/>
                <a:ea typeface="Calibri"/>
                <a:cs typeface="Times New Roman"/>
              </a:rPr>
              <a:t>Эйдотехника</a:t>
            </a:r>
            <a:r>
              <a:rPr lang="ru-RU" b="1" i="1" dirty="0" smtClean="0">
                <a:latin typeface="Bahnschrift SemiBold Condensed" pitchFamily="34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Bahnschrift SemiBold Condensed" pitchFamily="34" charset="0"/>
                <a:ea typeface="Calibri"/>
                <a:cs typeface="Times New Roman"/>
              </a:rPr>
              <a:t>стимулирует учебную деятельность детей, развивает фантазию, воображение, память, речевые навыки (дикцию, выразительность речи, звукопроизношение…), снимает зажатость, развивает чувство уверенности в себе. 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Рисунок 2" descr="20200304_160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714356"/>
            <a:ext cx="3143272" cy="235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200305_154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357694"/>
            <a:ext cx="3143240" cy="235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72494" cy="521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2000" b="1" dirty="0" smtClean="0">
                <a:solidFill>
                  <a:srgbClr val="BE1C22"/>
                </a:solidFill>
                <a:effectLst/>
                <a:latin typeface="Bahnschrift SemiBold Condensed" pitchFamily="34" charset="0"/>
                <a:ea typeface="Times New Roman"/>
                <a:cs typeface="Times New Roman"/>
              </a:rPr>
              <a:t>Как применять мнемотехнику в детском саду?</a:t>
            </a:r>
            <a:endParaRPr lang="ru-RU" sz="2000" b="1" dirty="0" smtClean="0">
              <a:effectLst/>
              <a:latin typeface="Bahnschrift SemiBold Condensed" pitchFamily="34" charset="0"/>
              <a:ea typeface="Calibri"/>
              <a:cs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Мнемотехника в детском саду, как результативный метод запоминания, обычно осваивается на простых примерах. Для начала детей знакомят с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Bahnschrift SemiBold Condensed" pitchFamily="34" charset="0"/>
                <a:ea typeface="Times New Roman"/>
              </a:rPr>
              <a:t>мнемоквадратами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 – понятными изображениями, которые обозначают одно слово, словосочетание, его характеристики или простое предложение.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Bahnschrift SemiBold Condensed" pitchFamily="34" charset="0"/>
                <a:ea typeface="Times New Roman"/>
              </a:rPr>
              <a:t>       </a:t>
            </a:r>
          </a:p>
          <a:p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</a:endParaRPr>
          </a:p>
          <a:p>
            <a:endParaRPr lang="ru-RU" b="1" dirty="0" smtClean="0">
              <a:solidFill>
                <a:srgbClr val="000000"/>
              </a:solidFill>
              <a:latin typeface="Bahnschrift SemiBold Condensed" pitchFamily="34" charset="0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        </a:t>
            </a:r>
          </a:p>
          <a:p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Затем воспитатель усложняет занятия, демонстрируя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Bahnschrift SemiBold Condensed" pitchFamily="34" charset="0"/>
                <a:ea typeface="Times New Roman"/>
              </a:rPr>
              <a:t>мнемодорожки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Bahnschrift SemiBold Condensed" pitchFamily="34" charset="0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– это уже квадрат из трёх - четырех картинок, по которым можно составить небольшой рассказ в 2-3 предложения.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 </a:t>
            </a:r>
          </a:p>
          <a:p>
            <a:endParaRPr lang="ru-RU" b="1" dirty="0">
              <a:solidFill>
                <a:srgbClr val="000000"/>
              </a:solidFill>
              <a:latin typeface="Bahnschrift SemiBold Condensed" pitchFamily="34" charset="0"/>
              <a:ea typeface="Times New Roman"/>
            </a:endParaRPr>
          </a:p>
          <a:p>
            <a:endParaRPr lang="ru-RU" b="1" dirty="0" smtClean="0">
              <a:solidFill>
                <a:srgbClr val="000000"/>
              </a:solidFill>
              <a:effectLst/>
              <a:latin typeface="Bahnschrift SemiBold Condensed" pitchFamily="34" charset="0"/>
              <a:ea typeface="Times New Roman"/>
            </a:endParaRPr>
          </a:p>
          <a:p>
            <a:endParaRPr lang="ru-RU" b="1" dirty="0" smtClean="0">
              <a:solidFill>
                <a:srgbClr val="000000"/>
              </a:solidFill>
              <a:effectLst/>
              <a:latin typeface="Bahnschrift SemiBold Condensed" pitchFamily="34" charset="0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   И, наконец, самая сложная структура – это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Bahnschrift SemiBold Condensed" pitchFamily="34" charset="0"/>
                <a:ea typeface="Times New Roman"/>
              </a:rPr>
              <a:t>мнемотаблицы.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Bahnschrift SemiBold Condensed" pitchFamily="34" charset="0"/>
                <a:ea typeface="Times New Roman"/>
              </a:rPr>
              <a:t>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</a:t>
            </a:r>
            <a:endParaRPr lang="ru-RU" b="1" dirty="0">
              <a:latin typeface="Bahnschrift SemiBold Condensed" pitchFamily="34" charset="0"/>
            </a:endParaRPr>
          </a:p>
        </p:txBody>
      </p:sp>
      <p:pic>
        <p:nvPicPr>
          <p:cNvPr id="3" name="Рисунок 2" descr="http://festival.1september.ru/articles/500347/img1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643050"/>
            <a:ext cx="1500198" cy="1285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http://festival.1september.ru/articles/500347/img3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429264"/>
            <a:ext cx="2214578" cy="12144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festival.1september.ru/articles/500347/img2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3571876"/>
            <a:ext cx="3240360" cy="10081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685804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 smtClean="0">
                <a:effectLst/>
                <a:latin typeface="Bahnschrift SemiBold Condensed" pitchFamily="34" charset="0"/>
                <a:ea typeface="Times New Roman"/>
                <a:cs typeface="Times New Roman"/>
              </a:rPr>
              <a:t>Примеры мнемотехники: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Bahnschrift SemiBold Condensed" pitchFamily="34" charset="0"/>
                <a:ea typeface="Calibri"/>
                <a:cs typeface="Helvetica" pitchFamily="34" charset="0"/>
              </a:rPr>
              <a:t>      1.</a:t>
            </a:r>
            <a:r>
              <a:rPr lang="ru-RU" sz="2000" b="1" dirty="0" smtClean="0">
                <a:effectLst/>
                <a:latin typeface="Bahnschrift SemiBold Condensed" pitchFamily="34" charset="0"/>
                <a:ea typeface="Calibri"/>
                <a:cs typeface="Helvetica" pitchFamily="34" charset="0"/>
              </a:rPr>
              <a:t>Приведу  широко известную мнемоническую фразу или слова. Конечно, всем с детства хорошо известна фраза, </a:t>
            </a:r>
            <a:r>
              <a:rPr lang="ru-RU" sz="2000" b="1" dirty="0" err="1" smtClean="0">
                <a:effectLst/>
                <a:latin typeface="Bahnschrift SemiBold Condensed" pitchFamily="34" charset="0"/>
                <a:ea typeface="Calibri"/>
                <a:cs typeface="Helvetica" pitchFamily="34" charset="0"/>
              </a:rPr>
              <a:t>задаю-щая</a:t>
            </a:r>
            <a:r>
              <a:rPr lang="ru-RU" sz="2000" b="1" dirty="0" smtClean="0">
                <a:effectLst/>
                <a:latin typeface="Bahnschrift SemiBold Condensed" pitchFamily="34" charset="0"/>
                <a:ea typeface="Calibri"/>
                <a:cs typeface="Helvetica" pitchFamily="34" charset="0"/>
              </a:rPr>
              <a:t> порядок цветов спектра: "Каждый Охотник Желает Знать Где Сидит Фазан".</a:t>
            </a:r>
            <a:endParaRPr lang="ru-RU" sz="2000" b="1" u="sng" dirty="0" smtClean="0">
              <a:latin typeface="Bahnschrift SemiBold Condensed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Bahnschrift SemiBold Condensed" pitchFamily="34" charset="0"/>
                <a:ea typeface="Times New Roman"/>
                <a:cs typeface="Times New Roman"/>
              </a:rPr>
              <a:t>      2.</a:t>
            </a:r>
            <a:r>
              <a:rPr lang="ru-RU" sz="2000" b="1" dirty="0" smtClean="0">
                <a:effectLst/>
                <a:latin typeface="Bahnschrift SemiBold Condensed" pitchFamily="34" charset="0"/>
                <a:ea typeface="Times New Roman"/>
                <a:cs typeface="Times New Roman"/>
              </a:rPr>
              <a:t>Примером мнемотехники в ДОУ могут быть таблицы, построенные на изображении последовательности процессов умывания, мытья рук, одевания, сервировки стола. </a:t>
            </a:r>
          </a:p>
        </p:txBody>
      </p:sp>
      <p:pic>
        <p:nvPicPr>
          <p:cNvPr id="3" name="Picture 2" descr="D:\CХЕМЫ\get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073">
            <a:off x="357158" y="3786190"/>
            <a:ext cx="320667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CХЕМЫ\getImage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040">
            <a:off x="5975331" y="4117378"/>
            <a:ext cx="2644886" cy="196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Мнемотехника в детском саду1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571876"/>
            <a:ext cx="3286148" cy="246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995" y="1142984"/>
            <a:ext cx="2038005" cy="214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CC0000"/>
                </a:solidFill>
                <a:latin typeface="Bahnschrift SemiBold Condensed" pitchFamily="34" charset="0"/>
                <a:cs typeface="Times New Roman" pitchFamily="18" charset="0"/>
              </a:rPr>
              <a:t>Этапы работы с мнемотаблицами:</a:t>
            </a:r>
            <a:endParaRPr lang="ru-RU" sz="2400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04"/>
            <a:ext cx="850112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u="sng" dirty="0" smtClean="0">
                <a:latin typeface="Bahnschrift SemiBold Condensed" pitchFamily="34" charset="0"/>
              </a:rPr>
              <a:t>1 этап:</a:t>
            </a:r>
            <a:r>
              <a:rPr lang="ru-RU" altLang="ru-RU" sz="2400" b="1" dirty="0" smtClean="0">
                <a:latin typeface="Bahnschrift SemiBold Condensed" pitchFamily="34" charset="0"/>
              </a:rPr>
              <a:t>  Рассматривание таблицы и разбор того, что на ней изображено.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 smtClean="0">
                <a:latin typeface="Bahnschrift SemiBold Condensed" pitchFamily="34" charset="0"/>
              </a:rPr>
              <a:t>2 этап:</a:t>
            </a:r>
            <a:r>
              <a:rPr lang="ru-RU" altLang="ru-RU" sz="2400" b="1" dirty="0" smtClean="0">
                <a:latin typeface="Bahnschrift SemiBold Condensed" pitchFamily="34" charset="0"/>
              </a:rPr>
              <a:t> 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</a:pPr>
            <a:r>
              <a:rPr lang="ru-RU" altLang="ru-RU" sz="2400" b="1" u="sng" dirty="0" smtClean="0">
                <a:latin typeface="Bahnschrift SemiBold Condensed" pitchFamily="34" charset="0"/>
              </a:rPr>
              <a:t>3 этап:</a:t>
            </a:r>
            <a:r>
              <a:rPr lang="ru-RU" altLang="ru-RU" sz="2400" b="1" dirty="0" smtClean="0">
                <a:latin typeface="Bahnschrift SemiBold Condensed" pitchFamily="34" charset="0"/>
              </a:rPr>
              <a:t> После перекодирования осуществляется пересказ материала по заданной теме.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latin typeface="Bahnschrift SemiBold Condensed" pitchFamily="34" charset="0"/>
              </a:rPr>
              <a:t>   </a:t>
            </a:r>
            <a:endParaRPr lang="ru-RU" sz="2400" dirty="0">
              <a:latin typeface="Bahnschrift SemiBold Condensed" pitchFamily="34" charset="0"/>
            </a:endParaRPr>
          </a:p>
        </p:txBody>
      </p:sp>
      <p:pic>
        <p:nvPicPr>
          <p:cNvPr id="6" name="Рисунок 5" descr="20200304_155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447675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304_155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00372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823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26</cp:revision>
  <dcterms:created xsi:type="dcterms:W3CDTF">2020-02-23T13:03:32Z</dcterms:created>
  <dcterms:modified xsi:type="dcterms:W3CDTF">2020-03-15T15:09:31Z</dcterms:modified>
</cp:coreProperties>
</file>