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1" r:id="rId2"/>
    <p:sldId id="262" r:id="rId3"/>
    <p:sldId id="263" r:id="rId4"/>
    <p:sldId id="260" r:id="rId5"/>
    <p:sldId id="264" r:id="rId6"/>
    <p:sldId id="269" r:id="rId7"/>
    <p:sldId id="265" r:id="rId8"/>
    <p:sldId id="270" r:id="rId9"/>
    <p:sldId id="267" r:id="rId10"/>
    <p:sldId id="266" r:id="rId11"/>
    <p:sldId id="271" r:id="rId12"/>
    <p:sldId id="272" r:id="rId13"/>
    <p:sldId id="273" r:id="rId14"/>
    <p:sldId id="275" r:id="rId15"/>
    <p:sldId id="274" r:id="rId16"/>
    <p:sldId id="277" r:id="rId17"/>
    <p:sldId id="268" r:id="rId18"/>
    <p:sldId id="278" r:id="rId19"/>
    <p:sldId id="258" r:id="rId20"/>
    <p:sldId id="276" r:id="rId21"/>
    <p:sldId id="256" r:id="rId22"/>
    <p:sldId id="279" r:id="rId23"/>
    <p:sldId id="280" r:id="rId24"/>
    <p:sldId id="281" r:id="rId25"/>
    <p:sldId id="282" r:id="rId26"/>
    <p:sldId id="283" r:id="rId27"/>
    <p:sldId id="284" r:id="rId28"/>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400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1446"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B19B0651-EE4F-4900-A07F-96A6BFA9D0F0}"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B19B0651-EE4F-4900-A07F-96A6BFA9D0F0}"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B4C71EC6-210F-42DE-9C53-41977AD35B3D}" type="datetimeFigureOut">
              <a:rPr lang="ru-RU" smtClean="0"/>
              <a:pPr/>
              <a:t>23.12.2019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B19B0651-EE4F-4900-A07F-96A6BFA9D0F0}"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B4C71EC6-210F-42DE-9C53-41977AD35B3D}" type="datetimeFigureOut">
              <a:rPr lang="ru-RU" smtClean="0"/>
              <a:pPr/>
              <a:t>23.12.2019</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B19B0651-EE4F-4900-A07F-96A6BFA9D0F0}"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hyperlink" Target="http://gubernya63.ru/netcat_files/140/165/Shturmovik_Il_2__sobrannyy_v_Kuybysheve.jpg" TargetMode="Externa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35.jpeg"/><Relationship Id="rId4" Type="http://schemas.openxmlformats.org/officeDocument/2006/relationships/hyperlink" Target="http://gubernya63.ru/netcat_files/140/165/Zavod___1___3.jp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36.jpeg"/><Relationship Id="rId1" Type="http://schemas.openxmlformats.org/officeDocument/2006/relationships/slideLayout" Target="../slideLayouts/slideLayout2.xml"/><Relationship Id="rId4" Type="http://schemas.openxmlformats.org/officeDocument/2006/relationships/image" Target="../media/image37.jpeg"/></Relationships>
</file>

<file path=ppt/slides/_rels/slide2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1.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6" Type="http://schemas.openxmlformats.org/officeDocument/2006/relationships/image" Target="../media/image18.jpeg"/><Relationship Id="rId5" Type="http://schemas.openxmlformats.org/officeDocument/2006/relationships/image" Target="../media/image45.jpeg"/><Relationship Id="rId4" Type="http://schemas.openxmlformats.org/officeDocument/2006/relationships/image" Target="../media/image44.jpeg"/></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46.gi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0.jpeg"/><Relationship Id="rId13" Type="http://schemas.openxmlformats.org/officeDocument/2006/relationships/image" Target="../media/image15.jpeg"/><Relationship Id="rId3" Type="http://schemas.openxmlformats.org/officeDocument/2006/relationships/image" Target="../media/image5.jpeg"/><Relationship Id="rId7" Type="http://schemas.openxmlformats.org/officeDocument/2006/relationships/image" Target="../media/image9.gif"/><Relationship Id="rId12" Type="http://schemas.openxmlformats.org/officeDocument/2006/relationships/image" Target="../media/image14.gif"/><Relationship Id="rId2" Type="http://schemas.openxmlformats.org/officeDocument/2006/relationships/image" Target="../media/image4.jpeg"/><Relationship Id="rId1" Type="http://schemas.openxmlformats.org/officeDocument/2006/relationships/slideLayout" Target="../slideLayouts/slideLayout2.xml"/><Relationship Id="rId6" Type="http://schemas.openxmlformats.org/officeDocument/2006/relationships/image" Target="../media/image8.jpeg"/><Relationship Id="rId11" Type="http://schemas.openxmlformats.org/officeDocument/2006/relationships/image" Target="../media/image13.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 Id="rId14" Type="http://schemas.openxmlformats.org/officeDocument/2006/relationships/image" Target="../media/image16.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18.jpeg"/><Relationship Id="rId2" Type="http://schemas.openxmlformats.org/officeDocument/2006/relationships/image" Target="../media/image19.jpeg"/><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467544" y="5223520"/>
            <a:ext cx="7776864" cy="1634480"/>
          </a:xfrm>
        </p:spPr>
        <p:txBody>
          <a:bodyPr>
            <a:normAutofit/>
          </a:bodyPr>
          <a:lstStyle/>
          <a:p>
            <a:pPr algn="ctr"/>
            <a:r>
              <a:rPr lang="ru-RU" sz="3600" dirty="0" smtClean="0"/>
              <a:t>внеурочное занятие в 6 классе</a:t>
            </a:r>
          </a:p>
          <a:p>
            <a:pPr algn="ctr"/>
            <a:r>
              <a:rPr lang="ru-RU" sz="3600" dirty="0" smtClean="0"/>
              <a:t>«История Самарского края» </a:t>
            </a:r>
          </a:p>
          <a:p>
            <a:endParaRPr lang="ru-RU" sz="3600" dirty="0"/>
          </a:p>
        </p:txBody>
      </p:sp>
      <p:pic>
        <p:nvPicPr>
          <p:cNvPr id="4" name="Рисунок 3" descr="Картинки по запросу памятник самолет в самаре"/>
          <p:cNvPicPr/>
          <p:nvPr/>
        </p:nvPicPr>
        <p:blipFill>
          <a:blip r:embed="rId2" cstate="print"/>
          <a:srcRect/>
          <a:stretch>
            <a:fillRect/>
          </a:stretch>
        </p:blipFill>
        <p:spPr bwMode="auto">
          <a:xfrm>
            <a:off x="323528" y="260648"/>
            <a:ext cx="8424936"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transition>
    <p:wipe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Схема кабины Ил-2"/>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4788024" y="3429000"/>
            <a:ext cx="4010025" cy="313896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7" name="Рисунок 6" descr="http://gubernya63.ru/netcat_files/134/160/Shturmovik_Il_2_v_polete_vvod.jpg"/>
          <p:cNvPicPr/>
          <p:nvPr/>
        </p:nvPicPr>
        <p:blipFill>
          <a:blip r:embed="rId3"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323528" y="908720"/>
            <a:ext cx="4536504" cy="2952353"/>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9" name="Прямоугольник 8"/>
          <p:cNvSpPr/>
          <p:nvPr/>
        </p:nvSpPr>
        <p:spPr>
          <a:xfrm>
            <a:off x="2555776" y="188640"/>
            <a:ext cx="4144083" cy="584775"/>
          </a:xfrm>
          <a:prstGeom prst="rect">
            <a:avLst/>
          </a:prstGeom>
        </p:spPr>
        <p:txBody>
          <a:bodyPr wrap="none">
            <a:spAutoFit/>
          </a:bodyPr>
          <a:lstStyle/>
          <a:p>
            <a:r>
              <a:rPr lang="ru-RU" sz="3200" b="1" i="1" u="sng" dirty="0" smtClean="0">
                <a:solidFill>
                  <a:schemeClr val="accent1">
                    <a:lumMod val="50000"/>
                  </a:schemeClr>
                </a:solidFill>
              </a:rPr>
              <a:t>Летающий «танк»</a:t>
            </a:r>
            <a:endParaRPr lang="ru-RU" sz="3200" b="1" u="sng" dirty="0">
              <a:solidFill>
                <a:schemeClr val="accent1">
                  <a:lumMod val="50000"/>
                </a:schemeClr>
              </a:solidFill>
            </a:endParaRPr>
          </a:p>
        </p:txBody>
      </p:sp>
      <p:sp>
        <p:nvSpPr>
          <p:cNvPr id="10" name="Прямоугольник 9"/>
          <p:cNvSpPr/>
          <p:nvPr/>
        </p:nvSpPr>
        <p:spPr>
          <a:xfrm>
            <a:off x="2771800" y="3861048"/>
            <a:ext cx="1125629" cy="584775"/>
          </a:xfrm>
          <a:prstGeom prst="rect">
            <a:avLst/>
          </a:prstGeom>
        </p:spPr>
        <p:txBody>
          <a:bodyPr wrap="none">
            <a:spAutoFit/>
          </a:bodyPr>
          <a:lstStyle/>
          <a:p>
            <a:r>
              <a:rPr lang="ru-RU" sz="3200" b="1" i="1" dirty="0" smtClean="0">
                <a:solidFill>
                  <a:schemeClr val="accent1">
                    <a:lumMod val="50000"/>
                  </a:schemeClr>
                </a:solidFill>
              </a:rPr>
              <a:t>ИЛ-2</a:t>
            </a:r>
            <a:endParaRPr lang="ru-RU" sz="3200" b="1" dirty="0">
              <a:solidFill>
                <a:schemeClr val="accent1">
                  <a:lumMod val="50000"/>
                </a:schemeClr>
              </a:solidFill>
            </a:endParaRPr>
          </a:p>
        </p:txBody>
      </p:sp>
      <p:pic>
        <p:nvPicPr>
          <p:cNvPr id="8" name="Picture 8" descr="http://ptgo-sever.spb.ru/wp-content/uploads/2017/12/IMG_960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67544" y="2132856"/>
            <a:ext cx="5256584" cy="4032448"/>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2" name="Прямоугольник 1"/>
          <p:cNvSpPr/>
          <p:nvPr/>
        </p:nvSpPr>
        <p:spPr>
          <a:xfrm>
            <a:off x="827584" y="260648"/>
            <a:ext cx="7704856" cy="1877437"/>
          </a:xfrm>
          <a:prstGeom prst="rect">
            <a:avLst/>
          </a:prstGeom>
        </p:spPr>
        <p:txBody>
          <a:bodyPr wrap="square">
            <a:spAutoFit/>
          </a:bodyPr>
          <a:lstStyle/>
          <a:p>
            <a:pPr algn="ctr"/>
            <a:r>
              <a:rPr lang="ru-RU" sz="4400" b="1" i="1" dirty="0" smtClean="0">
                <a:solidFill>
                  <a:srgbClr val="C00000"/>
                </a:solidFill>
                <a:latin typeface="+mj-lt"/>
              </a:rPr>
              <a:t>Сергей Владимирович Ильюшин</a:t>
            </a:r>
          </a:p>
          <a:p>
            <a:pPr algn="ctr"/>
            <a:r>
              <a:rPr lang="ru-RU" sz="2800" b="1" i="1" dirty="0" smtClean="0">
                <a:solidFill>
                  <a:schemeClr val="accent1">
                    <a:lumMod val="50000"/>
                  </a:schemeClr>
                </a:solidFill>
                <a:latin typeface="+mj-lt"/>
              </a:rPr>
              <a:t>(1894-1977)</a:t>
            </a:r>
          </a:p>
        </p:txBody>
      </p:sp>
      <p:sp>
        <p:nvSpPr>
          <p:cNvPr id="4" name="Прямоугольник 3"/>
          <p:cNvSpPr/>
          <p:nvPr/>
        </p:nvSpPr>
        <p:spPr>
          <a:xfrm>
            <a:off x="5345832" y="4365104"/>
            <a:ext cx="3798168" cy="1877437"/>
          </a:xfrm>
          <a:prstGeom prst="rect">
            <a:avLst/>
          </a:prstGeom>
        </p:spPr>
        <p:txBody>
          <a:bodyPr wrap="square">
            <a:spAutoFit/>
          </a:bodyPr>
          <a:lstStyle/>
          <a:p>
            <a:r>
              <a:rPr lang="ru-RU" sz="2000" i="1" dirty="0" smtClean="0">
                <a:solidFill>
                  <a:schemeClr val="accent1">
                    <a:lumMod val="50000"/>
                  </a:schemeClr>
                </a:solidFill>
              </a:rPr>
              <a:t>«Бессонные ночи в расчетах,</a:t>
            </a:r>
            <a:r>
              <a:rPr lang="ru-RU" sz="2000" dirty="0" smtClean="0">
                <a:solidFill>
                  <a:schemeClr val="accent1">
                    <a:lumMod val="50000"/>
                  </a:schemeClr>
                </a:solidFill>
              </a:rPr>
              <a:t/>
            </a:r>
            <a:br>
              <a:rPr lang="ru-RU" sz="2000" dirty="0" smtClean="0">
                <a:solidFill>
                  <a:schemeClr val="accent1">
                    <a:lumMod val="50000"/>
                  </a:schemeClr>
                </a:solidFill>
              </a:rPr>
            </a:br>
            <a:r>
              <a:rPr lang="ru-RU" sz="2000" i="1" dirty="0" smtClean="0">
                <a:solidFill>
                  <a:schemeClr val="accent1">
                    <a:lumMod val="50000"/>
                  </a:schemeClr>
                </a:solidFill>
              </a:rPr>
              <a:t>И дни за чертежной доской.</a:t>
            </a:r>
            <a:r>
              <a:rPr lang="ru-RU" sz="2000" dirty="0" smtClean="0">
                <a:solidFill>
                  <a:schemeClr val="accent1">
                    <a:lumMod val="50000"/>
                  </a:schemeClr>
                </a:solidFill>
              </a:rPr>
              <a:t/>
            </a:r>
            <a:br>
              <a:rPr lang="ru-RU" sz="2000" dirty="0" smtClean="0">
                <a:solidFill>
                  <a:schemeClr val="accent1">
                    <a:lumMod val="50000"/>
                  </a:schemeClr>
                </a:solidFill>
              </a:rPr>
            </a:br>
            <a:r>
              <a:rPr lang="ru-RU" sz="2000" i="1" dirty="0" smtClean="0">
                <a:solidFill>
                  <a:schemeClr val="accent1">
                    <a:lumMod val="50000"/>
                  </a:schemeClr>
                </a:solidFill>
              </a:rPr>
              <a:t>Мы строили эту эпоху</a:t>
            </a:r>
            <a:r>
              <a:rPr lang="ru-RU" sz="2000" dirty="0" smtClean="0">
                <a:solidFill>
                  <a:schemeClr val="accent1">
                    <a:lumMod val="50000"/>
                  </a:schemeClr>
                </a:solidFill>
              </a:rPr>
              <a:t/>
            </a:r>
            <a:br>
              <a:rPr lang="ru-RU" sz="2000" dirty="0" smtClean="0">
                <a:solidFill>
                  <a:schemeClr val="accent1">
                    <a:lumMod val="50000"/>
                  </a:schemeClr>
                </a:solidFill>
              </a:rPr>
            </a:br>
            <a:r>
              <a:rPr lang="ru-RU" sz="2000" i="1" dirty="0" smtClean="0">
                <a:solidFill>
                  <a:schemeClr val="accent1">
                    <a:lumMod val="50000"/>
                  </a:schemeClr>
                </a:solidFill>
              </a:rPr>
              <a:t>Минуя слово покой.»</a:t>
            </a:r>
            <a:r>
              <a:rPr lang="ru-RU" dirty="0" smtClean="0">
                <a:solidFill>
                  <a:schemeClr val="accent1">
                    <a:lumMod val="50000"/>
                  </a:schemeClr>
                </a:solidFill>
              </a:rPr>
              <a:t/>
            </a:r>
            <a:br>
              <a:rPr lang="ru-RU" dirty="0" smtClean="0">
                <a:solidFill>
                  <a:schemeClr val="accent1">
                    <a:lumMod val="50000"/>
                  </a:schemeClr>
                </a:solidFill>
              </a:rPr>
            </a:br>
            <a:r>
              <a:rPr lang="ru-RU" dirty="0" smtClean="0">
                <a:solidFill>
                  <a:schemeClr val="accent1">
                    <a:lumMod val="50000"/>
                  </a:schemeClr>
                </a:solidFill>
              </a:rPr>
              <a:t>                          </a:t>
            </a:r>
            <a:r>
              <a:rPr lang="ru-RU" i="1" dirty="0" smtClean="0">
                <a:solidFill>
                  <a:schemeClr val="accent1">
                    <a:lumMod val="50000"/>
                  </a:schemeClr>
                </a:solidFill>
              </a:rPr>
              <a:t>В. </a:t>
            </a:r>
            <a:r>
              <a:rPr lang="ru-RU" i="1" dirty="0" err="1" smtClean="0">
                <a:solidFill>
                  <a:schemeClr val="accent1">
                    <a:lumMod val="50000"/>
                  </a:schemeClr>
                </a:solidFill>
              </a:rPr>
              <a:t>Юрковский</a:t>
            </a:r>
            <a:r>
              <a:rPr lang="ru-RU" i="1" dirty="0" smtClean="0">
                <a:solidFill>
                  <a:schemeClr val="accent1">
                    <a:lumMod val="50000"/>
                  </a:schemeClr>
                </a:solidFill>
              </a:rPr>
              <a:t>.</a:t>
            </a:r>
            <a:r>
              <a:rPr lang="ru-RU" dirty="0" smtClean="0"/>
              <a:t/>
            </a:r>
            <a:br>
              <a:rPr lang="ru-RU" dirty="0" smtClean="0"/>
            </a:br>
            <a:endParaRPr lang="ru-RU" dirty="0"/>
          </a:p>
        </p:txBody>
      </p:sp>
      <p:pic>
        <p:nvPicPr>
          <p:cNvPr id="6"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251520" y="1700808"/>
          <a:ext cx="4896544" cy="3785616"/>
        </p:xfrm>
        <a:graphic>
          <a:graphicData uri="http://schemas.openxmlformats.org/drawingml/2006/table">
            <a:tbl>
              <a:tblPr/>
              <a:tblGrid>
                <a:gridCol w="4896544"/>
              </a:tblGrid>
              <a:tr h="0">
                <a:tc>
                  <a:txBody>
                    <a:bodyPr/>
                    <a:lstStyle/>
                    <a:p>
                      <a:pPr algn="just">
                        <a:lnSpc>
                          <a:spcPct val="115000"/>
                        </a:lnSpc>
                        <a:spcAft>
                          <a:spcPts val="0"/>
                        </a:spcAft>
                      </a:pPr>
                      <a:r>
                        <a:rPr lang="ru-RU" sz="2400" i="1" dirty="0" smtClean="0">
                          <a:solidFill>
                            <a:srgbClr val="002060"/>
                          </a:solidFill>
                          <a:latin typeface="Times New Roman"/>
                          <a:ea typeface="Calibri"/>
                          <a:cs typeface="Times New Roman"/>
                        </a:rPr>
                        <a:t>Из воспоминаний:</a:t>
                      </a:r>
                    </a:p>
                    <a:p>
                      <a:pPr algn="just">
                        <a:lnSpc>
                          <a:spcPct val="115000"/>
                        </a:lnSpc>
                        <a:spcAft>
                          <a:spcPts val="0"/>
                        </a:spcAft>
                      </a:pPr>
                      <a:r>
                        <a:rPr lang="ru-RU" sz="2400" i="1" dirty="0" smtClean="0">
                          <a:solidFill>
                            <a:srgbClr val="002060"/>
                          </a:solidFill>
                          <a:latin typeface="Times New Roman"/>
                          <a:ea typeface="Calibri"/>
                          <a:cs typeface="Times New Roman"/>
                        </a:rPr>
                        <a:t>«Читать </a:t>
                      </a:r>
                      <a:r>
                        <a:rPr lang="ru-RU" sz="2400" i="1" dirty="0">
                          <a:solidFill>
                            <a:srgbClr val="002060"/>
                          </a:solidFill>
                          <a:latin typeface="Times New Roman"/>
                          <a:ea typeface="Calibri"/>
                          <a:cs typeface="Times New Roman"/>
                        </a:rPr>
                        <a:t>я научился рано — в шесть лет. Моими первыми книгами были «Ветхий завет» и «Новый завет», «Часослов», журнал «Вестник Европы», который каким-то непонятным образом попал в нашу глухую вологодскую </a:t>
                      </a:r>
                      <a:r>
                        <a:rPr lang="ru-RU" sz="2400" i="1" dirty="0" smtClean="0">
                          <a:solidFill>
                            <a:srgbClr val="002060"/>
                          </a:solidFill>
                          <a:latin typeface="Times New Roman"/>
                          <a:ea typeface="Calibri"/>
                          <a:cs typeface="Times New Roman"/>
                        </a:rPr>
                        <a:t>деревню».</a:t>
                      </a:r>
                      <a:endParaRPr lang="ru-RU" sz="2400" dirty="0">
                        <a:solidFill>
                          <a:srgbClr val="002060"/>
                        </a:solidFill>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5" name="Picture 2" descr="Картинки по запросу цитата о конструкторе Ильюшине"/>
          <p:cNvPicPr>
            <a:picLocks noChangeAspect="1" noChangeArrowheads="1"/>
          </p:cNvPicPr>
          <p:nvPr/>
        </p:nvPicPr>
        <p:blipFill>
          <a:blip r:embed="rId2" cstate="print"/>
          <a:srcRect/>
          <a:stretch>
            <a:fillRect/>
          </a:stretch>
        </p:blipFill>
        <p:spPr bwMode="auto">
          <a:xfrm>
            <a:off x="4932040" y="764704"/>
            <a:ext cx="3528392" cy="5644178"/>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6"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cover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103" y="1052736"/>
            <a:ext cx="3322655" cy="3672408"/>
          </a:xfrm>
          <a:prstGeom prst="ellipse">
            <a:avLst/>
          </a:prstGeom>
          <a:ln>
            <a:noFill/>
          </a:ln>
          <a:effectLst>
            <a:softEdge rad="112500"/>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3" name="Подзаголовок 2"/>
          <p:cNvSpPr txBox="1">
            <a:spLocks/>
          </p:cNvSpPr>
          <p:nvPr/>
        </p:nvSpPr>
        <p:spPr>
          <a:xfrm>
            <a:off x="6516216" y="4797152"/>
            <a:ext cx="1362885" cy="59203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kumimoji="0" lang="ru-RU" sz="3200" b="0" i="0" u="none" strike="noStrike" kern="1200" cap="none" spc="0" normalizeH="0" baseline="0" noProof="0" dirty="0" smtClean="0">
                <a:ln>
                  <a:noFill/>
                </a:ln>
                <a:solidFill>
                  <a:schemeClr val="tx2"/>
                </a:solidFill>
                <a:effectLst/>
                <a:uLnTx/>
                <a:uFillTx/>
                <a:latin typeface="+mn-lt"/>
                <a:ea typeface="+mn-ea"/>
                <a:cs typeface="+mn-cs"/>
              </a:rPr>
              <a:t>1918</a:t>
            </a:r>
            <a:endParaRPr kumimoji="0" lang="ru-RU" sz="3200" b="0" i="0" u="none" strike="noStrike" kern="1200" cap="none" spc="0" normalizeH="0" baseline="0" noProof="0" dirty="0">
              <a:ln>
                <a:noFill/>
              </a:ln>
              <a:solidFill>
                <a:schemeClr val="tx2"/>
              </a:solidFill>
              <a:effectLst/>
              <a:uLnTx/>
              <a:uFillTx/>
              <a:latin typeface="+mn-lt"/>
              <a:ea typeface="+mn-ea"/>
              <a:cs typeface="+mn-cs"/>
            </a:endParaRPr>
          </a:p>
        </p:txBody>
      </p:sp>
      <p:sp>
        <p:nvSpPr>
          <p:cNvPr id="6" name="Прямоугольник 5"/>
          <p:cNvSpPr/>
          <p:nvPr/>
        </p:nvSpPr>
        <p:spPr>
          <a:xfrm>
            <a:off x="323528" y="1484784"/>
            <a:ext cx="4572000" cy="2677656"/>
          </a:xfrm>
          <a:prstGeom prst="rect">
            <a:avLst/>
          </a:prstGeom>
        </p:spPr>
        <p:txBody>
          <a:bodyPr>
            <a:spAutoFit/>
          </a:bodyPr>
          <a:lstStyle/>
          <a:p>
            <a:pPr algn="ctr"/>
            <a:r>
              <a:rPr lang="ru-RU" sz="2800" i="1" dirty="0" smtClean="0">
                <a:solidFill>
                  <a:schemeClr val="accent1">
                    <a:lumMod val="75000"/>
                  </a:schemeClr>
                </a:solidFill>
              </a:rPr>
              <a:t>Ильюшин по собственной просьбе был переведён в команду Северного района авиации в Петербург на Комендантский аэродром</a:t>
            </a:r>
            <a:endParaRPr lang="ru-RU" sz="2800" i="1" dirty="0">
              <a:solidFill>
                <a:schemeClr val="accent1">
                  <a:lumMod val="75000"/>
                </a:schemeClr>
              </a:solidFill>
            </a:endParaRPr>
          </a:p>
        </p:txBody>
      </p:sp>
      <p:pic>
        <p:nvPicPr>
          <p:cNvPr id="5"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blinds dir="vert"/>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2" descr="2.С.В.Ильюшин у планера АВФ-21 (в кабине К.К.Арцеулов)."/>
          <p:cNvPicPr>
            <a:picLocks noChangeAspect="1" noChangeArrowheads="1"/>
          </p:cNvPicPr>
          <p:nvPr/>
        </p:nvPicPr>
        <p:blipFill>
          <a:blip r:embed="rId2" cstate="print"/>
          <a:srcRect/>
          <a:stretch>
            <a:fillRect/>
          </a:stretch>
        </p:blipFill>
        <p:spPr bwMode="auto">
          <a:xfrm>
            <a:off x="1691680" y="0"/>
            <a:ext cx="5715000" cy="4514851"/>
          </a:xfrm>
          <a:prstGeom prst="rect">
            <a:avLst/>
          </a:prstGeom>
          <a:ln>
            <a:noFill/>
          </a:ln>
          <a:effectLst>
            <a:softEdge rad="112500"/>
          </a:effectLst>
        </p:spPr>
      </p:pic>
      <p:sp>
        <p:nvSpPr>
          <p:cNvPr id="3" name="Прямоугольник 2"/>
          <p:cNvSpPr/>
          <p:nvPr/>
        </p:nvSpPr>
        <p:spPr>
          <a:xfrm>
            <a:off x="971600" y="5085184"/>
            <a:ext cx="7272808" cy="830997"/>
          </a:xfrm>
          <a:prstGeom prst="rect">
            <a:avLst/>
          </a:prstGeom>
        </p:spPr>
        <p:txBody>
          <a:bodyPr wrap="square">
            <a:spAutoFit/>
          </a:bodyPr>
          <a:lstStyle/>
          <a:p>
            <a:pPr algn="ctr"/>
            <a:r>
              <a:rPr lang="ru-RU" sz="2400" b="1" dirty="0" smtClean="0">
                <a:solidFill>
                  <a:srgbClr val="002060"/>
                </a:solidFill>
              </a:rPr>
              <a:t>Занимался изучением мирового опыта самолётостроения</a:t>
            </a:r>
            <a:endParaRPr lang="ru-RU" sz="2400" b="1" dirty="0">
              <a:solidFill>
                <a:srgbClr val="002060"/>
              </a:solidFill>
            </a:endParaRPr>
          </a:p>
        </p:txBody>
      </p:sp>
      <p:sp>
        <p:nvSpPr>
          <p:cNvPr id="4" name="Прямоугольник 3"/>
          <p:cNvSpPr/>
          <p:nvPr/>
        </p:nvSpPr>
        <p:spPr>
          <a:xfrm>
            <a:off x="2555776" y="4509120"/>
            <a:ext cx="3687548" cy="369332"/>
          </a:xfrm>
          <a:prstGeom prst="rect">
            <a:avLst/>
          </a:prstGeom>
        </p:spPr>
        <p:txBody>
          <a:bodyPr wrap="none">
            <a:spAutoFit/>
          </a:bodyPr>
          <a:lstStyle/>
          <a:p>
            <a:r>
              <a:rPr lang="ru-RU" i="1" dirty="0" smtClean="0">
                <a:solidFill>
                  <a:schemeClr val="accent1">
                    <a:lumMod val="75000"/>
                  </a:schemeClr>
                </a:solidFill>
              </a:rPr>
              <a:t>С.В.Ильюшин у планера АВФ-21</a:t>
            </a:r>
            <a:endParaRPr lang="ru-RU" i="1" dirty="0">
              <a:solidFill>
                <a:schemeClr val="accent1">
                  <a:lumMod val="75000"/>
                </a:schemeClr>
              </a:solidFill>
            </a:endParaRPr>
          </a:p>
        </p:txBody>
      </p:sp>
      <p:pic>
        <p:nvPicPr>
          <p:cNvPr id="5"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blinds/>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descr="3.С.В.Ильюшин в кабине У-2. 1930-е."/>
          <p:cNvPicPr>
            <a:picLocks noChangeAspect="1" noChangeArrowheads="1"/>
          </p:cNvPicPr>
          <p:nvPr/>
        </p:nvPicPr>
        <p:blipFill>
          <a:blip r:embed="rId2" cstate="print"/>
          <a:srcRect/>
          <a:stretch>
            <a:fillRect/>
          </a:stretch>
        </p:blipFill>
        <p:spPr bwMode="auto">
          <a:xfrm>
            <a:off x="1907704" y="620688"/>
            <a:ext cx="5715000" cy="4000501"/>
          </a:xfrm>
          <a:prstGeom prst="rect">
            <a:avLst/>
          </a:prstGeom>
          <a:ln w="88900" cap="sq" cmpd="thickThin">
            <a:solidFill>
              <a:srgbClr val="000000"/>
            </a:solidFill>
            <a:prstDash val="solid"/>
            <a:miter lim="800000"/>
          </a:ln>
          <a:effectLst>
            <a:innerShdw blurRad="76200">
              <a:srgbClr val="000000"/>
            </a:innerShdw>
          </a:effectLst>
        </p:spPr>
      </p:pic>
      <p:sp>
        <p:nvSpPr>
          <p:cNvPr id="4" name="Прямоугольник 3"/>
          <p:cNvSpPr/>
          <p:nvPr/>
        </p:nvSpPr>
        <p:spPr>
          <a:xfrm>
            <a:off x="1835696" y="4869160"/>
            <a:ext cx="5688632" cy="1200329"/>
          </a:xfrm>
          <a:prstGeom prst="rect">
            <a:avLst/>
          </a:prstGeom>
        </p:spPr>
        <p:txBody>
          <a:bodyPr wrap="square">
            <a:spAutoFit/>
          </a:bodyPr>
          <a:lstStyle/>
          <a:p>
            <a:pPr algn="ctr"/>
            <a:r>
              <a:rPr lang="ru-RU" sz="2400" i="1" dirty="0" smtClean="0">
                <a:solidFill>
                  <a:schemeClr val="accent1">
                    <a:lumMod val="75000"/>
                  </a:schemeClr>
                </a:solidFill>
              </a:rPr>
              <a:t>В 1923 году С. В. Ильюшин спроектировал свой первый планёр «</a:t>
            </a:r>
            <a:r>
              <a:rPr lang="ru-RU" sz="2400" i="1" dirty="0" err="1" smtClean="0">
                <a:solidFill>
                  <a:schemeClr val="accent1">
                    <a:lumMod val="75000"/>
                  </a:schemeClr>
                </a:solidFill>
              </a:rPr>
              <a:t>Мастяжарт</a:t>
            </a:r>
            <a:r>
              <a:rPr lang="ru-RU" sz="2400" i="1" dirty="0" smtClean="0">
                <a:solidFill>
                  <a:schemeClr val="accent1">
                    <a:lumMod val="75000"/>
                  </a:schemeClr>
                </a:solidFill>
              </a:rPr>
              <a:t>»</a:t>
            </a:r>
            <a:endParaRPr lang="ru-RU" sz="2400" i="1" dirty="0">
              <a:solidFill>
                <a:schemeClr val="accent1">
                  <a:lumMod val="75000"/>
                </a:schemeClr>
              </a:solidFill>
            </a:endParaRPr>
          </a:p>
        </p:txBody>
      </p:sp>
      <p:pic>
        <p:nvPicPr>
          <p:cNvPr id="5"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cover dir="l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descr="6.С.В.Ильюшин у опытного Ил-62. 1963 г."/>
          <p:cNvPicPr>
            <a:picLocks noChangeAspect="1" noChangeArrowheads="1"/>
          </p:cNvPicPr>
          <p:nvPr/>
        </p:nvPicPr>
        <p:blipFill>
          <a:blip r:embed="rId2" cstate="print"/>
          <a:srcRect/>
          <a:stretch>
            <a:fillRect/>
          </a:stretch>
        </p:blipFill>
        <p:spPr bwMode="auto">
          <a:xfrm>
            <a:off x="251520" y="0"/>
            <a:ext cx="5138936" cy="51389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Прямоугольник 4"/>
          <p:cNvSpPr/>
          <p:nvPr/>
        </p:nvSpPr>
        <p:spPr>
          <a:xfrm>
            <a:off x="683568" y="5157192"/>
            <a:ext cx="4968552" cy="830997"/>
          </a:xfrm>
          <a:prstGeom prst="rect">
            <a:avLst/>
          </a:prstGeom>
        </p:spPr>
        <p:txBody>
          <a:bodyPr wrap="square">
            <a:spAutoFit/>
          </a:bodyPr>
          <a:lstStyle/>
          <a:p>
            <a:pPr algn="ctr"/>
            <a:r>
              <a:rPr lang="ru-RU" sz="2400" i="1" dirty="0" smtClean="0">
                <a:solidFill>
                  <a:schemeClr val="accent1">
                    <a:lumMod val="75000"/>
                  </a:schemeClr>
                </a:solidFill>
              </a:rPr>
              <a:t>С.В.Ильюшин у опытного Ил-62. 1963 г.</a:t>
            </a:r>
            <a:endParaRPr lang="ru-RU" sz="2400" i="1" dirty="0">
              <a:solidFill>
                <a:schemeClr val="accent1">
                  <a:lumMod val="75000"/>
                </a:schemeClr>
              </a:solidFill>
            </a:endParaRPr>
          </a:p>
        </p:txBody>
      </p:sp>
      <p:pic>
        <p:nvPicPr>
          <p:cNvPr id="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6660232" y="3356992"/>
            <a:ext cx="2088232" cy="334117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7" name="Заголовок 1"/>
          <p:cNvSpPr txBox="1">
            <a:spLocks/>
          </p:cNvSpPr>
          <p:nvPr/>
        </p:nvSpPr>
        <p:spPr>
          <a:xfrm>
            <a:off x="6588224" y="2276872"/>
            <a:ext cx="2374032" cy="1008112"/>
          </a:xfrm>
          <a:prstGeom prst="rect">
            <a:avLst/>
          </a:prstGeom>
        </p:spPr>
        <p:txBody>
          <a:bodyPr vert="horz" anchor="ctr">
            <a:normAutofit fontScale="975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ru-RU" b="0" i="0" u="none" strike="noStrike" kern="1200" cap="all" spc="0" normalizeH="0" baseline="0" noProof="0" dirty="0" smtClean="0">
                <a:ln>
                  <a:noFill/>
                </a:ln>
                <a:solidFill>
                  <a:schemeClr val="tx2"/>
                </a:solidFill>
                <a:effectLst>
                  <a:reflection blurRad="12700" stA="48000" endA="300" endPos="55000" dir="5400000" sy="-90000" algn="bl" rotWithShape="0"/>
                </a:effectLst>
                <a:uLnTx/>
                <a:uFillTx/>
                <a:latin typeface="+mj-lt"/>
                <a:ea typeface="+mj-ea"/>
                <a:cs typeface="+mj-cs"/>
              </a:rPr>
              <a:t>памятник на Новодевичьем кладбище, 2017 г.</a:t>
            </a:r>
            <a:endParaRPr kumimoji="0" lang="ru-RU" b="0" i="0" u="none" strike="noStrike" kern="1200" cap="all" spc="0" normalizeH="0" baseline="0" noProof="0" dirty="0">
              <a:ln>
                <a:noFill/>
              </a:ln>
              <a:solidFill>
                <a:schemeClr val="tx2"/>
              </a:solidFill>
              <a:effectLst>
                <a:reflection blurRad="12700" stA="48000" endA="300" endPos="55000" dir="5400000" sy="-90000" algn="bl" rotWithShape="0"/>
              </a:effectLst>
              <a:uLnTx/>
              <a:uFillTx/>
              <a:latin typeface="+mj-lt"/>
              <a:ea typeface="+mj-ea"/>
              <a:cs typeface="+mj-cs"/>
            </a:endParaRPr>
          </a:p>
        </p:txBody>
      </p:sp>
      <p:pic>
        <p:nvPicPr>
          <p:cNvPr id="8" name="Picture 8" descr="http://ptgo-sever.spb.ru/wp-content/uploads/2017/12/IMG_960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pu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AutoShape 2" descr="Картинки по запросу сергей ильюшин в детств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7172" name="Picture 4" descr="Картинки по запросу памятник самолет в самаре"/>
          <p:cNvPicPr>
            <a:picLocks noChangeAspect="1" noChangeArrowheads="1"/>
          </p:cNvPicPr>
          <p:nvPr/>
        </p:nvPicPr>
        <p:blipFill>
          <a:blip r:embed="rId2" cstate="print"/>
          <a:srcRect/>
          <a:stretch>
            <a:fillRect/>
          </a:stretch>
        </p:blipFill>
        <p:spPr bwMode="auto">
          <a:xfrm>
            <a:off x="0" y="0"/>
            <a:ext cx="7008814" cy="4116464"/>
          </a:xfrm>
          <a:prstGeom prst="ellipse">
            <a:avLst/>
          </a:prstGeom>
          <a:ln>
            <a:noFill/>
          </a:ln>
          <a:effectLst>
            <a:softEdge rad="112500"/>
          </a:effectLst>
        </p:spPr>
      </p:pic>
      <p:graphicFrame>
        <p:nvGraphicFramePr>
          <p:cNvPr id="6" name="Таблица 5"/>
          <p:cNvGraphicFramePr>
            <a:graphicFrameLocks noGrp="1"/>
          </p:cNvGraphicFramePr>
          <p:nvPr/>
        </p:nvGraphicFramePr>
        <p:xfrm>
          <a:off x="1619672" y="4149080"/>
          <a:ext cx="6696744" cy="2453640"/>
        </p:xfrm>
        <a:graphic>
          <a:graphicData uri="http://schemas.openxmlformats.org/drawingml/2006/table">
            <a:tbl>
              <a:tblPr/>
              <a:tblGrid>
                <a:gridCol w="6696744"/>
              </a:tblGrid>
              <a:tr h="0">
                <a:tc>
                  <a:txBody>
                    <a:bodyPr/>
                    <a:lstStyle/>
                    <a:p>
                      <a:pPr algn="r">
                        <a:lnSpc>
                          <a:spcPct val="115000"/>
                        </a:lnSpc>
                        <a:spcAft>
                          <a:spcPts val="0"/>
                        </a:spcAft>
                      </a:pPr>
                      <a:r>
                        <a:rPr lang="ru-RU" sz="2800" b="1" dirty="0">
                          <a:solidFill>
                            <a:schemeClr val="bg2">
                              <a:lumMod val="10000"/>
                            </a:schemeClr>
                          </a:solidFill>
                          <a:latin typeface="Heather Script One" pitchFamily="2" charset="0"/>
                          <a:ea typeface="Calibri"/>
                          <a:cs typeface="Arabic Typesetting" pitchFamily="66" charset="-78"/>
                        </a:rPr>
                        <a:t>Война объяла треть земного шара,</a:t>
                      </a:r>
                    </a:p>
                    <a:p>
                      <a:pPr algn="r">
                        <a:lnSpc>
                          <a:spcPct val="115000"/>
                        </a:lnSpc>
                        <a:spcAft>
                          <a:spcPts val="0"/>
                        </a:spcAft>
                      </a:pPr>
                      <a:r>
                        <a:rPr lang="ru-RU" sz="2800" b="1" dirty="0">
                          <a:solidFill>
                            <a:schemeClr val="bg2">
                              <a:lumMod val="10000"/>
                            </a:schemeClr>
                          </a:solidFill>
                          <a:latin typeface="Heather Script One" pitchFamily="2" charset="0"/>
                          <a:ea typeface="Calibri"/>
                          <a:cs typeface="Arabic Typesetting" pitchFamily="66" charset="-78"/>
                        </a:rPr>
                        <a:t>Страшнее в мире не было войны,</a:t>
                      </a:r>
                    </a:p>
                    <a:p>
                      <a:pPr algn="r">
                        <a:lnSpc>
                          <a:spcPct val="115000"/>
                        </a:lnSpc>
                        <a:spcAft>
                          <a:spcPts val="0"/>
                        </a:spcAft>
                      </a:pPr>
                      <a:r>
                        <a:rPr lang="ru-RU" sz="2800" b="1" dirty="0">
                          <a:solidFill>
                            <a:schemeClr val="bg2">
                              <a:lumMod val="10000"/>
                            </a:schemeClr>
                          </a:solidFill>
                          <a:latin typeface="Heather Script One" pitchFamily="2" charset="0"/>
                          <a:ea typeface="Calibri"/>
                          <a:cs typeface="Arabic Typesetting" pitchFamily="66" charset="-78"/>
                        </a:rPr>
                        <a:t>И стала волжским крейсером Самара,</a:t>
                      </a:r>
                    </a:p>
                    <a:p>
                      <a:pPr algn="r">
                        <a:lnSpc>
                          <a:spcPct val="115000"/>
                        </a:lnSpc>
                        <a:spcAft>
                          <a:spcPts val="0"/>
                        </a:spcAft>
                      </a:pPr>
                      <a:r>
                        <a:rPr lang="ru-RU" sz="2800" b="1" dirty="0">
                          <a:solidFill>
                            <a:schemeClr val="bg2">
                              <a:lumMod val="10000"/>
                            </a:schemeClr>
                          </a:solidFill>
                          <a:latin typeface="Heather Script One" pitchFamily="2" charset="0"/>
                          <a:ea typeface="Calibri"/>
                          <a:cs typeface="Arabic Typesetting" pitchFamily="66" charset="-78"/>
                        </a:rPr>
                        <a:t> Второй столицей всей большой страны</a:t>
                      </a:r>
                      <a:r>
                        <a:rPr lang="ru-RU" sz="2800" b="1" dirty="0" smtClean="0">
                          <a:solidFill>
                            <a:schemeClr val="bg2">
                              <a:lumMod val="10000"/>
                            </a:schemeClr>
                          </a:solidFill>
                          <a:latin typeface="Heather Script One" pitchFamily="2" charset="0"/>
                          <a:ea typeface="Calibri"/>
                          <a:cs typeface="Arabic Typesetting" pitchFamily="66" charset="-78"/>
                        </a:rPr>
                        <a:t>.</a:t>
                      </a:r>
                    </a:p>
                    <a:p>
                      <a:pPr algn="r">
                        <a:lnSpc>
                          <a:spcPct val="115000"/>
                        </a:lnSpc>
                        <a:spcAft>
                          <a:spcPts val="0"/>
                        </a:spcAft>
                      </a:pPr>
                      <a:endParaRPr lang="ru-RU" sz="2800" dirty="0">
                        <a:solidFill>
                          <a:schemeClr val="bg2">
                            <a:lumMod val="10000"/>
                          </a:schemeClr>
                        </a:solidFill>
                        <a:latin typeface="Heather Script One" pitchFamily="2" charset="0"/>
                        <a:ea typeface="Calibri"/>
                        <a:cs typeface="Arabic Typesetting" pitchFamily="66" charset="-78"/>
                      </a:endParaRPr>
                    </a:p>
                  </a:txBody>
                  <a:tcPr marL="114300" marR="114300" marT="0" marB="0">
                    <a:lnL>
                      <a:noFill/>
                    </a:lnL>
                    <a:lnR>
                      <a:noFill/>
                    </a:lnR>
                    <a:lnT>
                      <a:noFill/>
                    </a:lnT>
                    <a:lnB>
                      <a:noFill/>
                    </a:lnB>
                  </a:tcPr>
                </a:tc>
              </a:tr>
            </a:tbl>
          </a:graphicData>
        </a:graphic>
      </p:graphicFrame>
      <p:sp>
        <p:nvSpPr>
          <p:cNvPr id="7173" name="Rectangle 5"/>
          <p:cNvSpPr>
            <a:spLocks noChangeArrowheads="1"/>
          </p:cNvSpPr>
          <p:nvPr/>
        </p:nvSpPr>
        <p:spPr bwMode="auto">
          <a:xfrm>
            <a:off x="6588224" y="6165304"/>
            <a:ext cx="1368152" cy="3385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0" i="0" u="none" strike="noStrike" cap="none" normalizeH="0" baseline="0" dirty="0" smtClean="0">
                <a:ln>
                  <a:noFill/>
                </a:ln>
                <a:solidFill>
                  <a:schemeClr val="accent2">
                    <a:lumMod val="50000"/>
                  </a:schemeClr>
                </a:solidFill>
                <a:effectLst/>
                <a:latin typeface="Arial" pitchFamily="34" charset="0"/>
                <a:ea typeface="Calibri" pitchFamily="34" charset="0"/>
                <a:cs typeface="Times New Roman" pitchFamily="18" charset="0"/>
              </a:rPr>
              <a:t>А.Семенова</a:t>
            </a:r>
            <a:r>
              <a:rPr kumimoji="0" lang="ru-RU" sz="1600" b="0"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endParaRPr kumimoji="0" lang="ru-RU"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wheel/>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1560" y="908720"/>
            <a:ext cx="7920880" cy="3600986"/>
          </a:xfrm>
          <a:prstGeom prst="rect">
            <a:avLst/>
          </a:prstGeom>
        </p:spPr>
        <p:txBody>
          <a:bodyPr wrap="square">
            <a:spAutoFit/>
          </a:bodyPr>
          <a:lstStyle/>
          <a:p>
            <a:r>
              <a:rPr lang="ru-RU" sz="2800" b="1" dirty="0" smtClean="0">
                <a:solidFill>
                  <a:schemeClr val="tx2">
                    <a:lumMod val="50000"/>
                  </a:schemeClr>
                </a:solidFill>
              </a:rPr>
              <a:t>Работа в группах.</a:t>
            </a:r>
          </a:p>
          <a:p>
            <a:endParaRPr lang="ru-RU" sz="2800" b="1" dirty="0" smtClean="0">
              <a:solidFill>
                <a:schemeClr val="tx2">
                  <a:lumMod val="50000"/>
                </a:schemeClr>
              </a:solidFill>
            </a:endParaRPr>
          </a:p>
          <a:p>
            <a:endParaRPr lang="ru-RU" sz="2800" b="1" dirty="0" smtClean="0">
              <a:solidFill>
                <a:schemeClr val="tx2">
                  <a:lumMod val="50000"/>
                </a:schemeClr>
              </a:solidFill>
            </a:endParaRPr>
          </a:p>
          <a:p>
            <a:pPr algn="just"/>
            <a:r>
              <a:rPr lang="ru-RU" sz="2800" b="1" dirty="0" smtClean="0">
                <a:solidFill>
                  <a:schemeClr val="tx2">
                    <a:lumMod val="50000"/>
                  </a:schemeClr>
                </a:solidFill>
              </a:rPr>
              <a:t> </a:t>
            </a:r>
            <a:r>
              <a:rPr lang="ru-RU" sz="3600" b="1" u="sng" dirty="0" smtClean="0">
                <a:solidFill>
                  <a:schemeClr val="tx2">
                    <a:lumMod val="50000"/>
                  </a:schemeClr>
                </a:solidFill>
              </a:rPr>
              <a:t>Задание 3.</a:t>
            </a:r>
            <a:r>
              <a:rPr lang="ru-RU" sz="3600" b="1" dirty="0" smtClean="0">
                <a:solidFill>
                  <a:schemeClr val="tx2">
                    <a:lumMod val="50000"/>
                  </a:schemeClr>
                </a:solidFill>
              </a:rPr>
              <a:t> </a:t>
            </a:r>
            <a:r>
              <a:rPr lang="ru-RU" sz="3600" dirty="0" smtClean="0">
                <a:solidFill>
                  <a:schemeClr val="tx2">
                    <a:lumMod val="50000"/>
                  </a:schemeClr>
                </a:solidFill>
              </a:rPr>
              <a:t>Прочитать текст,  выполнить практическое задание, вставить пропуски или закончить предложение.</a:t>
            </a:r>
            <a:endParaRPr lang="ru-RU" sz="3600" dirty="0">
              <a:solidFill>
                <a:schemeClr val="tx2">
                  <a:lumMod val="50000"/>
                </a:schemeClr>
              </a:solidFill>
            </a:endParaRPr>
          </a:p>
        </p:txBody>
      </p:sp>
      <p:pic>
        <p:nvPicPr>
          <p:cNvPr id="3" name="Picture 8" descr="http://ptgo-sever.spb.ru/wp-content/uploads/2017/12/IMG_960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wheel spokes="2"/>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Рисунок 7" descr="http://gubernya63.ru/netcat_files/140/165/Shturmovik_Il_2__sobrannyy_v_Kuybysheve_um.jpg">
            <a:hlinkClick r:id="rId2"/>
          </p:cNvPr>
          <p:cNvPicPr>
            <a:picLocks noChangeAspect="1" noChangeArrowheads="1"/>
          </p:cNvPicPr>
          <p:nvPr/>
        </p:nvPicPr>
        <p:blipFill>
          <a:blip r:embed="rId3" cstate="print"/>
          <a:srcRect/>
          <a:stretch>
            <a:fillRect/>
          </a:stretch>
        </p:blipFill>
        <p:spPr bwMode="auto">
          <a:xfrm>
            <a:off x="323527" y="908720"/>
            <a:ext cx="4285497" cy="3024336"/>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027" name="Rectangle 3"/>
          <p:cNvSpPr>
            <a:spLocks noChangeArrowheads="1"/>
          </p:cNvSpPr>
          <p:nvPr/>
        </p:nvSpPr>
        <p:spPr bwMode="auto">
          <a:xfrm>
            <a:off x="0" y="146199"/>
            <a:ext cx="421196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Штурмовик Ил-2, собранный </a:t>
            </a:r>
            <a:endParaRPr kumimoji="0" lang="ru-RU" sz="20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в </a:t>
            </a:r>
            <a:r>
              <a:rPr kumimoji="0" lang="ru-RU" sz="20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Куйбышеве</a:t>
            </a:r>
            <a:endParaRPr kumimoji="0" lang="ru-RU" sz="20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1028" name="Рисунок 6" descr="http://gubernya63.ru/netcat_files/140/165/Zavod___1___3_um.jpg">
            <a:hlinkClick r:id="rId4"/>
          </p:cNvPr>
          <p:cNvPicPr>
            <a:picLocks noChangeAspect="1" noChangeArrowheads="1"/>
          </p:cNvPicPr>
          <p:nvPr/>
        </p:nvPicPr>
        <p:blipFill>
          <a:blip r:embed="rId5" cstate="print"/>
          <a:srcRect/>
          <a:stretch>
            <a:fillRect/>
          </a:stretch>
        </p:blipFill>
        <p:spPr bwMode="auto">
          <a:xfrm>
            <a:off x="4014531" y="3645024"/>
            <a:ext cx="4997962" cy="3212976"/>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
        <p:nvSpPr>
          <p:cNvPr id="1030" name="Rectangle 6"/>
          <p:cNvSpPr>
            <a:spLocks noChangeArrowheads="1"/>
          </p:cNvSpPr>
          <p:nvPr/>
        </p:nvSpPr>
        <p:spPr bwMode="auto">
          <a:xfrm>
            <a:off x="5508104" y="3140968"/>
            <a:ext cx="3384376"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20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Завод №</a:t>
            </a:r>
            <a:r>
              <a:rPr kumimoji="0" lang="ru-RU" sz="2000" b="0" i="1" u="none" strike="noStrike" cap="none" normalizeH="0" baseline="0" dirty="0" smtClean="0">
                <a:ln>
                  <a:noFill/>
                </a:ln>
                <a:solidFill>
                  <a:schemeClr val="accent2">
                    <a:lumMod val="50000"/>
                  </a:schemeClr>
                </a:solidFill>
                <a:effectLst/>
                <a:latin typeface="Arial" pitchFamily="34" charset="0"/>
                <a:ea typeface="Times New Roman" pitchFamily="18" charset="0"/>
                <a:cs typeface="Arial" pitchFamily="34" charset="0"/>
              </a:rPr>
              <a:t>1 г.Куйбышев</a:t>
            </a:r>
            <a:endParaRPr kumimoji="0" lang="ru-RU" sz="2000" b="0" i="0" u="none" strike="noStrike" cap="none" normalizeH="0" baseline="0" dirty="0" smtClean="0">
              <a:ln>
                <a:noFill/>
              </a:ln>
              <a:solidFill>
                <a:schemeClr val="accent2">
                  <a:lumMod val="50000"/>
                </a:schemeClr>
              </a:solidFill>
              <a:effectLst/>
              <a:latin typeface="Arial" pitchFamily="34" charset="0"/>
              <a:cs typeface="Arial" pitchFamily="34" charset="0"/>
            </a:endParaRPr>
          </a:p>
        </p:txBody>
      </p:sp>
      <p:pic>
        <p:nvPicPr>
          <p:cNvPr id="9" name="Picture 8" descr="http://ptgo-sever.spb.ru/wp-content/uploads/2017/12/IMG_960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strips dir="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nvGraphicFramePr>
        <p:xfrm>
          <a:off x="1" y="-2"/>
          <a:ext cx="9144000" cy="6880026"/>
        </p:xfrm>
        <a:graphic>
          <a:graphicData uri="http://schemas.openxmlformats.org/drawingml/2006/table">
            <a:tbl>
              <a:tblPr/>
              <a:tblGrid>
                <a:gridCol w="3048000"/>
                <a:gridCol w="3048000"/>
                <a:gridCol w="3048000"/>
              </a:tblGrid>
              <a:tr h="263769">
                <a:tc>
                  <a:txBody>
                    <a:bodyPr/>
                    <a:lstStyle/>
                    <a:p>
                      <a:pPr algn="ctr">
                        <a:lnSpc>
                          <a:spcPct val="115000"/>
                        </a:lnSpc>
                        <a:spcAft>
                          <a:spcPts val="0"/>
                        </a:spcAft>
                      </a:pPr>
                      <a:r>
                        <a:rPr lang="ru-RU" sz="1400" b="1" dirty="0">
                          <a:solidFill>
                            <a:srgbClr val="000000"/>
                          </a:solidFill>
                          <a:latin typeface="Times New Roman"/>
                          <a:ea typeface="Calibri"/>
                          <a:cs typeface="Times New Roman"/>
                        </a:rPr>
                        <a:t>Для 1 группы</a:t>
                      </a:r>
                      <a:endParaRPr lang="ru-RU" sz="1400" b="1"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0000"/>
                          </a:solidFill>
                          <a:latin typeface="Times New Roman"/>
                          <a:ea typeface="Calibri"/>
                          <a:cs typeface="Times New Roman"/>
                        </a:rPr>
                        <a:t>Для 2 группы</a:t>
                      </a:r>
                      <a:endParaRPr lang="ru-RU" sz="1400" b="1"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solidFill>
                            <a:srgbClr val="000000"/>
                          </a:solidFill>
                          <a:latin typeface="Times New Roman"/>
                          <a:ea typeface="Calibri"/>
                          <a:cs typeface="Times New Roman"/>
                        </a:rPr>
                        <a:t>Для 3 группы</a:t>
                      </a:r>
                      <a:endParaRPr lang="ru-RU" sz="1400" b="1"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7001">
                <a:tc>
                  <a:txBody>
                    <a:bodyPr/>
                    <a:lstStyle/>
                    <a:p>
                      <a:pPr>
                        <a:lnSpc>
                          <a:spcPct val="115000"/>
                        </a:lnSpc>
                        <a:spcAft>
                          <a:spcPts val="0"/>
                        </a:spcAft>
                      </a:pPr>
                      <a:r>
                        <a:rPr lang="ru-RU" sz="1500" dirty="0" smtClean="0">
                          <a:solidFill>
                            <a:srgbClr val="000000"/>
                          </a:solidFill>
                          <a:latin typeface="Times New Roman"/>
                          <a:ea typeface="Calibri"/>
                          <a:cs typeface="Times New Roman"/>
                        </a:rPr>
                        <a:t>1.Вот </a:t>
                      </a:r>
                      <a:r>
                        <a:rPr lang="ru-RU" sz="1500" dirty="0">
                          <a:solidFill>
                            <a:srgbClr val="000000"/>
                          </a:solidFill>
                          <a:latin typeface="Times New Roman"/>
                          <a:ea typeface="Calibri"/>
                          <a:cs typeface="Times New Roman"/>
                        </a:rPr>
                        <a:t>стальная птица</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В небеса стремится,</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А ведёт её пилот.</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Что за птица</a:t>
                      </a:r>
                      <a:r>
                        <a:rPr lang="ru-RU" sz="1500" dirty="0" smtClean="0">
                          <a:solidFill>
                            <a:srgbClr val="000000"/>
                          </a:solidFill>
                          <a:latin typeface="Times New Roman"/>
                          <a:ea typeface="Calibri"/>
                          <a:cs typeface="Times New Roman"/>
                        </a:rPr>
                        <a:t>?</a:t>
                      </a:r>
                      <a:r>
                        <a:rPr lang="en-US" sz="1500" dirty="0" smtClean="0">
                          <a:solidFill>
                            <a:srgbClr val="000000"/>
                          </a:solidFill>
                          <a:latin typeface="Times New Roman"/>
                          <a:ea typeface="Calibri"/>
                          <a:cs typeface="Times New Roman"/>
                        </a:rPr>
                        <a:t> </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000000"/>
                          </a:solidFill>
                          <a:latin typeface="Times New Roman"/>
                          <a:ea typeface="Calibri"/>
                          <a:cs typeface="Times New Roman"/>
                        </a:rPr>
                        <a:t>1.Ходит </a:t>
                      </a:r>
                      <a:r>
                        <a:rPr lang="ru-RU" sz="1500" dirty="0">
                          <a:solidFill>
                            <a:srgbClr val="000000"/>
                          </a:solidFill>
                          <a:latin typeface="Times New Roman"/>
                          <a:ea typeface="Calibri"/>
                          <a:cs typeface="Times New Roman"/>
                        </a:rPr>
                        <a:t>город-великан</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На работу в океан.</a:t>
                      </a:r>
                      <a:br>
                        <a:rPr lang="ru-RU" sz="1500" dirty="0">
                          <a:solidFill>
                            <a:srgbClr val="000000"/>
                          </a:solidFill>
                          <a:latin typeface="Times New Roman"/>
                          <a:ea typeface="Calibri"/>
                          <a:cs typeface="Times New Roman"/>
                        </a:rPr>
                      </a:b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000000"/>
                          </a:solidFill>
                          <a:latin typeface="Times New Roman"/>
                          <a:ea typeface="Calibri"/>
                          <a:cs typeface="Times New Roman"/>
                        </a:rPr>
                        <a:t>1.Крыльев </a:t>
                      </a:r>
                      <a:r>
                        <a:rPr lang="ru-RU" sz="1500" dirty="0">
                          <a:solidFill>
                            <a:srgbClr val="000000"/>
                          </a:solidFill>
                          <a:latin typeface="Times New Roman"/>
                          <a:ea typeface="Calibri"/>
                          <a:cs typeface="Times New Roman"/>
                        </a:rPr>
                        <a:t>нет у этой птицы,</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Но нельзя не подивиться:</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Лишь распустит птица хвост —</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И поднимается до звёзд</a:t>
                      </a:r>
                      <a:r>
                        <a:rPr lang="ru-RU" sz="1500" dirty="0" smtClean="0">
                          <a:solidFill>
                            <a:srgbClr val="000000"/>
                          </a:solidFill>
                          <a:latin typeface="Times New Roman"/>
                          <a:ea typeface="Calibri"/>
                          <a:cs typeface="Times New Roman"/>
                        </a:rPr>
                        <a:t>.</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8695">
                <a:tc>
                  <a:txBody>
                    <a:bodyPr/>
                    <a:lstStyle/>
                    <a:p>
                      <a:pPr>
                        <a:lnSpc>
                          <a:spcPct val="115000"/>
                        </a:lnSpc>
                        <a:spcAft>
                          <a:spcPts val="0"/>
                        </a:spcAft>
                      </a:pPr>
                      <a:r>
                        <a:rPr lang="ru-RU" sz="1500" dirty="0" smtClean="0">
                          <a:solidFill>
                            <a:srgbClr val="000000"/>
                          </a:solidFill>
                          <a:latin typeface="Times New Roman"/>
                          <a:ea typeface="Calibri"/>
                          <a:cs typeface="Times New Roman"/>
                        </a:rPr>
                        <a:t>2.Без </a:t>
                      </a:r>
                      <a:r>
                        <a:rPr lang="ru-RU" sz="1500" dirty="0">
                          <a:solidFill>
                            <a:srgbClr val="000000"/>
                          </a:solidFill>
                          <a:latin typeface="Times New Roman"/>
                          <a:ea typeface="Calibri"/>
                          <a:cs typeface="Times New Roman"/>
                        </a:rPr>
                        <a:t>разгона ввысь взлетаю,</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Стрекозу напоминаю.</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Отправляюсь я в полёт,</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Кто же это</a:t>
                      </a:r>
                      <a:r>
                        <a:rPr lang="ru-RU" sz="1500" dirty="0" smtClean="0">
                          <a:solidFill>
                            <a:srgbClr val="000000"/>
                          </a:solidFill>
                          <a:latin typeface="Times New Roman"/>
                          <a:ea typeface="Calibri"/>
                          <a:cs typeface="Times New Roman"/>
                        </a:rPr>
                        <a:t>?</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000000"/>
                          </a:solidFill>
                          <a:latin typeface="Times New Roman"/>
                          <a:ea typeface="Calibri"/>
                          <a:cs typeface="Times New Roman"/>
                        </a:rPr>
                        <a:t>2.Под </a:t>
                      </a:r>
                      <a:r>
                        <a:rPr lang="ru-RU" sz="1500" dirty="0">
                          <a:solidFill>
                            <a:srgbClr val="000000"/>
                          </a:solidFill>
                          <a:latin typeface="Times New Roman"/>
                          <a:ea typeface="Calibri"/>
                          <a:cs typeface="Times New Roman"/>
                        </a:rPr>
                        <a:t>водой железный кит,</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Днём и ночью кит не спит.</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Днём и ночью под водой</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Охраняет твой покой</a:t>
                      </a:r>
                      <a:r>
                        <a:rPr lang="ru-RU" sz="1500" dirty="0" smtClean="0">
                          <a:solidFill>
                            <a:srgbClr val="000000"/>
                          </a:solidFill>
                          <a:latin typeface="Times New Roman"/>
                          <a:ea typeface="Calibri"/>
                          <a:cs typeface="Times New Roman"/>
                        </a:rPr>
                        <a:t>.</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000000"/>
                          </a:solidFill>
                          <a:latin typeface="Times New Roman"/>
                          <a:ea typeface="Calibri"/>
                          <a:cs typeface="Times New Roman"/>
                        </a:rPr>
                        <a:t>2.Зонтик </a:t>
                      </a:r>
                      <a:r>
                        <a:rPr lang="ru-RU" sz="1500" dirty="0">
                          <a:solidFill>
                            <a:srgbClr val="000000"/>
                          </a:solidFill>
                          <a:latin typeface="Times New Roman"/>
                          <a:ea typeface="Calibri"/>
                          <a:cs typeface="Times New Roman"/>
                        </a:rPr>
                        <a:t>я — весь белый-белый,</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Я большой и очень смелый,</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Я по воздуху летаю,</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С облаков людей спускаю</a:t>
                      </a:r>
                      <a:r>
                        <a:rPr lang="ru-RU" sz="1500" dirty="0" smtClean="0">
                          <a:solidFill>
                            <a:srgbClr val="000000"/>
                          </a:solidFill>
                          <a:latin typeface="Times New Roman"/>
                          <a:ea typeface="Calibri"/>
                          <a:cs typeface="Times New Roman"/>
                        </a:rPr>
                        <a:t>.</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57529">
                <a:tc>
                  <a:txBody>
                    <a:bodyPr/>
                    <a:lstStyle/>
                    <a:p>
                      <a:pPr>
                        <a:lnSpc>
                          <a:spcPct val="115000"/>
                        </a:lnSpc>
                        <a:spcAft>
                          <a:spcPts val="0"/>
                        </a:spcAft>
                      </a:pPr>
                      <a:r>
                        <a:rPr lang="ru-RU" sz="1500" dirty="0" smtClean="0">
                          <a:solidFill>
                            <a:srgbClr val="000000"/>
                          </a:solidFill>
                          <a:latin typeface="Times New Roman"/>
                          <a:ea typeface="Calibri"/>
                          <a:cs typeface="Times New Roman"/>
                        </a:rPr>
                        <a:t>3. На </a:t>
                      </a:r>
                      <a:r>
                        <a:rPr lang="ru-RU" sz="1500" dirty="0">
                          <a:solidFill>
                            <a:srgbClr val="000000"/>
                          </a:solidFill>
                          <a:latin typeface="Times New Roman"/>
                          <a:ea typeface="Calibri"/>
                          <a:cs typeface="Times New Roman"/>
                        </a:rPr>
                        <a:t>горе-горушке</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Стоят две старушки,</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Если охнут,</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Люди глохнут</a:t>
                      </a:r>
                      <a:r>
                        <a:rPr lang="ru-RU" sz="1500" dirty="0" smtClean="0">
                          <a:solidFill>
                            <a:srgbClr val="000000"/>
                          </a:solidFill>
                          <a:latin typeface="Times New Roman"/>
                          <a:ea typeface="Calibri"/>
                          <a:cs typeface="Times New Roman"/>
                        </a:rPr>
                        <a:t>.</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000000"/>
                          </a:solidFill>
                          <a:latin typeface="Times New Roman"/>
                          <a:ea typeface="Calibri"/>
                          <a:cs typeface="Times New Roman"/>
                        </a:rPr>
                        <a:t>3.На </a:t>
                      </a:r>
                      <a:r>
                        <a:rPr lang="ru-RU" sz="1500" dirty="0">
                          <a:solidFill>
                            <a:srgbClr val="000000"/>
                          </a:solidFill>
                          <a:latin typeface="Times New Roman"/>
                          <a:ea typeface="Calibri"/>
                          <a:cs typeface="Times New Roman"/>
                        </a:rPr>
                        <a:t>море, в реках и озёрах</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Я плаваю, проворный, скорый.</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Среди военных кораблей</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Известен лёгкостью своей</a:t>
                      </a:r>
                      <a:r>
                        <a:rPr lang="ru-RU" sz="1500" dirty="0" smtClean="0">
                          <a:solidFill>
                            <a:srgbClr val="000000"/>
                          </a:solidFill>
                          <a:latin typeface="Times New Roman"/>
                          <a:ea typeface="Calibri"/>
                          <a:cs typeface="Times New Roman"/>
                        </a:rPr>
                        <a:t>.</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000000"/>
                          </a:solidFill>
                          <a:latin typeface="Times New Roman"/>
                          <a:ea typeface="Calibri"/>
                          <a:cs typeface="Times New Roman"/>
                        </a:rPr>
                        <a:t>3.Не </a:t>
                      </a:r>
                      <a:r>
                        <a:rPr lang="ru-RU" sz="1500" dirty="0">
                          <a:solidFill>
                            <a:srgbClr val="000000"/>
                          </a:solidFill>
                          <a:latin typeface="Times New Roman"/>
                          <a:ea typeface="Calibri"/>
                          <a:cs typeface="Times New Roman"/>
                        </a:rPr>
                        <a:t>летает, не жужжит,</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Жук по улице бежит.</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И горят в глазах жука</a:t>
                      </a:r>
                      <a:br>
                        <a:rPr lang="ru-RU" sz="1500" dirty="0">
                          <a:solidFill>
                            <a:srgbClr val="000000"/>
                          </a:solidFill>
                          <a:latin typeface="Times New Roman"/>
                          <a:ea typeface="Calibri"/>
                          <a:cs typeface="Times New Roman"/>
                        </a:rPr>
                      </a:br>
                      <a:r>
                        <a:rPr lang="ru-RU" sz="1500" dirty="0">
                          <a:solidFill>
                            <a:srgbClr val="000000"/>
                          </a:solidFill>
                          <a:latin typeface="Times New Roman"/>
                          <a:ea typeface="Calibri"/>
                          <a:cs typeface="Times New Roman"/>
                        </a:rPr>
                        <a:t>Два блестящих огонька</a:t>
                      </a:r>
                      <a:r>
                        <a:rPr lang="ru-RU" sz="1500" dirty="0" smtClean="0">
                          <a:solidFill>
                            <a:srgbClr val="000000"/>
                          </a:solidFill>
                          <a:latin typeface="Times New Roman"/>
                          <a:ea typeface="Calibri"/>
                          <a:cs typeface="Times New Roman"/>
                        </a:rPr>
                        <a:t>.</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18847">
                <a:tc>
                  <a:txBody>
                    <a:bodyPr/>
                    <a:lstStyle/>
                    <a:p>
                      <a:pPr>
                        <a:lnSpc>
                          <a:spcPct val="115000"/>
                        </a:lnSpc>
                        <a:spcAft>
                          <a:spcPts val="0"/>
                        </a:spcAft>
                      </a:pPr>
                      <a:r>
                        <a:rPr lang="ru-RU" sz="1500" dirty="0" smtClean="0">
                          <a:solidFill>
                            <a:srgbClr val="111111"/>
                          </a:solidFill>
                          <a:latin typeface="Times New Roman"/>
                          <a:ea typeface="Calibri"/>
                          <a:cs typeface="Times New Roman"/>
                        </a:rPr>
                        <a:t>4.С </a:t>
                      </a:r>
                      <a:r>
                        <a:rPr lang="ru-RU" sz="1500" dirty="0">
                          <a:solidFill>
                            <a:srgbClr val="111111"/>
                          </a:solidFill>
                          <a:latin typeface="Times New Roman"/>
                          <a:ea typeface="Calibri"/>
                          <a:cs typeface="Times New Roman"/>
                        </a:rPr>
                        <a:t>врагом Егорка — </a:t>
                      </a:r>
                      <a:endParaRPr lang="en-US" sz="1500" dirty="0" smtClean="0">
                        <a:solidFill>
                          <a:srgbClr val="111111"/>
                        </a:solidFill>
                        <a:latin typeface="Times New Roman"/>
                        <a:ea typeface="Calibri"/>
                        <a:cs typeface="Times New Roman"/>
                      </a:endParaRPr>
                    </a:p>
                    <a:p>
                      <a:pPr>
                        <a:lnSpc>
                          <a:spcPct val="115000"/>
                        </a:lnSpc>
                        <a:spcAft>
                          <a:spcPts val="0"/>
                        </a:spcAft>
                      </a:pPr>
                      <a:r>
                        <a:rPr lang="ru-RU" sz="1500" dirty="0" smtClean="0">
                          <a:solidFill>
                            <a:srgbClr val="111111"/>
                          </a:solidFill>
                          <a:latin typeface="Times New Roman"/>
                          <a:ea typeface="Calibri"/>
                          <a:cs typeface="Times New Roman"/>
                        </a:rPr>
                        <a:t>Скороговоркой </a:t>
                      </a:r>
                      <a:r>
                        <a:rPr lang="ru-RU" sz="1500" dirty="0">
                          <a:solidFill>
                            <a:srgbClr val="111111"/>
                          </a:solidFill>
                          <a:latin typeface="Times New Roman"/>
                          <a:ea typeface="Calibri"/>
                          <a:cs typeface="Times New Roman"/>
                        </a:rPr>
                        <a:t>Поговорил — </a:t>
                      </a:r>
                      <a:endParaRPr lang="en-US" sz="1500" dirty="0" smtClean="0">
                        <a:solidFill>
                          <a:srgbClr val="111111"/>
                        </a:solidFill>
                        <a:latin typeface="Times New Roman"/>
                        <a:ea typeface="Calibri"/>
                        <a:cs typeface="Times New Roman"/>
                      </a:endParaRPr>
                    </a:p>
                    <a:p>
                      <a:pPr>
                        <a:lnSpc>
                          <a:spcPct val="115000"/>
                        </a:lnSpc>
                        <a:spcAft>
                          <a:spcPts val="0"/>
                        </a:spcAft>
                      </a:pPr>
                      <a:r>
                        <a:rPr lang="ru-RU" sz="1500" dirty="0" smtClean="0">
                          <a:solidFill>
                            <a:srgbClr val="111111"/>
                          </a:solidFill>
                          <a:latin typeface="Times New Roman"/>
                          <a:ea typeface="Calibri"/>
                          <a:cs typeface="Times New Roman"/>
                        </a:rPr>
                        <a:t>И </a:t>
                      </a:r>
                      <a:r>
                        <a:rPr lang="ru-RU" sz="1500" dirty="0">
                          <a:solidFill>
                            <a:srgbClr val="111111"/>
                          </a:solidFill>
                          <a:latin typeface="Times New Roman"/>
                          <a:ea typeface="Calibri"/>
                          <a:cs typeface="Times New Roman"/>
                        </a:rPr>
                        <a:t>страх внушил. </a:t>
                      </a:r>
                      <a:endParaRPr lang="en-US" sz="1500" dirty="0" smtClean="0">
                        <a:solidFill>
                          <a:srgbClr val="111111"/>
                        </a:solidFill>
                        <a:latin typeface="Times New Roman"/>
                        <a:ea typeface="Calibri"/>
                        <a:cs typeface="Times New Roman"/>
                      </a:endParaRPr>
                    </a:p>
                    <a:p>
                      <a:pPr>
                        <a:lnSpc>
                          <a:spcPct val="115000"/>
                        </a:lnSpc>
                        <a:spcAft>
                          <a:spcPts val="0"/>
                        </a:spcAft>
                      </a:pPr>
                      <a:r>
                        <a:rPr lang="ru-RU" sz="1500" dirty="0" smtClean="0">
                          <a:solidFill>
                            <a:srgbClr val="111111"/>
                          </a:solidFill>
                          <a:latin typeface="Times New Roman"/>
                          <a:ea typeface="Calibri"/>
                          <a:cs typeface="Times New Roman"/>
                        </a:rPr>
                        <a:t>Просто </a:t>
                      </a:r>
                      <a:r>
                        <a:rPr lang="ru-RU" sz="1500" dirty="0">
                          <a:solidFill>
                            <a:srgbClr val="111111"/>
                          </a:solidFill>
                          <a:latin typeface="Times New Roman"/>
                          <a:ea typeface="Calibri"/>
                          <a:cs typeface="Times New Roman"/>
                        </a:rPr>
                        <a:t>хват Говорливый … </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111111"/>
                          </a:solidFill>
                          <a:latin typeface="Times New Roman"/>
                          <a:ea typeface="Calibri"/>
                          <a:cs typeface="Times New Roman"/>
                        </a:rPr>
                        <a:t>4.Из </a:t>
                      </a:r>
                      <a:r>
                        <a:rPr lang="ru-RU" sz="1500" dirty="0">
                          <a:solidFill>
                            <a:srgbClr val="111111"/>
                          </a:solidFill>
                          <a:latin typeface="Times New Roman"/>
                          <a:ea typeface="Calibri"/>
                          <a:cs typeface="Times New Roman"/>
                        </a:rPr>
                        <a:t>ограды ствол торчит, Беспощадно он строчит. </a:t>
                      </a:r>
                      <a:endParaRPr lang="en-US" sz="1500" dirty="0" smtClean="0">
                        <a:solidFill>
                          <a:srgbClr val="111111"/>
                        </a:solidFill>
                        <a:latin typeface="Times New Roman"/>
                        <a:ea typeface="Calibri"/>
                        <a:cs typeface="Times New Roman"/>
                      </a:endParaRPr>
                    </a:p>
                    <a:p>
                      <a:pPr>
                        <a:lnSpc>
                          <a:spcPct val="115000"/>
                        </a:lnSpc>
                        <a:spcAft>
                          <a:spcPts val="0"/>
                        </a:spcAft>
                      </a:pPr>
                      <a:r>
                        <a:rPr lang="ru-RU" sz="1500" dirty="0" smtClean="0">
                          <a:solidFill>
                            <a:srgbClr val="111111"/>
                          </a:solidFill>
                          <a:latin typeface="Times New Roman"/>
                          <a:ea typeface="Calibri"/>
                          <a:cs typeface="Times New Roman"/>
                        </a:rPr>
                        <a:t>Кто </a:t>
                      </a:r>
                      <a:r>
                        <a:rPr lang="ru-RU" sz="1500" dirty="0">
                          <a:solidFill>
                            <a:srgbClr val="111111"/>
                          </a:solidFill>
                          <a:latin typeface="Times New Roman"/>
                          <a:ea typeface="Calibri"/>
                          <a:cs typeface="Times New Roman"/>
                        </a:rPr>
                        <a:t>догадлив, тот поймет </a:t>
                      </a:r>
                      <a:endParaRPr lang="en-US" sz="1500" dirty="0" smtClean="0">
                        <a:solidFill>
                          <a:srgbClr val="111111"/>
                        </a:solidFill>
                        <a:latin typeface="Times New Roman"/>
                        <a:ea typeface="Calibri"/>
                        <a:cs typeface="Times New Roman"/>
                      </a:endParaRPr>
                    </a:p>
                    <a:p>
                      <a:pPr>
                        <a:lnSpc>
                          <a:spcPct val="115000"/>
                        </a:lnSpc>
                        <a:spcAft>
                          <a:spcPts val="0"/>
                        </a:spcAft>
                      </a:pPr>
                      <a:r>
                        <a:rPr lang="ru-RU" sz="1500" dirty="0" smtClean="0">
                          <a:solidFill>
                            <a:srgbClr val="111111"/>
                          </a:solidFill>
                          <a:latin typeface="Times New Roman"/>
                          <a:ea typeface="Calibri"/>
                          <a:cs typeface="Times New Roman"/>
                        </a:rPr>
                        <a:t>То</a:t>
                      </a:r>
                      <a:r>
                        <a:rPr lang="ru-RU" sz="1500" dirty="0">
                          <a:solidFill>
                            <a:srgbClr val="111111"/>
                          </a:solidFill>
                          <a:latin typeface="Times New Roman"/>
                          <a:ea typeface="Calibri"/>
                          <a:cs typeface="Times New Roman"/>
                        </a:rPr>
                        <a:t>, что это … </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111111"/>
                          </a:solidFill>
                          <a:latin typeface="Times New Roman"/>
                          <a:ea typeface="Calibri"/>
                          <a:cs typeface="Times New Roman"/>
                        </a:rPr>
                        <a:t>4.Нрав </a:t>
                      </a:r>
                      <a:r>
                        <a:rPr lang="ru-RU" sz="1500" dirty="0">
                          <a:solidFill>
                            <a:srgbClr val="111111"/>
                          </a:solidFill>
                          <a:latin typeface="Times New Roman"/>
                          <a:ea typeface="Calibri"/>
                          <a:cs typeface="Times New Roman"/>
                        </a:rPr>
                        <a:t>у злодейки буйный, злой, </a:t>
                      </a:r>
                      <a:endParaRPr lang="en-US" sz="1500" dirty="0" smtClean="0">
                        <a:solidFill>
                          <a:srgbClr val="111111"/>
                        </a:solidFill>
                        <a:latin typeface="Times New Roman"/>
                        <a:ea typeface="Calibri"/>
                        <a:cs typeface="Times New Roman"/>
                      </a:endParaRPr>
                    </a:p>
                    <a:p>
                      <a:pPr>
                        <a:lnSpc>
                          <a:spcPct val="115000"/>
                        </a:lnSpc>
                        <a:spcAft>
                          <a:spcPts val="0"/>
                        </a:spcAft>
                      </a:pPr>
                      <a:r>
                        <a:rPr lang="ru-RU" sz="1500" dirty="0" smtClean="0">
                          <a:solidFill>
                            <a:srgbClr val="111111"/>
                          </a:solidFill>
                          <a:latin typeface="Times New Roman"/>
                          <a:ea typeface="Calibri"/>
                          <a:cs typeface="Times New Roman"/>
                        </a:rPr>
                        <a:t>А </a:t>
                      </a:r>
                      <a:r>
                        <a:rPr lang="ru-RU" sz="1500" dirty="0">
                          <a:solidFill>
                            <a:srgbClr val="111111"/>
                          </a:solidFill>
                          <a:latin typeface="Times New Roman"/>
                          <a:ea typeface="Calibri"/>
                          <a:cs typeface="Times New Roman"/>
                        </a:rPr>
                        <a:t>прозывается ручной. </a:t>
                      </a:r>
                      <a:endParaRPr lang="en-US" sz="1500" dirty="0" smtClean="0">
                        <a:solidFill>
                          <a:srgbClr val="111111"/>
                        </a:solidFill>
                        <a:latin typeface="Times New Roman"/>
                        <a:ea typeface="Calibri"/>
                        <a:cs typeface="Times New Roman"/>
                      </a:endParaRPr>
                    </a:p>
                    <a:p>
                      <a:pPr>
                        <a:lnSpc>
                          <a:spcPct val="115000"/>
                        </a:lnSpc>
                        <a:spcAft>
                          <a:spcPts val="0"/>
                        </a:spcAft>
                      </a:pPr>
                      <a:r>
                        <a:rPr lang="ru-RU" sz="1500" dirty="0" smtClean="0">
                          <a:solidFill>
                            <a:srgbClr val="111111"/>
                          </a:solidFill>
                          <a:latin typeface="Times New Roman"/>
                          <a:ea typeface="Calibri"/>
                          <a:cs typeface="Times New Roman"/>
                        </a:rPr>
                        <a:t>Но </a:t>
                      </a:r>
                      <a:r>
                        <a:rPr lang="ru-RU" sz="1500" dirty="0">
                          <a:solidFill>
                            <a:srgbClr val="111111"/>
                          </a:solidFill>
                          <a:latin typeface="Times New Roman"/>
                          <a:ea typeface="Calibri"/>
                          <a:cs typeface="Times New Roman"/>
                        </a:rPr>
                        <a:t>совсем не виновата </a:t>
                      </a:r>
                      <a:endParaRPr lang="en-US" sz="1500" dirty="0" smtClean="0">
                        <a:solidFill>
                          <a:srgbClr val="111111"/>
                        </a:solidFill>
                        <a:latin typeface="Times New Roman"/>
                        <a:ea typeface="Calibri"/>
                        <a:cs typeface="Times New Roman"/>
                      </a:endParaRPr>
                    </a:p>
                    <a:p>
                      <a:pPr>
                        <a:lnSpc>
                          <a:spcPct val="115000"/>
                        </a:lnSpc>
                        <a:spcAft>
                          <a:spcPts val="0"/>
                        </a:spcAft>
                      </a:pPr>
                      <a:r>
                        <a:rPr lang="ru-RU" sz="1500" dirty="0" smtClean="0">
                          <a:solidFill>
                            <a:srgbClr val="111111"/>
                          </a:solidFill>
                          <a:latin typeface="Times New Roman"/>
                          <a:ea typeface="Calibri"/>
                          <a:cs typeface="Times New Roman"/>
                        </a:rPr>
                        <a:t>В </a:t>
                      </a:r>
                      <a:r>
                        <a:rPr lang="ru-RU" sz="1500" dirty="0">
                          <a:solidFill>
                            <a:srgbClr val="111111"/>
                          </a:solidFill>
                          <a:latin typeface="Times New Roman"/>
                          <a:ea typeface="Calibri"/>
                          <a:cs typeface="Times New Roman"/>
                        </a:rPr>
                        <a:t>этом грозная </a:t>
                      </a:r>
                      <a:r>
                        <a:rPr lang="ru-RU" sz="1500" dirty="0" smtClean="0">
                          <a:solidFill>
                            <a:srgbClr val="111111"/>
                          </a:solidFill>
                          <a:latin typeface="Times New Roman"/>
                          <a:ea typeface="Calibri"/>
                          <a:cs typeface="Times New Roman"/>
                        </a:rPr>
                        <a:t>…</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077">
                <a:tc>
                  <a:txBody>
                    <a:bodyPr/>
                    <a:lstStyle/>
                    <a:p>
                      <a:pPr>
                        <a:lnSpc>
                          <a:spcPct val="115000"/>
                        </a:lnSpc>
                        <a:spcAft>
                          <a:spcPts val="0"/>
                        </a:spcAft>
                      </a:pPr>
                      <a:r>
                        <a:rPr lang="ru-RU" sz="1500" dirty="0" smtClean="0">
                          <a:solidFill>
                            <a:srgbClr val="111111"/>
                          </a:solidFill>
                          <a:latin typeface="Times New Roman"/>
                          <a:ea typeface="Calibri"/>
                          <a:cs typeface="Times New Roman"/>
                        </a:rPr>
                        <a:t>5.Стоит </a:t>
                      </a:r>
                      <a:r>
                        <a:rPr lang="ru-RU" sz="1500" dirty="0">
                          <a:solidFill>
                            <a:srgbClr val="111111"/>
                          </a:solidFill>
                          <a:latin typeface="Times New Roman"/>
                          <a:ea typeface="Calibri"/>
                          <a:cs typeface="Times New Roman"/>
                        </a:rPr>
                        <a:t>черепаха — стальная рубаха, Враг в овраг — и она где враг. </a:t>
                      </a:r>
                      <a:br>
                        <a:rPr lang="ru-RU" sz="1500" dirty="0">
                          <a:solidFill>
                            <a:srgbClr val="111111"/>
                          </a:solidFill>
                          <a:latin typeface="Times New Roman"/>
                          <a:ea typeface="Calibri"/>
                          <a:cs typeface="Times New Roman"/>
                        </a:rPr>
                      </a:b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111111"/>
                          </a:solidFill>
                          <a:latin typeface="Times New Roman"/>
                          <a:ea typeface="Calibri"/>
                          <a:cs typeface="Times New Roman"/>
                        </a:rPr>
                        <a:t>5.Я </a:t>
                      </a:r>
                      <a:r>
                        <a:rPr lang="ru-RU" sz="1500" dirty="0">
                          <a:solidFill>
                            <a:srgbClr val="111111"/>
                          </a:solidFill>
                          <a:latin typeface="Times New Roman"/>
                          <a:ea typeface="Calibri"/>
                          <a:cs typeface="Times New Roman"/>
                        </a:rPr>
                        <a:t>современный «Бог войны», Защитник рубежей страны. Ведь, прежде, чем пойти на бой, Меня пускают на «разбой». </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solidFill>
                            <a:srgbClr val="111111"/>
                          </a:solidFill>
                          <a:latin typeface="Times New Roman"/>
                          <a:ea typeface="Calibri"/>
                          <a:cs typeface="Times New Roman"/>
                        </a:rPr>
                        <a:t>5.Он </a:t>
                      </a:r>
                      <a:r>
                        <a:rPr lang="ru-RU" sz="1500" dirty="0">
                          <a:solidFill>
                            <a:srgbClr val="111111"/>
                          </a:solidFill>
                          <a:latin typeface="Times New Roman"/>
                          <a:ea typeface="Calibri"/>
                          <a:cs typeface="Times New Roman"/>
                        </a:rPr>
                        <a:t>на войне как воздух нужен, Когда пускают едкий газ. И пусть ответ наш будет дружен: Конечно это!? </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5077">
                <a:tc>
                  <a:txBody>
                    <a:bodyPr/>
                    <a:lstStyle/>
                    <a:p>
                      <a:pPr>
                        <a:lnSpc>
                          <a:spcPct val="115000"/>
                        </a:lnSpc>
                        <a:spcAft>
                          <a:spcPts val="0"/>
                        </a:spcAft>
                      </a:pPr>
                      <a:r>
                        <a:rPr lang="ru-RU" sz="1500" dirty="0" smtClean="0">
                          <a:latin typeface="Calibri"/>
                          <a:ea typeface="Calibri"/>
                          <a:cs typeface="Times New Roman"/>
                        </a:rPr>
                        <a:t>Ответы:</a:t>
                      </a:r>
                      <a:r>
                        <a:rPr lang="ru-RU" sz="1500" baseline="0" dirty="0" smtClean="0">
                          <a:latin typeface="Calibri"/>
                          <a:ea typeface="Calibri"/>
                          <a:cs typeface="Times New Roman"/>
                        </a:rPr>
                        <a:t> …,…,…,…,….</a:t>
                      </a:r>
                      <a:endParaRPr lang="ru-RU" sz="1500" dirty="0" smtClean="0">
                        <a:latin typeface="Calibri"/>
                        <a:ea typeface="Calibri"/>
                        <a:cs typeface="Times New Roman"/>
                      </a:endParaRPr>
                    </a:p>
                    <a:p>
                      <a:pPr>
                        <a:lnSpc>
                          <a:spcPct val="115000"/>
                        </a:lnSpc>
                        <a:spcAft>
                          <a:spcPts val="0"/>
                        </a:spcAft>
                      </a:pPr>
                      <a:r>
                        <a:rPr lang="ru-RU" sz="1500" dirty="0" smtClean="0">
                          <a:latin typeface="Calibri"/>
                          <a:ea typeface="Calibri"/>
                          <a:cs typeface="Times New Roman"/>
                        </a:rPr>
                        <a:t>Обобщающее </a:t>
                      </a:r>
                      <a:r>
                        <a:rPr lang="ru-RU" sz="1500" dirty="0" err="1" smtClean="0">
                          <a:latin typeface="Calibri"/>
                          <a:ea typeface="Calibri"/>
                          <a:cs typeface="Times New Roman"/>
                        </a:rPr>
                        <a:t>слово:____________</a:t>
                      </a: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latin typeface="Calibri"/>
                          <a:ea typeface="Calibri"/>
                          <a:cs typeface="Times New Roman"/>
                        </a:rPr>
                        <a:t>Ответы:</a:t>
                      </a:r>
                      <a:r>
                        <a:rPr lang="ru-RU" sz="1500" baseline="0" dirty="0" smtClean="0">
                          <a:latin typeface="Calibri"/>
                          <a:ea typeface="Calibri"/>
                          <a:cs typeface="Times New Roman"/>
                        </a:rPr>
                        <a:t> …,…,…,…,….</a:t>
                      </a:r>
                      <a:endParaRPr lang="ru-RU" sz="1500" dirty="0" smtClean="0">
                        <a:latin typeface="Calibri"/>
                        <a:ea typeface="Calibri"/>
                        <a:cs typeface="Times New Roman"/>
                      </a:endParaRPr>
                    </a:p>
                    <a:p>
                      <a:pPr>
                        <a:lnSpc>
                          <a:spcPct val="115000"/>
                        </a:lnSpc>
                        <a:spcAft>
                          <a:spcPts val="0"/>
                        </a:spcAft>
                      </a:pPr>
                      <a:r>
                        <a:rPr lang="ru-RU" sz="1500" dirty="0" smtClean="0">
                          <a:latin typeface="Calibri"/>
                          <a:ea typeface="Calibri"/>
                          <a:cs typeface="Times New Roman"/>
                        </a:rPr>
                        <a:t>Обобщающее </a:t>
                      </a:r>
                      <a:r>
                        <a:rPr lang="ru-RU" sz="1500" dirty="0" err="1" smtClean="0">
                          <a:latin typeface="Calibri"/>
                          <a:ea typeface="Calibri"/>
                          <a:cs typeface="Times New Roman"/>
                        </a:rPr>
                        <a:t>слово:____________</a:t>
                      </a:r>
                      <a:endParaRPr lang="ru-RU" sz="1500" dirty="0" smtClean="0">
                        <a:latin typeface="Calibri"/>
                        <a:ea typeface="Calibri"/>
                        <a:cs typeface="Times New Roman"/>
                      </a:endParaRPr>
                    </a:p>
                    <a:p>
                      <a:pPr>
                        <a:lnSpc>
                          <a:spcPct val="115000"/>
                        </a:lnSpc>
                        <a:spcAft>
                          <a:spcPts val="0"/>
                        </a:spcAft>
                      </a:pP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ru-RU" sz="1500" dirty="0" smtClean="0">
                          <a:latin typeface="Calibri"/>
                          <a:ea typeface="Calibri"/>
                          <a:cs typeface="Times New Roman"/>
                        </a:rPr>
                        <a:t>Ответы:</a:t>
                      </a:r>
                      <a:r>
                        <a:rPr lang="ru-RU" sz="1500" baseline="0" dirty="0" smtClean="0">
                          <a:latin typeface="Calibri"/>
                          <a:ea typeface="Calibri"/>
                          <a:cs typeface="Times New Roman"/>
                        </a:rPr>
                        <a:t> …,…,…,…,….</a:t>
                      </a:r>
                      <a:endParaRPr lang="ru-RU" sz="1500" dirty="0" smtClean="0">
                        <a:latin typeface="Calibri"/>
                        <a:ea typeface="Calibri"/>
                        <a:cs typeface="Times New Roman"/>
                      </a:endParaRPr>
                    </a:p>
                    <a:p>
                      <a:pPr>
                        <a:lnSpc>
                          <a:spcPct val="115000"/>
                        </a:lnSpc>
                        <a:spcAft>
                          <a:spcPts val="0"/>
                        </a:spcAft>
                      </a:pPr>
                      <a:r>
                        <a:rPr lang="ru-RU" sz="1500" dirty="0" smtClean="0">
                          <a:latin typeface="Calibri"/>
                          <a:ea typeface="Calibri"/>
                          <a:cs typeface="Times New Roman"/>
                        </a:rPr>
                        <a:t>Обобщающее </a:t>
                      </a:r>
                      <a:r>
                        <a:rPr lang="ru-RU" sz="1500" dirty="0" err="1" smtClean="0">
                          <a:latin typeface="Calibri"/>
                          <a:ea typeface="Calibri"/>
                          <a:cs typeface="Times New Roman"/>
                        </a:rPr>
                        <a:t>слово:____________</a:t>
                      </a:r>
                      <a:endParaRPr lang="ru-RU" sz="1500" dirty="0" smtClean="0">
                        <a:latin typeface="Calibri"/>
                        <a:ea typeface="Calibri"/>
                        <a:cs typeface="Times New Roman"/>
                      </a:endParaRPr>
                    </a:p>
                    <a:p>
                      <a:pPr>
                        <a:lnSpc>
                          <a:spcPct val="115000"/>
                        </a:lnSpc>
                        <a:spcAft>
                          <a:spcPts val="0"/>
                        </a:spcAft>
                      </a:pPr>
                      <a:endParaRPr lang="ru-RU" sz="1500" dirty="0">
                        <a:latin typeface="Calibri"/>
                        <a:ea typeface="Calibri"/>
                        <a:cs typeface="Times New Roman"/>
                      </a:endParaRPr>
                    </a:p>
                  </a:txBody>
                  <a:tcPr marL="41521" marR="4152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http://xn--80aafy5bs.xn--p1ai/wp-content/uploads/2016/01/Ilyushin-i-Kokkinaki-na-stoyanke-shturmovikov-Il-2-aviazavoda-18-v-Kujbysheve.-600x531.jpg"/>
          <p:cNvPicPr>
            <a:picLocks noChangeAspect="1" noChangeArrowheads="1"/>
          </p:cNvPicPr>
          <p:nvPr/>
        </p:nvPicPr>
        <p:blipFill>
          <a:blip r:embed="rId2" cstate="print"/>
          <a:srcRect/>
          <a:stretch>
            <a:fillRect/>
          </a:stretch>
        </p:blipFill>
        <p:spPr bwMode="auto">
          <a:xfrm>
            <a:off x="1619672" y="260648"/>
            <a:ext cx="5715000" cy="5057775"/>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5" name="Прямоугольник 4"/>
          <p:cNvSpPr/>
          <p:nvPr/>
        </p:nvSpPr>
        <p:spPr>
          <a:xfrm>
            <a:off x="2123728" y="5733256"/>
            <a:ext cx="5256584" cy="707886"/>
          </a:xfrm>
          <a:prstGeom prst="rect">
            <a:avLst/>
          </a:prstGeom>
        </p:spPr>
        <p:txBody>
          <a:bodyPr wrap="square">
            <a:spAutoFit/>
          </a:bodyPr>
          <a:lstStyle/>
          <a:p>
            <a:pPr algn="ctr"/>
            <a:r>
              <a:rPr lang="ru-RU" sz="2000" i="1" dirty="0" smtClean="0">
                <a:solidFill>
                  <a:schemeClr val="accent1">
                    <a:lumMod val="75000"/>
                  </a:schemeClr>
                </a:solidFill>
              </a:rPr>
              <a:t>Ильюшин на стоянке штурмовиков Ил-2 авиазавода № 18 в Куйбышеве</a:t>
            </a:r>
            <a:endParaRPr lang="ru-RU" sz="2000" i="1" dirty="0">
              <a:solidFill>
                <a:schemeClr val="accent1">
                  <a:lumMod val="75000"/>
                </a:schemeClr>
              </a:solidFill>
            </a:endParaRPr>
          </a:p>
        </p:txBody>
      </p:sp>
      <p:pic>
        <p:nvPicPr>
          <p:cNvPr id="4"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pic>
        <p:nvPicPr>
          <p:cNvPr id="6" name="Picture 8" descr="Картинки по запросу звезда героя социалистического труда советского союза"/>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2536" y="0"/>
            <a:ext cx="1800200" cy="2400267"/>
          </a:xfrm>
          <a:prstGeom prst="rect">
            <a:avLst/>
          </a:prstGeom>
          <a:noFill/>
        </p:spPr>
      </p:pic>
      <p:pic>
        <p:nvPicPr>
          <p:cNvPr id="7" name="Picture 8" descr="Картинки по запросу звезда героя социалистического труда советского союза"/>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2536" y="2204864"/>
            <a:ext cx="1800200" cy="2400267"/>
          </a:xfrm>
          <a:prstGeom prst="rect">
            <a:avLst/>
          </a:prstGeom>
          <a:noFill/>
        </p:spPr>
      </p:pic>
      <p:pic>
        <p:nvPicPr>
          <p:cNvPr id="8" name="Picture 8" descr="Картинки по запросу звезда героя социалистического труда советского союза"/>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52536" y="4457733"/>
            <a:ext cx="1800200" cy="2400267"/>
          </a:xfrm>
          <a:prstGeom prst="rect">
            <a:avLst/>
          </a:prstGeom>
          <a:noFill/>
        </p:spPr>
      </p:pic>
    </p:spTree>
  </p:cSld>
  <p:clrMapOvr>
    <a:masterClrMapping/>
  </p:clrMapOvr>
  <p:transition>
    <p:strips dir="ld"/>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8" name="AutoShape 4" descr="Картинки по запросу цитата о конструкторе Ильюши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0" name="AutoShape 6" descr="Картинки по запросу цитата о конструкторе Ильюши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6152" name="AutoShape 8" descr="Картинки по запросу цитата о конструкторе Ильюши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2" name="Прямоугольник 11"/>
          <p:cNvSpPr/>
          <p:nvPr/>
        </p:nvSpPr>
        <p:spPr>
          <a:xfrm>
            <a:off x="3995936" y="1412776"/>
            <a:ext cx="4572000" cy="4893647"/>
          </a:xfrm>
          <a:prstGeom prst="rect">
            <a:avLst/>
          </a:prstGeom>
        </p:spPr>
        <p:txBody>
          <a:bodyPr wrap="square">
            <a:spAutoFit/>
          </a:bodyPr>
          <a:lstStyle/>
          <a:p>
            <a:pPr algn="just"/>
            <a:r>
              <a:rPr lang="ru-RU" sz="2400" dirty="0" smtClean="0">
                <a:solidFill>
                  <a:srgbClr val="540000"/>
                </a:solidFill>
                <a:latin typeface="Calibri" pitchFamily="34" charset="0"/>
                <a:cs typeface="Calibri" pitchFamily="34" charset="0"/>
              </a:rPr>
              <a:t>Дорого дал бы Гитлер за его голову, создавшую русским невероятный самолет, который неустрашимые арийцы прозвали «Черной смертью». Они попытаются повторить русский штурмовик на своих заводах, но это окажется делом не только непростым, но и невозможным. Даже наши валенки им не удастся скопировать,… </a:t>
            </a:r>
          </a:p>
          <a:p>
            <a:pPr algn="r"/>
            <a:r>
              <a:rPr lang="ru-RU" sz="2400" dirty="0" smtClean="0">
                <a:solidFill>
                  <a:srgbClr val="C00000"/>
                </a:solidFill>
                <a:latin typeface="Calibri" pitchFamily="34" charset="0"/>
                <a:cs typeface="Calibri" pitchFamily="34" charset="0"/>
              </a:rPr>
              <a:t> Феликс Чуев </a:t>
            </a:r>
            <a:br>
              <a:rPr lang="ru-RU" sz="2400" dirty="0" smtClean="0">
                <a:solidFill>
                  <a:srgbClr val="C00000"/>
                </a:solidFill>
                <a:latin typeface="Calibri" pitchFamily="34" charset="0"/>
                <a:cs typeface="Calibri" pitchFamily="34" charset="0"/>
              </a:rPr>
            </a:br>
            <a:endParaRPr lang="ru-RU" sz="2400" dirty="0">
              <a:solidFill>
                <a:srgbClr val="C00000"/>
              </a:solidFill>
              <a:latin typeface="Calibri" pitchFamily="34" charset="0"/>
              <a:cs typeface="Calibri" pitchFamily="34" charset="0"/>
            </a:endParaRPr>
          </a:p>
        </p:txBody>
      </p:sp>
      <p:pic>
        <p:nvPicPr>
          <p:cNvPr id="15" name="Рисунок 14" descr="https://upload.wikimedia.org/wikipedia/commons/thumb/7/7c/Bundesarchiv_Bild_169-0066%2C_Russisches_Flugzeug_Ilyushin_Il-2_%22Stormovik%22.jpg/310px-Bundesarchiv_Bild_169-0066%2C_Russisches_Flugzeug_Ilyushin_Il-2_%22Stormovik%22.jpg"/>
          <p:cNvPicPr/>
          <p:nvPr/>
        </p:nvPicPr>
        <p:blipFill>
          <a:blip r:embed="rId2" cstate="print">
            <a:extLst>
              <a:ext uri="{28A0092B-C50C-407E-A947-70E740481C1C}">
                <a14:useLocalDpi xmlns:ve="http://schemas.openxmlformats.org/markup-compatibility/2006" xmlns:m="http://schemas.openxmlformats.org/officeDocument/2006/math" xmlns:wp="http://schemas.openxmlformats.org/drawingml/2006/wordprocessingDrawing" xmlns:wne="http://schemas.microsoft.com/office/word/2006/wordml"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pic="http://schemas.openxmlformats.org/drawingml/2006/picture" xmlns:lc="http://schemas.openxmlformats.org/drawingml/2006/lockedCanvas" val="0"/>
              </a:ext>
            </a:extLst>
          </a:blip>
          <a:srcRect/>
          <a:stretch>
            <a:fillRect/>
          </a:stretch>
        </p:blipFill>
        <p:spPr bwMode="auto">
          <a:xfrm>
            <a:off x="0" y="0"/>
            <a:ext cx="2952750" cy="1857375"/>
          </a:xfrm>
          <a:prstGeom prst="rect">
            <a:avLst/>
          </a:prstGeom>
          <a:noFill/>
          <a:ln>
            <a:noFill/>
          </a:ln>
        </p:spPr>
      </p:pic>
      <p:pic>
        <p:nvPicPr>
          <p:cNvPr id="11" name="Picture 2" descr="Картинки по запросу памятник самолет в самаре"/>
          <p:cNvPicPr>
            <a:picLocks noChangeAspect="1" noChangeArrowheads="1"/>
          </p:cNvPicPr>
          <p:nvPr/>
        </p:nvPicPr>
        <p:blipFill>
          <a:blip r:embed="rId3" cstate="print"/>
          <a:srcRect/>
          <a:stretch>
            <a:fillRect/>
          </a:stretch>
        </p:blipFill>
        <p:spPr bwMode="auto">
          <a:xfrm>
            <a:off x="899592" y="1556792"/>
            <a:ext cx="2828925" cy="2333626"/>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pic>
        <p:nvPicPr>
          <p:cNvPr id="17" name="Picture 8" descr="http://ptgo-sever.spb.ru/wp-content/uploads/2017/12/IMG_9602.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extLst>
      <p:ext uri="{BB962C8B-B14F-4D97-AF65-F5344CB8AC3E}">
        <p14:creationId xmlns:p14="http://schemas.microsoft.com/office/powerpoint/2010/main" xmlns="" val="727757209"/>
      </p:ext>
    </p:extLst>
  </p:cSld>
  <p:clrMapOvr>
    <a:masterClrMapping/>
  </p:clrMapOvr>
  <p:transition>
    <p:split/>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539552" y="1412776"/>
          <a:ext cx="7872536" cy="2768664"/>
        </p:xfrm>
        <a:graphic>
          <a:graphicData uri="http://schemas.openxmlformats.org/drawingml/2006/table">
            <a:tbl>
              <a:tblPr/>
              <a:tblGrid>
                <a:gridCol w="7872536"/>
              </a:tblGrid>
              <a:tr h="0">
                <a:tc>
                  <a:txBody>
                    <a:bodyPr/>
                    <a:lstStyle/>
                    <a:p>
                      <a:pPr algn="ctr">
                        <a:lnSpc>
                          <a:spcPct val="115000"/>
                        </a:lnSpc>
                        <a:spcAft>
                          <a:spcPts val="0"/>
                        </a:spcAft>
                      </a:pPr>
                      <a:r>
                        <a:rPr lang="ru-RU" sz="3200" b="1" dirty="0">
                          <a:solidFill>
                            <a:schemeClr val="accent2">
                              <a:lumMod val="75000"/>
                            </a:schemeClr>
                          </a:solidFill>
                          <a:latin typeface="Times New Roman"/>
                          <a:ea typeface="TimesNewRomanPS-BoldMT"/>
                          <a:cs typeface="Times New Roman"/>
                        </a:rPr>
                        <a:t>«ШАГИ К ПОБЕДЕ»:</a:t>
                      </a:r>
                      <a:endParaRPr lang="ru-RU" sz="3200" b="1" dirty="0">
                        <a:solidFill>
                          <a:schemeClr val="accent2">
                            <a:lumMod val="75000"/>
                          </a:schemeClr>
                        </a:solidFill>
                        <a:latin typeface="Calibri"/>
                        <a:ea typeface="Calibri"/>
                        <a:cs typeface="Times New Roman"/>
                      </a:endParaRPr>
                    </a:p>
                    <a:p>
                      <a:pPr marL="675640" indent="-675640" algn="just">
                        <a:lnSpc>
                          <a:spcPct val="115000"/>
                        </a:lnSpc>
                        <a:spcAft>
                          <a:spcPts val="0"/>
                        </a:spcAft>
                      </a:pPr>
                      <a:r>
                        <a:rPr lang="ru-RU" sz="2400" dirty="0">
                          <a:latin typeface="Times New Roman"/>
                          <a:ea typeface="TimesNewRomanPS-BoldMT"/>
                          <a:cs typeface="Times New Roman"/>
                        </a:rPr>
                        <a:t>………………………….</a:t>
                      </a:r>
                      <a:r>
                        <a:rPr lang="ru-RU" sz="2400" dirty="0">
                          <a:solidFill>
                            <a:srgbClr val="000000"/>
                          </a:solidFill>
                          <a:latin typeface="Times New Roman"/>
                          <a:ea typeface="Times New Roman"/>
                          <a:cs typeface="Times New Roman"/>
                        </a:rPr>
                        <a:t>       </a:t>
                      </a:r>
                      <a:endParaRPr lang="ru-RU" sz="2400" dirty="0">
                        <a:latin typeface="Calibri"/>
                        <a:ea typeface="Calibri"/>
                        <a:cs typeface="Times New Roman"/>
                      </a:endParaRPr>
                    </a:p>
                    <a:p>
                      <a:pPr marL="675640" indent="-675640" algn="just">
                        <a:lnSpc>
                          <a:spcPct val="115000"/>
                        </a:lnSpc>
                        <a:spcAft>
                          <a:spcPts val="0"/>
                        </a:spcAft>
                      </a:pPr>
                      <a:r>
                        <a:rPr lang="ru-RU" sz="2400" dirty="0">
                          <a:solidFill>
                            <a:srgbClr val="000000"/>
                          </a:solidFill>
                          <a:latin typeface="Times New Roman"/>
                          <a:ea typeface="Times New Roman"/>
                          <a:cs typeface="Times New Roman"/>
                        </a:rPr>
                        <a:t>        </a:t>
                      </a:r>
                      <a:r>
                        <a:rPr lang="ru-RU" sz="2400" dirty="0" smtClean="0">
                          <a:solidFill>
                            <a:srgbClr val="000000"/>
                          </a:solidFill>
                          <a:latin typeface="Times New Roman"/>
                          <a:ea typeface="Times New Roman"/>
                          <a:cs typeface="Times New Roman"/>
                        </a:rPr>
                        <a:t>…………………………               </a:t>
                      </a:r>
                      <a:endParaRPr lang="ru-RU" sz="2400" dirty="0">
                        <a:latin typeface="Calibri"/>
                        <a:ea typeface="Calibri"/>
                        <a:cs typeface="Times New Roman"/>
                      </a:endParaRPr>
                    </a:p>
                    <a:p>
                      <a:pPr marL="675640" indent="-675640" algn="ctr">
                        <a:lnSpc>
                          <a:spcPct val="115000"/>
                        </a:lnSpc>
                        <a:spcAft>
                          <a:spcPts val="0"/>
                        </a:spcAft>
                      </a:pPr>
                      <a:r>
                        <a:rPr lang="ru-RU" sz="2400" dirty="0" smtClean="0">
                          <a:solidFill>
                            <a:srgbClr val="000000"/>
                          </a:solidFill>
                          <a:latin typeface="Times New Roman"/>
                          <a:ea typeface="Times New Roman"/>
                          <a:cs typeface="Times New Roman"/>
                        </a:rPr>
                        <a:t>………………………………</a:t>
                      </a:r>
                      <a:endParaRPr lang="ru-RU" sz="2400" dirty="0">
                        <a:latin typeface="Calibri"/>
                        <a:ea typeface="Calibri"/>
                        <a:cs typeface="Times New Roman"/>
                      </a:endParaRPr>
                    </a:p>
                    <a:p>
                      <a:pPr algn="just">
                        <a:lnSpc>
                          <a:spcPct val="115000"/>
                        </a:lnSpc>
                        <a:spcAft>
                          <a:spcPts val="0"/>
                        </a:spcAft>
                        <a:tabLst>
                          <a:tab pos="1752600" algn="l"/>
                        </a:tabLst>
                      </a:pPr>
                      <a:r>
                        <a:rPr lang="ru-RU" sz="2400" dirty="0">
                          <a:latin typeface="Times New Roman"/>
                          <a:ea typeface="TimesNewRomanPS-BoldMT"/>
                          <a:cs typeface="Times New Roman"/>
                        </a:rPr>
                        <a:t>	              </a:t>
                      </a:r>
                      <a:r>
                        <a:rPr lang="ru-RU" sz="2400" dirty="0" smtClean="0">
                          <a:latin typeface="Times New Roman"/>
                          <a:ea typeface="TimesNewRomanPS-BoldMT"/>
                          <a:cs typeface="Times New Roman"/>
                        </a:rPr>
                        <a:t>             ……………………</a:t>
                      </a:r>
                      <a:endParaRPr lang="ru-RU" sz="2400" dirty="0">
                        <a:latin typeface="Calibri"/>
                        <a:ea typeface="Calibri"/>
                        <a:cs typeface="Times New Roman"/>
                      </a:endParaRPr>
                    </a:p>
                    <a:p>
                      <a:pPr algn="just">
                        <a:lnSpc>
                          <a:spcPct val="115000"/>
                        </a:lnSpc>
                        <a:spcAft>
                          <a:spcPts val="0"/>
                        </a:spcAft>
                        <a:tabLst>
                          <a:tab pos="2343150" algn="l"/>
                        </a:tabLst>
                      </a:pPr>
                      <a:r>
                        <a:rPr lang="ru-RU" sz="2400" dirty="0">
                          <a:latin typeface="Times New Roman"/>
                          <a:ea typeface="TimesNewRomanPS-BoldMT"/>
                          <a:cs typeface="Times New Roman"/>
                        </a:rPr>
                        <a:t>	</a:t>
                      </a:r>
                      <a:r>
                        <a:rPr lang="ru-RU" sz="3200" b="1" dirty="0">
                          <a:latin typeface="Times New Roman"/>
                          <a:ea typeface="TimesNewRomanPS-BoldMT"/>
                          <a:cs typeface="Times New Roman"/>
                        </a:rPr>
                        <a:t>                    </a:t>
                      </a:r>
                      <a:r>
                        <a:rPr lang="ru-RU" sz="3200" b="1" dirty="0">
                          <a:solidFill>
                            <a:srgbClr val="FF0000"/>
                          </a:solidFill>
                          <a:latin typeface="Times New Roman"/>
                          <a:ea typeface="TimesNewRomanPS-BoldMT"/>
                          <a:cs typeface="Times New Roman"/>
                        </a:rPr>
                        <a:t>ПОБЕДА</a:t>
                      </a:r>
                      <a:endParaRPr lang="ru-RU" sz="3200" dirty="0">
                        <a:solidFill>
                          <a:srgbClr val="FF0000"/>
                        </a:solidFill>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35844" name="AutoShape 4"/>
          <p:cNvSpPr>
            <a:spLocks noChangeShapeType="1"/>
          </p:cNvSpPr>
          <p:nvPr/>
        </p:nvSpPr>
        <p:spPr bwMode="auto">
          <a:xfrm>
            <a:off x="3851920" y="2060848"/>
            <a:ext cx="57150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5843" name="AutoShape 3"/>
          <p:cNvSpPr>
            <a:spLocks noChangeShapeType="1"/>
          </p:cNvSpPr>
          <p:nvPr/>
        </p:nvSpPr>
        <p:spPr bwMode="auto">
          <a:xfrm>
            <a:off x="6156176" y="2924944"/>
            <a:ext cx="5810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5841" name="AutoShape 1"/>
          <p:cNvSpPr>
            <a:spLocks noChangeShapeType="1"/>
          </p:cNvSpPr>
          <p:nvPr/>
        </p:nvSpPr>
        <p:spPr bwMode="auto">
          <a:xfrm>
            <a:off x="6948264" y="3356992"/>
            <a:ext cx="5810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5842" name="AutoShape 2"/>
          <p:cNvSpPr>
            <a:spLocks noChangeShapeType="1"/>
          </p:cNvSpPr>
          <p:nvPr/>
        </p:nvSpPr>
        <p:spPr bwMode="auto">
          <a:xfrm>
            <a:off x="4427984" y="2492896"/>
            <a:ext cx="5810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7" name="Прямоугольник 6"/>
          <p:cNvSpPr/>
          <p:nvPr/>
        </p:nvSpPr>
        <p:spPr>
          <a:xfrm>
            <a:off x="251520" y="188640"/>
            <a:ext cx="1867819" cy="461665"/>
          </a:xfrm>
          <a:prstGeom prst="rect">
            <a:avLst/>
          </a:prstGeom>
        </p:spPr>
        <p:txBody>
          <a:bodyPr wrap="none">
            <a:spAutoFit/>
          </a:bodyPr>
          <a:lstStyle/>
          <a:p>
            <a:r>
              <a:rPr lang="ru-RU" sz="2400" b="1" u="sng" dirty="0" smtClean="0"/>
              <a:t>Задание 4.</a:t>
            </a:r>
            <a:r>
              <a:rPr lang="ru-RU" dirty="0" smtClean="0"/>
              <a:t> </a:t>
            </a:r>
            <a:endParaRPr lang="ru-RU" dirty="0"/>
          </a:p>
        </p:txBody>
      </p:sp>
      <p:pic>
        <p:nvPicPr>
          <p:cNvPr id="8" name="Picture 2" descr="Картинки по запросу портрет ильюшина"/>
          <p:cNvPicPr>
            <a:picLocks noChangeAspect="1" noChangeArrowheads="1"/>
          </p:cNvPicPr>
          <p:nvPr/>
        </p:nvPicPr>
        <p:blipFill>
          <a:blip r:embed="rId2" cstate="print"/>
          <a:srcRect/>
          <a:stretch>
            <a:fillRect/>
          </a:stretch>
        </p:blipFill>
        <p:spPr bwMode="auto">
          <a:xfrm>
            <a:off x="467544" y="4293096"/>
            <a:ext cx="1574899" cy="2232248"/>
          </a:xfrm>
          <a:prstGeom prst="rect">
            <a:avLst/>
          </a:prstGeom>
          <a:noFill/>
        </p:spPr>
      </p:pic>
      <p:pic>
        <p:nvPicPr>
          <p:cNvPr id="9"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wipe di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1340768"/>
          <a:ext cx="8712968" cy="3505200"/>
        </p:xfrm>
        <a:graphic>
          <a:graphicData uri="http://schemas.openxmlformats.org/drawingml/2006/table">
            <a:tbl>
              <a:tblPr/>
              <a:tblGrid>
                <a:gridCol w="8712968"/>
              </a:tblGrid>
              <a:tr h="0">
                <a:tc>
                  <a:txBody>
                    <a:bodyPr/>
                    <a:lstStyle/>
                    <a:p>
                      <a:pPr algn="ctr">
                        <a:lnSpc>
                          <a:spcPct val="115000"/>
                        </a:lnSpc>
                        <a:spcAft>
                          <a:spcPts val="0"/>
                        </a:spcAft>
                      </a:pPr>
                      <a:r>
                        <a:rPr lang="ru-RU" sz="2400" b="1" dirty="0">
                          <a:solidFill>
                            <a:schemeClr val="accent2">
                              <a:lumMod val="75000"/>
                            </a:schemeClr>
                          </a:solidFill>
                          <a:latin typeface="Times New Roman"/>
                          <a:ea typeface="TimesNewRomanPS-BoldMT"/>
                          <a:cs typeface="Times New Roman"/>
                        </a:rPr>
                        <a:t>«ШАГИ К ПОБЕДЕ</a:t>
                      </a:r>
                      <a:r>
                        <a:rPr lang="ru-RU" sz="2400" b="1" dirty="0" smtClean="0">
                          <a:solidFill>
                            <a:schemeClr val="accent2">
                              <a:lumMod val="75000"/>
                            </a:schemeClr>
                          </a:solidFill>
                          <a:latin typeface="Times New Roman"/>
                          <a:ea typeface="TimesNewRomanPS-BoldMT"/>
                          <a:cs typeface="Times New Roman"/>
                        </a:rPr>
                        <a:t>»:</a:t>
                      </a:r>
                    </a:p>
                    <a:p>
                      <a:pPr algn="ctr">
                        <a:lnSpc>
                          <a:spcPct val="115000"/>
                        </a:lnSpc>
                        <a:spcAft>
                          <a:spcPts val="0"/>
                        </a:spcAft>
                      </a:pPr>
                      <a:endParaRPr lang="ru-RU" sz="2400" b="1" dirty="0">
                        <a:solidFill>
                          <a:schemeClr val="accent2">
                            <a:lumMod val="75000"/>
                          </a:schemeClr>
                        </a:solidFill>
                        <a:latin typeface="Calibri"/>
                        <a:ea typeface="Calibri"/>
                        <a:cs typeface="Times New Roman"/>
                      </a:endParaRPr>
                    </a:p>
                    <a:p>
                      <a:pPr marL="675640" indent="-675640" algn="just">
                        <a:lnSpc>
                          <a:spcPct val="115000"/>
                        </a:lnSpc>
                        <a:spcAft>
                          <a:spcPts val="0"/>
                        </a:spcAft>
                      </a:pPr>
                      <a:r>
                        <a:rPr lang="ru-RU" sz="2400" dirty="0" smtClean="0">
                          <a:latin typeface="Times New Roman"/>
                          <a:ea typeface="TimesNewRomanPS-BoldMT"/>
                          <a:cs typeface="Times New Roman"/>
                        </a:rPr>
                        <a:t>1.ЗАКАЗ </a:t>
                      </a:r>
                      <a:r>
                        <a:rPr lang="ru-RU" sz="2400" dirty="0">
                          <a:latin typeface="Times New Roman"/>
                          <a:ea typeface="TimesNewRomanPS-BoldMT"/>
                          <a:cs typeface="Times New Roman"/>
                        </a:rPr>
                        <a:t>ГОСУДАРСТВА</a:t>
                      </a:r>
                      <a:r>
                        <a:rPr lang="ru-RU" sz="2400" dirty="0">
                          <a:solidFill>
                            <a:srgbClr val="000000"/>
                          </a:solidFill>
                          <a:latin typeface="Times New Roman"/>
                          <a:ea typeface="Times New Roman"/>
                          <a:cs typeface="Times New Roman"/>
                        </a:rPr>
                        <a:t>       </a:t>
                      </a:r>
                      <a:endParaRPr lang="ru-RU" sz="2400" dirty="0">
                        <a:latin typeface="Calibri"/>
                        <a:ea typeface="Calibri"/>
                        <a:cs typeface="Times New Roman"/>
                      </a:endParaRPr>
                    </a:p>
                    <a:p>
                      <a:pPr marL="675640" indent="-675640" algn="l">
                        <a:lnSpc>
                          <a:spcPct val="115000"/>
                        </a:lnSpc>
                        <a:spcAft>
                          <a:spcPts val="0"/>
                        </a:spcAft>
                      </a:pPr>
                      <a:r>
                        <a:rPr lang="ru-RU" sz="2400" dirty="0" smtClean="0">
                          <a:solidFill>
                            <a:srgbClr val="000000"/>
                          </a:solidFill>
                          <a:latin typeface="Times New Roman"/>
                          <a:ea typeface="Times New Roman"/>
                          <a:cs typeface="Times New Roman"/>
                        </a:rPr>
                        <a:t>2.РАЗРАБОТКА</a:t>
                      </a:r>
                      <a:r>
                        <a:rPr lang="ru-RU" sz="2400" baseline="0" dirty="0" smtClean="0">
                          <a:solidFill>
                            <a:srgbClr val="000000"/>
                          </a:solidFill>
                          <a:latin typeface="Times New Roman"/>
                          <a:ea typeface="Times New Roman"/>
                          <a:cs typeface="Times New Roman"/>
                        </a:rPr>
                        <a:t> </a:t>
                      </a:r>
                      <a:r>
                        <a:rPr lang="ru-RU" sz="2400" dirty="0" smtClean="0">
                          <a:solidFill>
                            <a:srgbClr val="000000"/>
                          </a:solidFill>
                          <a:latin typeface="Times New Roman"/>
                          <a:ea typeface="Times New Roman"/>
                          <a:cs typeface="Times New Roman"/>
                        </a:rPr>
                        <a:t>И </a:t>
                      </a:r>
                      <a:r>
                        <a:rPr lang="ru-RU" sz="2400" dirty="0">
                          <a:solidFill>
                            <a:srgbClr val="000000"/>
                          </a:solidFill>
                          <a:latin typeface="Times New Roman"/>
                          <a:ea typeface="Times New Roman"/>
                          <a:cs typeface="Times New Roman"/>
                        </a:rPr>
                        <a:t>ИЗОБРЕТЕНИЕ НОВОГО САМОЛЕТА                 </a:t>
                      </a:r>
                      <a:endParaRPr lang="ru-RU" sz="2400" dirty="0">
                        <a:latin typeface="Calibri"/>
                        <a:ea typeface="Calibri"/>
                        <a:cs typeface="Times New Roman"/>
                      </a:endParaRPr>
                    </a:p>
                    <a:p>
                      <a:pPr marL="675640" indent="-675640" algn="l">
                        <a:lnSpc>
                          <a:spcPct val="115000"/>
                        </a:lnSpc>
                        <a:spcAft>
                          <a:spcPts val="0"/>
                        </a:spcAft>
                      </a:pPr>
                      <a:r>
                        <a:rPr lang="ru-RU" sz="2400" dirty="0" smtClean="0">
                          <a:solidFill>
                            <a:srgbClr val="000000"/>
                          </a:solidFill>
                          <a:latin typeface="Times New Roman"/>
                          <a:ea typeface="Times New Roman"/>
                          <a:cs typeface="Times New Roman"/>
                        </a:rPr>
                        <a:t>3.ПРОИЗВОДСТВО </a:t>
                      </a:r>
                      <a:r>
                        <a:rPr lang="ru-RU" sz="2400" dirty="0">
                          <a:solidFill>
                            <a:srgbClr val="000000"/>
                          </a:solidFill>
                          <a:latin typeface="Times New Roman"/>
                          <a:ea typeface="Times New Roman"/>
                          <a:cs typeface="Times New Roman"/>
                        </a:rPr>
                        <a:t>ИЛ-2 (САМООТВЕРЖЕННЫЙ ТРУД РАБОТНИКОВ </a:t>
                      </a:r>
                      <a:r>
                        <a:rPr lang="ru-RU" sz="2400" dirty="0" smtClean="0">
                          <a:solidFill>
                            <a:srgbClr val="000000"/>
                          </a:solidFill>
                          <a:latin typeface="Times New Roman"/>
                          <a:ea typeface="Times New Roman"/>
                          <a:cs typeface="Times New Roman"/>
                        </a:rPr>
                        <a:t>ПРЕДПРИЯТИЙ</a:t>
                      </a:r>
                      <a:r>
                        <a:rPr lang="ru-RU" sz="2400" dirty="0">
                          <a:solidFill>
                            <a:srgbClr val="000000"/>
                          </a:solidFill>
                          <a:latin typeface="Times New Roman"/>
                          <a:ea typeface="Times New Roman"/>
                          <a:cs typeface="Times New Roman"/>
                        </a:rPr>
                        <a:t>)</a:t>
                      </a:r>
                      <a:endParaRPr lang="ru-RU" sz="2400" dirty="0">
                        <a:latin typeface="Calibri"/>
                        <a:ea typeface="Calibri"/>
                        <a:cs typeface="Times New Roman"/>
                      </a:endParaRPr>
                    </a:p>
                    <a:p>
                      <a:pPr algn="just">
                        <a:lnSpc>
                          <a:spcPct val="115000"/>
                        </a:lnSpc>
                        <a:spcAft>
                          <a:spcPts val="0"/>
                        </a:spcAft>
                        <a:tabLst>
                          <a:tab pos="1752600" algn="l"/>
                        </a:tabLst>
                      </a:pPr>
                      <a:r>
                        <a:rPr lang="ru-RU" sz="2400" dirty="0" smtClean="0">
                          <a:latin typeface="Times New Roman"/>
                          <a:ea typeface="TimesNewRomanPS-BoldMT"/>
                          <a:cs typeface="Times New Roman"/>
                        </a:rPr>
                        <a:t>4.ГЕРОИЗМ </a:t>
                      </a:r>
                      <a:r>
                        <a:rPr lang="ru-RU" sz="2400" dirty="0">
                          <a:latin typeface="Times New Roman"/>
                          <a:ea typeface="TimesNewRomanPS-BoldMT"/>
                          <a:cs typeface="Times New Roman"/>
                        </a:rPr>
                        <a:t>СОВЕТСКИХ ЛЕТЧИКОВ</a:t>
                      </a:r>
                      <a:endParaRPr lang="ru-RU" sz="2400" dirty="0">
                        <a:latin typeface="Calibri"/>
                        <a:ea typeface="Calibri"/>
                        <a:cs typeface="Times New Roman"/>
                      </a:endParaRPr>
                    </a:p>
                    <a:p>
                      <a:pPr algn="ctr">
                        <a:lnSpc>
                          <a:spcPct val="115000"/>
                        </a:lnSpc>
                        <a:spcAft>
                          <a:spcPts val="0"/>
                        </a:spcAft>
                        <a:tabLst>
                          <a:tab pos="2343150" algn="l"/>
                        </a:tabLst>
                      </a:pPr>
                      <a:r>
                        <a:rPr lang="ru-RU" sz="2400" dirty="0" smtClean="0">
                          <a:latin typeface="Times New Roman"/>
                          <a:ea typeface="TimesNewRomanPS-BoldMT"/>
                          <a:cs typeface="Times New Roman"/>
                        </a:rPr>
                        <a:t>                                             </a:t>
                      </a:r>
                      <a:r>
                        <a:rPr lang="ru-RU" sz="3200" b="1" dirty="0">
                          <a:solidFill>
                            <a:srgbClr val="FF0000"/>
                          </a:solidFill>
                          <a:latin typeface="Times New Roman"/>
                          <a:ea typeface="TimesNewRomanPS-BoldMT"/>
                          <a:cs typeface="Times New Roman"/>
                        </a:rPr>
                        <a:t>ПОБЕДА</a:t>
                      </a:r>
                      <a:endParaRPr lang="ru-RU" sz="3200" b="1" dirty="0">
                        <a:solidFill>
                          <a:srgbClr val="FF0000"/>
                        </a:solidFill>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37892" name="Прямая со стрелкой 11"/>
          <p:cNvSpPr>
            <a:spLocks noChangeShapeType="1"/>
          </p:cNvSpPr>
          <p:nvPr/>
        </p:nvSpPr>
        <p:spPr bwMode="auto">
          <a:xfrm>
            <a:off x="4211960" y="2348880"/>
            <a:ext cx="349250"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7891" name="Прямая со стрелкой 10"/>
          <p:cNvSpPr>
            <a:spLocks noChangeShapeType="1"/>
          </p:cNvSpPr>
          <p:nvPr/>
        </p:nvSpPr>
        <p:spPr bwMode="auto">
          <a:xfrm>
            <a:off x="5868144" y="4077072"/>
            <a:ext cx="5810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7890" name="Прямая со стрелкой 9"/>
          <p:cNvSpPr>
            <a:spLocks noChangeShapeType="1"/>
          </p:cNvSpPr>
          <p:nvPr/>
        </p:nvSpPr>
        <p:spPr bwMode="auto">
          <a:xfrm>
            <a:off x="8100392" y="2780928"/>
            <a:ext cx="5810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37889" name="Прямая со стрелкой 8"/>
          <p:cNvSpPr>
            <a:spLocks noChangeShapeType="1"/>
          </p:cNvSpPr>
          <p:nvPr/>
        </p:nvSpPr>
        <p:spPr bwMode="auto">
          <a:xfrm>
            <a:off x="5652120" y="3645024"/>
            <a:ext cx="581025" cy="0"/>
          </a:xfrm>
          <a:prstGeom prst="straightConnector1">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179512" y="188640"/>
            <a:ext cx="4351384" cy="523220"/>
          </a:xfrm>
          <a:prstGeom prst="rect">
            <a:avLst/>
          </a:prstGeom>
          <a:noFill/>
        </p:spPr>
        <p:txBody>
          <a:bodyPr wrap="none" rtlCol="0">
            <a:spAutoFit/>
          </a:bodyPr>
          <a:lstStyle/>
          <a:p>
            <a:r>
              <a:rPr lang="ru-RU" sz="2800" dirty="0" smtClean="0">
                <a:solidFill>
                  <a:schemeClr val="tx1">
                    <a:lumMod val="65000"/>
                    <a:lumOff val="35000"/>
                  </a:schemeClr>
                </a:solidFill>
                <a:latin typeface="Times New Roman" pitchFamily="18" charset="0"/>
                <a:cs typeface="Times New Roman" pitchFamily="18" charset="0"/>
              </a:rPr>
              <a:t>ВОЗМОЖНЫЙ ВАРИАНТ</a:t>
            </a:r>
            <a:endParaRPr lang="ru-RU" sz="2800" dirty="0">
              <a:solidFill>
                <a:schemeClr val="tx1">
                  <a:lumMod val="65000"/>
                  <a:lumOff val="35000"/>
                </a:schemeClr>
              </a:solidFill>
              <a:latin typeface="Times New Roman" pitchFamily="18" charset="0"/>
              <a:cs typeface="Times New Roman" pitchFamily="18" charset="0"/>
            </a:endParaRPr>
          </a:p>
        </p:txBody>
      </p:sp>
      <p:pic>
        <p:nvPicPr>
          <p:cNvPr id="8" name="Picture 8" descr="http://ptgo-sever.spb.ru/wp-content/uploads/2017/12/IMG_960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96010" y="188641"/>
            <a:ext cx="1347989" cy="1296144"/>
          </a:xfrm>
          <a:prstGeom prst="rect">
            <a:avLst/>
          </a:prstGeom>
          <a:noFill/>
        </p:spPr>
      </p:pic>
    </p:spTree>
  </p:cSld>
  <p:clrMapOvr>
    <a:masterClrMapping/>
  </p:clrMapOvr>
  <p:transition>
    <p:dissolv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395536" y="1628800"/>
          <a:ext cx="7656512" cy="3473323"/>
        </p:xfrm>
        <a:graphic>
          <a:graphicData uri="http://schemas.openxmlformats.org/drawingml/2006/table">
            <a:tbl>
              <a:tblPr/>
              <a:tblGrid>
                <a:gridCol w="7656512"/>
              </a:tblGrid>
              <a:tr h="0">
                <a:tc>
                  <a:txBody>
                    <a:bodyPr/>
                    <a:lstStyle/>
                    <a:p>
                      <a:pPr algn="just">
                        <a:lnSpc>
                          <a:spcPct val="115000"/>
                        </a:lnSpc>
                        <a:spcAft>
                          <a:spcPts val="0"/>
                        </a:spcAft>
                      </a:pPr>
                      <a:r>
                        <a:rPr lang="ru-RU" sz="2800" dirty="0" smtClean="0">
                          <a:latin typeface="Times New Roman"/>
                          <a:ea typeface="TimesNewRomanPSMT"/>
                          <a:cs typeface="Times New Roman"/>
                        </a:rPr>
                        <a:t>Закончить предложения:</a:t>
                      </a:r>
                    </a:p>
                    <a:p>
                      <a:pPr algn="just">
                        <a:lnSpc>
                          <a:spcPct val="115000"/>
                        </a:lnSpc>
                        <a:spcAft>
                          <a:spcPts val="0"/>
                        </a:spcAft>
                      </a:pPr>
                      <a:r>
                        <a:rPr lang="ru-RU" sz="2800" dirty="0" smtClean="0">
                          <a:latin typeface="Times New Roman"/>
                          <a:ea typeface="TimesNewRomanPSMT"/>
                          <a:cs typeface="Times New Roman"/>
                        </a:rPr>
                        <a:t> </a:t>
                      </a:r>
                      <a:endParaRPr lang="ru-RU" sz="2800" dirty="0">
                        <a:latin typeface="Calibri"/>
                        <a:ea typeface="Calibri"/>
                        <a:cs typeface="Times New Roman"/>
                      </a:endParaRPr>
                    </a:p>
                    <a:p>
                      <a:pPr algn="just">
                        <a:lnSpc>
                          <a:spcPct val="150000"/>
                        </a:lnSpc>
                        <a:spcAft>
                          <a:spcPts val="0"/>
                        </a:spcAft>
                      </a:pPr>
                      <a:r>
                        <a:rPr lang="ru-RU" sz="2800" dirty="0">
                          <a:solidFill>
                            <a:schemeClr val="tx2">
                              <a:lumMod val="75000"/>
                            </a:schemeClr>
                          </a:solidFill>
                          <a:latin typeface="Times New Roman"/>
                          <a:ea typeface="TimesNewRomanPSMT"/>
                          <a:cs typeface="Times New Roman"/>
                        </a:rPr>
                        <a:t>Теперь я знаю о  «</a:t>
                      </a:r>
                      <a:r>
                        <a:rPr lang="ru-RU" sz="2800" i="1" dirty="0">
                          <a:solidFill>
                            <a:schemeClr val="tx2">
                              <a:lumMod val="75000"/>
                            </a:schemeClr>
                          </a:solidFill>
                          <a:latin typeface="Calibri"/>
                          <a:ea typeface="Calibri"/>
                          <a:cs typeface="Times New Roman"/>
                        </a:rPr>
                        <a:t>летающем «танке»</a:t>
                      </a:r>
                      <a:r>
                        <a:rPr lang="ru-RU" sz="2800" dirty="0">
                          <a:solidFill>
                            <a:schemeClr val="tx2">
                              <a:lumMod val="75000"/>
                            </a:schemeClr>
                          </a:solidFill>
                          <a:latin typeface="Times New Roman"/>
                          <a:ea typeface="TimesNewRomanPSMT"/>
                          <a:cs typeface="Times New Roman"/>
                        </a:rPr>
                        <a:t> – </a:t>
                      </a:r>
                      <a:r>
                        <a:rPr lang="ru-RU" sz="2800" dirty="0" smtClean="0">
                          <a:solidFill>
                            <a:schemeClr val="tx2">
                              <a:lumMod val="75000"/>
                            </a:schemeClr>
                          </a:solidFill>
                          <a:latin typeface="Times New Roman"/>
                          <a:ea typeface="TimesNewRomanPSMT"/>
                          <a:cs typeface="Times New Roman"/>
                        </a:rPr>
                        <a:t>…</a:t>
                      </a:r>
                      <a:endParaRPr lang="ru-RU" sz="2800" dirty="0">
                        <a:solidFill>
                          <a:schemeClr val="tx2">
                            <a:lumMod val="75000"/>
                          </a:schemeClr>
                        </a:solidFill>
                        <a:latin typeface="Calibri"/>
                        <a:ea typeface="Calibri"/>
                        <a:cs typeface="Times New Roman"/>
                      </a:endParaRPr>
                    </a:p>
                    <a:p>
                      <a:pPr algn="just">
                        <a:lnSpc>
                          <a:spcPct val="150000"/>
                        </a:lnSpc>
                        <a:spcAft>
                          <a:spcPts val="0"/>
                        </a:spcAft>
                      </a:pPr>
                      <a:r>
                        <a:rPr lang="ru-RU" sz="2800" dirty="0">
                          <a:solidFill>
                            <a:schemeClr val="tx2">
                              <a:lumMod val="75000"/>
                            </a:schemeClr>
                          </a:solidFill>
                          <a:latin typeface="Times New Roman"/>
                          <a:ea typeface="TimesNewRomanPSMT"/>
                          <a:cs typeface="Times New Roman"/>
                        </a:rPr>
                        <a:t>Могу назвать его создателя…</a:t>
                      </a:r>
                      <a:endParaRPr lang="ru-RU" sz="2800" dirty="0">
                        <a:solidFill>
                          <a:schemeClr val="tx2">
                            <a:lumMod val="75000"/>
                          </a:schemeClr>
                        </a:solidFill>
                        <a:latin typeface="Calibri"/>
                        <a:ea typeface="Calibri"/>
                        <a:cs typeface="Times New Roman"/>
                      </a:endParaRPr>
                    </a:p>
                    <a:p>
                      <a:pPr algn="just">
                        <a:lnSpc>
                          <a:spcPct val="150000"/>
                        </a:lnSpc>
                        <a:spcAft>
                          <a:spcPts val="0"/>
                        </a:spcAft>
                      </a:pPr>
                      <a:r>
                        <a:rPr lang="ru-RU" sz="2800" dirty="0">
                          <a:solidFill>
                            <a:schemeClr val="tx2">
                              <a:lumMod val="75000"/>
                            </a:schemeClr>
                          </a:solidFill>
                          <a:latin typeface="Times New Roman"/>
                          <a:ea typeface="TimesNewRomanPSMT"/>
                          <a:cs typeface="Times New Roman"/>
                        </a:rPr>
                        <a:t>Горд тем, что …</a:t>
                      </a:r>
                      <a:endParaRPr lang="ru-RU" sz="2800" dirty="0">
                        <a:solidFill>
                          <a:schemeClr val="tx2">
                            <a:lumMod val="75000"/>
                          </a:schemeClr>
                        </a:solidFill>
                        <a:latin typeface="Calibri"/>
                        <a:ea typeface="Calibri"/>
                        <a:cs typeface="Times New Roman"/>
                      </a:endParaRPr>
                    </a:p>
                    <a:p>
                      <a:pPr algn="just">
                        <a:lnSpc>
                          <a:spcPct val="150000"/>
                        </a:lnSpc>
                        <a:spcAft>
                          <a:spcPts val="0"/>
                        </a:spcAft>
                      </a:pPr>
                      <a:r>
                        <a:rPr lang="ru-RU" sz="2800" dirty="0">
                          <a:solidFill>
                            <a:schemeClr val="tx2">
                              <a:lumMod val="75000"/>
                            </a:schemeClr>
                          </a:solidFill>
                          <a:latin typeface="Times New Roman"/>
                          <a:ea typeface="TimesNewRomanPSMT"/>
                          <a:cs typeface="Times New Roman"/>
                        </a:rPr>
                        <a:t>Ещё хотелось бы узнать……….</a:t>
                      </a:r>
                      <a:endParaRPr lang="ru-RU" sz="2800" dirty="0">
                        <a:solidFill>
                          <a:schemeClr val="tx2">
                            <a:lumMod val="75000"/>
                          </a:schemeClr>
                        </a:solidFill>
                        <a:latin typeface="Calibri"/>
                        <a:ea typeface="Calibri"/>
                        <a:cs typeface="Times New Roman"/>
                      </a:endParaRPr>
                    </a:p>
                  </a:txBody>
                  <a:tcPr marL="114300" marR="114300" marT="0" marB="0">
                    <a:lnL>
                      <a:noFill/>
                    </a:lnL>
                    <a:lnR>
                      <a:noFill/>
                    </a:lnR>
                    <a:lnT>
                      <a:noFill/>
                    </a:lnT>
                    <a:lnB>
                      <a:noFill/>
                    </a:lnB>
                  </a:tcPr>
                </a:tc>
              </a:tr>
            </a:tbl>
          </a:graphicData>
        </a:graphic>
      </p:graphicFrame>
      <p:sp>
        <p:nvSpPr>
          <p:cNvPr id="3" name="TextBox 2"/>
          <p:cNvSpPr txBox="1"/>
          <p:nvPr/>
        </p:nvSpPr>
        <p:spPr>
          <a:xfrm>
            <a:off x="251520" y="260648"/>
            <a:ext cx="4082784" cy="584775"/>
          </a:xfrm>
          <a:prstGeom prst="rect">
            <a:avLst/>
          </a:prstGeom>
          <a:noFill/>
        </p:spPr>
        <p:txBody>
          <a:bodyPr wrap="none" rtlCol="0">
            <a:spAutoFit/>
          </a:bodyPr>
          <a:lstStyle/>
          <a:p>
            <a:r>
              <a:rPr lang="ru-RU" sz="3200" b="1" dirty="0" smtClean="0">
                <a:solidFill>
                  <a:schemeClr val="bg2">
                    <a:lumMod val="10000"/>
                  </a:schemeClr>
                </a:solidFill>
                <a:latin typeface="Times New Roman"/>
                <a:ea typeface="TimesNewRomanPS-BoldMT"/>
                <a:cs typeface="Times New Roman"/>
              </a:rPr>
              <a:t>Фронтальная работа</a:t>
            </a:r>
            <a:endParaRPr lang="ru-RU" sz="3200" dirty="0">
              <a:solidFill>
                <a:schemeClr val="bg2">
                  <a:lumMod val="10000"/>
                </a:schemeClr>
              </a:solidFill>
            </a:endParaRPr>
          </a:p>
        </p:txBody>
      </p:sp>
      <p:pic>
        <p:nvPicPr>
          <p:cNvPr id="4" name="Picture 8" descr="http://ptgo-sever.spb.ru/wp-content/uploads/2017/12/IMG_960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Картинки по запросу памятник самолет в самаре"/>
          <p:cNvPicPr>
            <a:picLocks noChangeAspect="1" noChangeArrowheads="1"/>
          </p:cNvPicPr>
          <p:nvPr/>
        </p:nvPicPr>
        <p:blipFill>
          <a:blip r:embed="rId2" cstate="print"/>
          <a:srcRect/>
          <a:stretch>
            <a:fillRect/>
          </a:stretch>
        </p:blipFill>
        <p:spPr bwMode="auto">
          <a:xfrm>
            <a:off x="0" y="1"/>
            <a:ext cx="2280319" cy="162880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2" name="TextBox 1"/>
          <p:cNvSpPr txBox="1"/>
          <p:nvPr/>
        </p:nvSpPr>
        <p:spPr>
          <a:xfrm>
            <a:off x="1331640" y="548680"/>
            <a:ext cx="4052776" cy="584775"/>
          </a:xfrm>
          <a:prstGeom prst="rect">
            <a:avLst/>
          </a:prstGeom>
          <a:noFill/>
        </p:spPr>
        <p:txBody>
          <a:bodyPr wrap="none" rtlCol="0">
            <a:spAutoFit/>
          </a:bodyPr>
          <a:lstStyle/>
          <a:p>
            <a:r>
              <a:rPr lang="ru-RU" sz="3200" b="1" dirty="0" smtClean="0">
                <a:solidFill>
                  <a:schemeClr val="bg2">
                    <a:lumMod val="25000"/>
                  </a:schemeClr>
                </a:solidFill>
              </a:rPr>
              <a:t>Домашнее задание</a:t>
            </a:r>
            <a:endParaRPr lang="ru-RU" sz="3200" b="1" dirty="0">
              <a:solidFill>
                <a:schemeClr val="bg2">
                  <a:lumMod val="25000"/>
                </a:schemeClr>
              </a:solidFill>
            </a:endParaRPr>
          </a:p>
        </p:txBody>
      </p:sp>
      <p:graphicFrame>
        <p:nvGraphicFramePr>
          <p:cNvPr id="3" name="Таблица 2"/>
          <p:cNvGraphicFramePr>
            <a:graphicFrameLocks noGrp="1"/>
          </p:cNvGraphicFramePr>
          <p:nvPr/>
        </p:nvGraphicFramePr>
        <p:xfrm>
          <a:off x="179512" y="1700808"/>
          <a:ext cx="8532440" cy="3751898"/>
        </p:xfrm>
        <a:graphic>
          <a:graphicData uri="http://schemas.openxmlformats.org/drawingml/2006/table">
            <a:tbl>
              <a:tblPr/>
              <a:tblGrid>
                <a:gridCol w="8532440"/>
              </a:tblGrid>
              <a:tr h="1788776">
                <a:tc>
                  <a:txBody>
                    <a:bodyPr/>
                    <a:lstStyle/>
                    <a:p>
                      <a:pPr algn="just">
                        <a:lnSpc>
                          <a:spcPct val="115000"/>
                        </a:lnSpc>
                        <a:spcAft>
                          <a:spcPts val="0"/>
                        </a:spcAft>
                      </a:pPr>
                      <a:r>
                        <a:rPr lang="ru-RU" sz="2400" i="1" dirty="0">
                          <a:latin typeface="Times New Roman"/>
                          <a:ea typeface="TimesNewRomanPS-BoldMT"/>
                          <a:cs typeface="Times New Roman"/>
                        </a:rPr>
                        <a:t>На выбор </a:t>
                      </a:r>
                      <a:r>
                        <a:rPr lang="ru-RU" sz="2400" i="1" dirty="0" smtClean="0">
                          <a:latin typeface="Times New Roman"/>
                          <a:ea typeface="TimesNewRomanPS-BoldMT"/>
                          <a:cs typeface="Times New Roman"/>
                        </a:rPr>
                        <a:t>ученика:</a:t>
                      </a:r>
                    </a:p>
                    <a:p>
                      <a:pPr algn="just">
                        <a:lnSpc>
                          <a:spcPct val="115000"/>
                        </a:lnSpc>
                        <a:spcAft>
                          <a:spcPts val="0"/>
                        </a:spcAft>
                      </a:pPr>
                      <a:endParaRPr lang="ru-RU" sz="2400" dirty="0">
                        <a:latin typeface="Calibri"/>
                        <a:ea typeface="Calibri"/>
                        <a:cs typeface="Times New Roman"/>
                      </a:endParaRPr>
                    </a:p>
                    <a:p>
                      <a:pPr algn="just">
                        <a:lnSpc>
                          <a:spcPct val="115000"/>
                        </a:lnSpc>
                        <a:spcAft>
                          <a:spcPts val="0"/>
                        </a:spcAft>
                      </a:pPr>
                      <a:r>
                        <a:rPr lang="ru-RU" sz="2400" dirty="0">
                          <a:solidFill>
                            <a:schemeClr val="bg2">
                              <a:lumMod val="25000"/>
                            </a:schemeClr>
                          </a:solidFill>
                          <a:latin typeface="Times New Roman"/>
                          <a:ea typeface="TimesNewRomanPS-BoldMT"/>
                          <a:cs typeface="Times New Roman"/>
                        </a:rPr>
                        <a:t>1.Найти информацию и подготовить сообщение о памятниках Самарской области, посвященных воинам и труженикам тыла Великой Отечественной войны 1941-1945 годов</a:t>
                      </a:r>
                      <a:r>
                        <a:rPr lang="ru-RU" sz="2400" dirty="0" smtClean="0">
                          <a:solidFill>
                            <a:schemeClr val="bg2">
                              <a:lumMod val="25000"/>
                            </a:schemeClr>
                          </a:solidFill>
                          <a:latin typeface="Times New Roman"/>
                          <a:ea typeface="TimesNewRomanPS-BoldMT"/>
                          <a:cs typeface="Times New Roman"/>
                        </a:rPr>
                        <a:t>.</a:t>
                      </a:r>
                      <a:r>
                        <a:rPr kumimoji="0" lang="ru-RU" sz="2400" b="0" i="0" u="none" strike="noStrike" cap="none" normalizeH="0" baseline="0" dirty="0" smtClean="0">
                          <a:ln>
                            <a:noFill/>
                          </a:ln>
                          <a:solidFill>
                            <a:schemeClr val="bg2">
                              <a:lumMod val="25000"/>
                            </a:schemeClr>
                          </a:solidFill>
                          <a:effectLst/>
                          <a:latin typeface="Times New Roman" pitchFamily="18" charset="0"/>
                          <a:ea typeface="TimesNewRomanPS-BoldMT"/>
                          <a:cs typeface="Times New Roman" pitchFamily="18" charset="0"/>
                        </a:rPr>
                        <a:t> </a:t>
                      </a:r>
                    </a:p>
                    <a:p>
                      <a:pPr algn="just">
                        <a:lnSpc>
                          <a:spcPct val="115000"/>
                        </a:lnSpc>
                        <a:spcAft>
                          <a:spcPts val="0"/>
                        </a:spcAft>
                      </a:pPr>
                      <a:endParaRPr kumimoji="0" lang="ru-RU" sz="2400" b="0" i="0" u="none" strike="noStrike" cap="none" normalizeH="0" baseline="0" dirty="0" smtClean="0">
                        <a:ln>
                          <a:noFill/>
                        </a:ln>
                        <a:solidFill>
                          <a:schemeClr val="bg2">
                            <a:lumMod val="25000"/>
                          </a:schemeClr>
                        </a:solidFill>
                        <a:effectLst/>
                        <a:latin typeface="Times New Roman" pitchFamily="18" charset="0"/>
                        <a:ea typeface="TimesNewRomanPS-BoldMT"/>
                        <a:cs typeface="Times New Roman" pitchFamily="18" charset="0"/>
                      </a:endParaRPr>
                    </a:p>
                    <a:p>
                      <a:pPr algn="just">
                        <a:lnSpc>
                          <a:spcPct val="115000"/>
                        </a:lnSpc>
                        <a:spcAft>
                          <a:spcPts val="0"/>
                        </a:spcAft>
                      </a:pPr>
                      <a:r>
                        <a:rPr kumimoji="0" lang="ru-RU" sz="2400" b="0" i="0" u="none" strike="noStrike" cap="none" normalizeH="0" baseline="0" dirty="0" smtClean="0">
                          <a:ln>
                            <a:noFill/>
                          </a:ln>
                          <a:solidFill>
                            <a:schemeClr val="bg2">
                              <a:lumMod val="25000"/>
                            </a:schemeClr>
                          </a:solidFill>
                          <a:effectLst/>
                          <a:latin typeface="Times New Roman" pitchFamily="18" charset="0"/>
                          <a:ea typeface="TimesNewRomanPS-BoldMT"/>
                          <a:cs typeface="Times New Roman" pitchFamily="18" charset="0"/>
                        </a:rPr>
                        <a:t>2. Посмотреть фильм из предложенного списка. Нарисовать рисунок запомнившегося эпизода и подготовить рассказ о просмотренном фильме, используя Памятк</a:t>
                      </a:r>
                      <a:r>
                        <a:rPr kumimoji="0" lang="ru-RU" sz="2400" b="0" i="0" u="none" strike="noStrike" cap="none" normalizeH="0" baseline="0" dirty="0" smtClean="0">
                          <a:ln>
                            <a:noFill/>
                          </a:ln>
                          <a:solidFill>
                            <a:schemeClr val="bg2">
                              <a:lumMod val="25000"/>
                            </a:schemeClr>
                          </a:solidFill>
                          <a:effectLst/>
                          <a:latin typeface="Times New Roman" pitchFamily="18" charset="0"/>
                          <a:ea typeface="+mn-ea"/>
                          <a:cs typeface="Times New Roman" pitchFamily="18" charset="0"/>
                        </a:rPr>
                        <a:t>у.</a:t>
                      </a:r>
                      <a:endParaRPr lang="ru-RU" sz="2400" dirty="0">
                        <a:solidFill>
                          <a:schemeClr val="bg2">
                            <a:lumMod val="25000"/>
                          </a:schemeClr>
                        </a:solidFill>
                        <a:latin typeface="Times New Roman" pitchFamily="18" charset="0"/>
                        <a:ea typeface="Calibri"/>
                        <a:cs typeface="Times New Roman" pitchFamily="18" charset="0"/>
                      </a:endParaRPr>
                    </a:p>
                  </a:txBody>
                  <a:tcPr marL="114300" marR="114300" marT="0" marB="0">
                    <a:lnL>
                      <a:noFill/>
                    </a:lnL>
                    <a:lnR>
                      <a:noFill/>
                    </a:lnR>
                    <a:lnT>
                      <a:noFill/>
                    </a:lnT>
                    <a:lnB>
                      <a:noFill/>
                    </a:lnB>
                  </a:tcPr>
                </a:tc>
              </a:tr>
            </a:tbl>
          </a:graphicData>
        </a:graphic>
      </p:graphicFrame>
      <p:pic>
        <p:nvPicPr>
          <p:cNvPr id="6"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split orient="vert"/>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Картинки по запросу кадр из фильма они сражались за родину"/>
          <p:cNvPicPr>
            <a:picLocks noChangeAspect="1" noChangeArrowheads="1"/>
          </p:cNvPicPr>
          <p:nvPr/>
        </p:nvPicPr>
        <p:blipFill>
          <a:blip r:embed="rId2" cstate="print"/>
          <a:srcRect/>
          <a:stretch>
            <a:fillRect/>
          </a:stretch>
        </p:blipFill>
        <p:spPr bwMode="auto">
          <a:xfrm rot="20919447">
            <a:off x="143226" y="203716"/>
            <a:ext cx="2238334" cy="16787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graphicFrame>
        <p:nvGraphicFramePr>
          <p:cNvPr id="2" name="Таблица 1"/>
          <p:cNvGraphicFramePr>
            <a:graphicFrameLocks noGrp="1"/>
          </p:cNvGraphicFramePr>
          <p:nvPr/>
        </p:nvGraphicFramePr>
        <p:xfrm>
          <a:off x="755576" y="1844824"/>
          <a:ext cx="7560840" cy="3505200"/>
        </p:xfrm>
        <a:graphic>
          <a:graphicData uri="http://schemas.openxmlformats.org/drawingml/2006/table">
            <a:tbl>
              <a:tblPr/>
              <a:tblGrid>
                <a:gridCol w="3780032"/>
                <a:gridCol w="3780808"/>
              </a:tblGrid>
              <a:tr h="2073955">
                <a:tc>
                  <a:txBody>
                    <a:bodyPr/>
                    <a:lstStyle/>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Т-34</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28 панфиловцев</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smtClean="0">
                          <a:latin typeface="Times New Roman"/>
                          <a:ea typeface="TimesNewRomanPS-BoldMT"/>
                          <a:cs typeface="Times New Roman"/>
                        </a:rPr>
                        <a:t>Они </a:t>
                      </a:r>
                      <a:r>
                        <a:rPr lang="ru-RU" sz="2000" dirty="0">
                          <a:latin typeface="Times New Roman"/>
                          <a:ea typeface="TimesNewRomanPS-BoldMT"/>
                          <a:cs typeface="Times New Roman"/>
                        </a:rPr>
                        <a:t>сражались за Родину</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Летят журавли</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А зори здесь тихие</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Баллада о солдате</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Офицеры </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Горячий снег</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Освобождение</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Батальоны просят огня</a:t>
                      </a:r>
                      <a:endParaRPr lang="ru-RU" sz="2000" dirty="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Дума о Ковпаке</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Юнга Северного флота</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Корпус генерала Шубникова</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На войне как на войне</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Сильные духом</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Обратной дороги нет</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Падение Берлина</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Два бойца</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Щит и меч</a:t>
                      </a:r>
                      <a:endParaRPr lang="ru-RU" sz="2000" dirty="0">
                        <a:latin typeface="Calibri"/>
                        <a:ea typeface="Calibri"/>
                        <a:cs typeface="Times New Roman"/>
                      </a:endParaRPr>
                    </a:p>
                    <a:p>
                      <a:pPr marL="342900" lvl="0" indent="-342900" algn="just">
                        <a:lnSpc>
                          <a:spcPct val="115000"/>
                        </a:lnSpc>
                        <a:spcAft>
                          <a:spcPts val="0"/>
                        </a:spcAft>
                        <a:buFont typeface="+mj-lt"/>
                        <a:buAutoNum type="arabicPeriod"/>
                      </a:pPr>
                      <a:r>
                        <a:rPr lang="ru-RU" sz="2000" dirty="0">
                          <a:latin typeface="Times New Roman"/>
                          <a:ea typeface="TimesNewRomanPS-BoldMT"/>
                          <a:cs typeface="Times New Roman"/>
                        </a:rPr>
                        <a:t>Торпедоносцы</a:t>
                      </a:r>
                      <a:endParaRPr lang="ru-RU" sz="2000" dirty="0">
                        <a:latin typeface="Calibri"/>
                        <a:ea typeface="Calibri"/>
                        <a:cs typeface="Times New Roman"/>
                      </a:endParaRPr>
                    </a:p>
                  </a:txBody>
                  <a:tcPr marL="67629" marR="67629"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 name="Прямоугольник 2"/>
          <p:cNvSpPr/>
          <p:nvPr/>
        </p:nvSpPr>
        <p:spPr>
          <a:xfrm>
            <a:off x="1043608" y="548680"/>
            <a:ext cx="7488832" cy="1083374"/>
          </a:xfrm>
          <a:prstGeom prst="rect">
            <a:avLst/>
          </a:prstGeom>
        </p:spPr>
        <p:txBody>
          <a:bodyPr wrap="square">
            <a:spAutoFit/>
          </a:bodyPr>
          <a:lstStyle/>
          <a:p>
            <a:pPr algn="ctr">
              <a:lnSpc>
                <a:spcPct val="115000"/>
              </a:lnSpc>
              <a:spcAft>
                <a:spcPts val="0"/>
              </a:spcAft>
            </a:pPr>
            <a:r>
              <a:rPr lang="ru-RU" sz="2800" b="1" dirty="0" smtClean="0">
                <a:solidFill>
                  <a:srgbClr val="C00000"/>
                </a:solidFill>
                <a:latin typeface="Times New Roman"/>
                <a:ea typeface="TimesNewRomanPS-BoldMT"/>
                <a:cs typeface="Times New Roman"/>
              </a:rPr>
              <a:t>Подборка фильмов о </a:t>
            </a:r>
            <a:endParaRPr lang="ru-RU" sz="2800" b="1" dirty="0" smtClean="0">
              <a:solidFill>
                <a:srgbClr val="C00000"/>
              </a:solidFill>
              <a:latin typeface="Times New Roman"/>
              <a:ea typeface="TimesNewRomanPS-BoldMT"/>
              <a:cs typeface="Times New Roman"/>
            </a:endParaRPr>
          </a:p>
          <a:p>
            <a:pPr algn="ctr">
              <a:lnSpc>
                <a:spcPct val="115000"/>
              </a:lnSpc>
              <a:spcAft>
                <a:spcPts val="0"/>
              </a:spcAft>
            </a:pPr>
            <a:r>
              <a:rPr lang="ru-RU" sz="2800" b="1" dirty="0" smtClean="0">
                <a:solidFill>
                  <a:srgbClr val="C00000"/>
                </a:solidFill>
                <a:latin typeface="Times New Roman"/>
                <a:ea typeface="TimesNewRomanPS-BoldMT"/>
                <a:cs typeface="Times New Roman"/>
              </a:rPr>
              <a:t>Великой Отечественной войне</a:t>
            </a:r>
            <a:endParaRPr lang="ru-RU" sz="2800" dirty="0">
              <a:solidFill>
                <a:srgbClr val="C00000"/>
              </a:solidFill>
              <a:latin typeface="Calibri"/>
              <a:ea typeface="Calibri"/>
              <a:cs typeface="Times New Roman"/>
            </a:endParaRPr>
          </a:p>
        </p:txBody>
      </p:sp>
      <p:pic>
        <p:nvPicPr>
          <p:cNvPr id="7172" name="Picture 4" descr="Картинки по запросу кадр из фильма офицеры"/>
          <p:cNvPicPr>
            <a:picLocks noChangeAspect="1" noChangeArrowheads="1"/>
          </p:cNvPicPr>
          <p:nvPr/>
        </p:nvPicPr>
        <p:blipFill>
          <a:blip r:embed="rId3" cstate="print"/>
          <a:srcRect/>
          <a:stretch>
            <a:fillRect/>
          </a:stretch>
        </p:blipFill>
        <p:spPr bwMode="auto">
          <a:xfrm>
            <a:off x="6610310" y="5229200"/>
            <a:ext cx="2533689" cy="16288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4" name="Picture 6" descr="Картинки по запросу кадр из фильма а зори здесь тихие"/>
          <p:cNvPicPr>
            <a:picLocks noChangeAspect="1" noChangeArrowheads="1"/>
          </p:cNvPicPr>
          <p:nvPr/>
        </p:nvPicPr>
        <p:blipFill>
          <a:blip r:embed="rId4" cstate="print"/>
          <a:srcRect/>
          <a:stretch>
            <a:fillRect/>
          </a:stretch>
        </p:blipFill>
        <p:spPr bwMode="auto">
          <a:xfrm>
            <a:off x="3851921" y="5373216"/>
            <a:ext cx="1662958" cy="14847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6" name="Picture 8" descr="Картинки по запросу кадр из фильма два  бойца"/>
          <p:cNvPicPr>
            <a:picLocks noChangeAspect="1" noChangeArrowheads="1"/>
          </p:cNvPicPr>
          <p:nvPr/>
        </p:nvPicPr>
        <p:blipFill>
          <a:blip r:embed="rId5" cstate="print"/>
          <a:srcRect/>
          <a:stretch>
            <a:fillRect/>
          </a:stretch>
        </p:blipFill>
        <p:spPr bwMode="auto">
          <a:xfrm>
            <a:off x="0" y="5344403"/>
            <a:ext cx="1907704" cy="151359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8" descr="http://ptgo-sever.spb.ru/wp-content/uploads/2017/12/IMG_9602.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checker dir="vert"/>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251520" y="260648"/>
          <a:ext cx="8352928" cy="5789803"/>
        </p:xfrm>
        <a:graphic>
          <a:graphicData uri="http://schemas.openxmlformats.org/drawingml/2006/table">
            <a:tbl>
              <a:tblPr/>
              <a:tblGrid>
                <a:gridCol w="8352928"/>
              </a:tblGrid>
              <a:tr h="3456384">
                <a:tc>
                  <a:txBody>
                    <a:bodyPr/>
                    <a:lstStyle/>
                    <a:p>
                      <a:pPr algn="ctr">
                        <a:lnSpc>
                          <a:spcPct val="115000"/>
                        </a:lnSpc>
                        <a:spcAft>
                          <a:spcPts val="0"/>
                        </a:spcAft>
                      </a:pPr>
                      <a:r>
                        <a:rPr lang="ru-RU" sz="2400" dirty="0" smtClean="0">
                          <a:solidFill>
                            <a:srgbClr val="C00000"/>
                          </a:solidFill>
                          <a:latin typeface="Times New Roman"/>
                          <a:ea typeface="Calibri"/>
                          <a:cs typeface="Times New Roman"/>
                        </a:rPr>
                        <a:t>Памятка </a:t>
                      </a:r>
                      <a:r>
                        <a:rPr lang="ru-RU" sz="2400" dirty="0">
                          <a:solidFill>
                            <a:srgbClr val="C00000"/>
                          </a:solidFill>
                          <a:latin typeface="Times New Roman"/>
                          <a:ea typeface="Calibri"/>
                          <a:cs typeface="Times New Roman"/>
                        </a:rPr>
                        <a:t>для ученика при просмотре фильма и ее использование при выполнении домашнего задания:</a:t>
                      </a:r>
                      <a:endParaRPr lang="ru-RU" sz="2400" dirty="0">
                        <a:solidFill>
                          <a:srgbClr val="C00000"/>
                        </a:solidFill>
                        <a:latin typeface="Calibri"/>
                        <a:ea typeface="Calibri"/>
                        <a:cs typeface="Times New Roman"/>
                      </a:endParaRPr>
                    </a:p>
                    <a:p>
                      <a:pPr algn="l">
                        <a:lnSpc>
                          <a:spcPct val="115000"/>
                        </a:lnSpc>
                        <a:spcAft>
                          <a:spcPts val="0"/>
                        </a:spcAft>
                      </a:pPr>
                      <a:endParaRPr lang="ru-RU" sz="2000" dirty="0" smtClean="0">
                        <a:latin typeface="Times New Roman"/>
                        <a:ea typeface="Calibri"/>
                        <a:cs typeface="Times New Roman"/>
                      </a:endParaRPr>
                    </a:p>
                    <a:p>
                      <a:pPr algn="l">
                        <a:lnSpc>
                          <a:spcPct val="115000"/>
                        </a:lnSpc>
                        <a:spcAft>
                          <a:spcPts val="0"/>
                        </a:spcAft>
                      </a:pPr>
                      <a:r>
                        <a:rPr lang="ru-RU" sz="2000" dirty="0" smtClean="0">
                          <a:solidFill>
                            <a:schemeClr val="tx2">
                              <a:lumMod val="50000"/>
                            </a:schemeClr>
                          </a:solidFill>
                          <a:latin typeface="Times New Roman"/>
                          <a:ea typeface="Calibri"/>
                          <a:cs typeface="Times New Roman"/>
                        </a:rPr>
                        <a:t>1.Внимательно </a:t>
                      </a:r>
                      <a:r>
                        <a:rPr lang="ru-RU" sz="2000" dirty="0">
                          <a:solidFill>
                            <a:schemeClr val="tx2">
                              <a:lumMod val="50000"/>
                            </a:schemeClr>
                          </a:solidFill>
                          <a:latin typeface="Times New Roman"/>
                          <a:ea typeface="Calibri"/>
                          <a:cs typeface="Times New Roman"/>
                        </a:rPr>
                        <a:t>смотри фильм.</a:t>
                      </a:r>
                      <a:endParaRPr lang="ru-RU" sz="2000" dirty="0">
                        <a:solidFill>
                          <a:schemeClr val="tx2">
                            <a:lumMod val="50000"/>
                          </a:schemeClr>
                        </a:solidFill>
                        <a:latin typeface="Calibri"/>
                        <a:ea typeface="Calibri"/>
                        <a:cs typeface="Times New Roman"/>
                      </a:endParaRPr>
                    </a:p>
                    <a:p>
                      <a:pPr algn="l">
                        <a:lnSpc>
                          <a:spcPct val="115000"/>
                        </a:lnSpc>
                        <a:spcAft>
                          <a:spcPts val="0"/>
                        </a:spcAft>
                      </a:pPr>
                      <a:r>
                        <a:rPr lang="ru-RU" sz="2000" dirty="0">
                          <a:solidFill>
                            <a:schemeClr val="tx2">
                              <a:lumMod val="50000"/>
                            </a:schemeClr>
                          </a:solidFill>
                          <a:latin typeface="Times New Roman"/>
                          <a:ea typeface="Calibri"/>
                          <a:cs typeface="Times New Roman"/>
                        </a:rPr>
                        <a:t>2.Обрати внимание в титрах: на режиссера фильма, исполнителей главных ролей.</a:t>
                      </a:r>
                      <a:endParaRPr lang="ru-RU" sz="2000" dirty="0">
                        <a:solidFill>
                          <a:schemeClr val="tx2">
                            <a:lumMod val="50000"/>
                          </a:schemeClr>
                        </a:solidFill>
                        <a:latin typeface="Calibri"/>
                        <a:ea typeface="Calibri"/>
                        <a:cs typeface="Times New Roman"/>
                      </a:endParaRPr>
                    </a:p>
                    <a:p>
                      <a:pPr algn="l">
                        <a:lnSpc>
                          <a:spcPct val="115000"/>
                        </a:lnSpc>
                        <a:spcAft>
                          <a:spcPts val="0"/>
                        </a:spcAft>
                      </a:pPr>
                      <a:r>
                        <a:rPr lang="ru-RU" sz="2000" dirty="0">
                          <a:solidFill>
                            <a:schemeClr val="tx2">
                              <a:lumMod val="50000"/>
                            </a:schemeClr>
                          </a:solidFill>
                          <a:latin typeface="Times New Roman"/>
                          <a:ea typeface="Calibri"/>
                          <a:cs typeface="Times New Roman"/>
                        </a:rPr>
                        <a:t>3. По ходу фильма определи:</a:t>
                      </a:r>
                      <a:endParaRPr lang="ru-RU" sz="2000" dirty="0">
                        <a:solidFill>
                          <a:schemeClr val="tx2">
                            <a:lumMod val="50000"/>
                          </a:schemeClr>
                        </a:solidFill>
                        <a:latin typeface="Calibri"/>
                        <a:ea typeface="Calibri"/>
                        <a:cs typeface="Times New Roman"/>
                      </a:endParaRPr>
                    </a:p>
                    <a:p>
                      <a:pPr marL="342900" lvl="0" indent="-342900" algn="l">
                        <a:lnSpc>
                          <a:spcPct val="115000"/>
                        </a:lnSpc>
                        <a:spcAft>
                          <a:spcPts val="0"/>
                        </a:spcAft>
                        <a:buFont typeface="Symbol"/>
                        <a:buBlip>
                          <a:blip r:embed="rId2"/>
                        </a:buBlip>
                      </a:pPr>
                      <a:r>
                        <a:rPr lang="ru-RU" sz="2000" dirty="0">
                          <a:solidFill>
                            <a:schemeClr val="tx2">
                              <a:lumMod val="50000"/>
                            </a:schemeClr>
                          </a:solidFill>
                          <a:latin typeface="Times New Roman"/>
                          <a:ea typeface="Calibri"/>
                          <a:cs typeface="Times New Roman"/>
                        </a:rPr>
                        <a:t>в каком историческом периоде происходят </a:t>
                      </a:r>
                      <a:r>
                        <a:rPr lang="ru-RU" sz="2000" dirty="0" smtClean="0">
                          <a:solidFill>
                            <a:schemeClr val="tx2">
                              <a:lumMod val="50000"/>
                            </a:schemeClr>
                          </a:solidFill>
                          <a:latin typeface="Times New Roman"/>
                          <a:ea typeface="Calibri"/>
                          <a:cs typeface="Times New Roman"/>
                        </a:rPr>
                        <a:t>события, какое используется оружие, быт и одежда</a:t>
                      </a:r>
                      <a:r>
                        <a:rPr lang="ru-RU" sz="2000" baseline="0" dirty="0" smtClean="0">
                          <a:solidFill>
                            <a:schemeClr val="tx2">
                              <a:lumMod val="50000"/>
                            </a:schemeClr>
                          </a:solidFill>
                          <a:latin typeface="Times New Roman"/>
                          <a:ea typeface="Calibri"/>
                          <a:cs typeface="Times New Roman"/>
                        </a:rPr>
                        <a:t> людей того периода</a:t>
                      </a:r>
                      <a:r>
                        <a:rPr lang="ru-RU" sz="2000" dirty="0" smtClean="0">
                          <a:solidFill>
                            <a:schemeClr val="tx2">
                              <a:lumMod val="50000"/>
                            </a:schemeClr>
                          </a:solidFill>
                          <a:latin typeface="Times New Roman"/>
                          <a:ea typeface="Calibri"/>
                          <a:cs typeface="Times New Roman"/>
                        </a:rPr>
                        <a:t>;</a:t>
                      </a:r>
                      <a:endParaRPr lang="ru-RU" sz="2000" dirty="0">
                        <a:solidFill>
                          <a:schemeClr val="tx2">
                            <a:lumMod val="50000"/>
                          </a:schemeClr>
                        </a:solidFill>
                        <a:latin typeface="Calibri"/>
                        <a:ea typeface="Calibri"/>
                        <a:cs typeface="Times New Roman"/>
                      </a:endParaRPr>
                    </a:p>
                    <a:p>
                      <a:pPr marL="342900" lvl="0" indent="-342900" algn="l">
                        <a:lnSpc>
                          <a:spcPct val="115000"/>
                        </a:lnSpc>
                        <a:spcAft>
                          <a:spcPts val="0"/>
                        </a:spcAft>
                        <a:buFont typeface="Symbol"/>
                        <a:buBlip>
                          <a:blip r:embed="rId2"/>
                        </a:buBlip>
                      </a:pPr>
                      <a:r>
                        <a:rPr lang="ru-RU" sz="2000" dirty="0">
                          <a:solidFill>
                            <a:schemeClr val="tx2">
                              <a:lumMod val="50000"/>
                            </a:schemeClr>
                          </a:solidFill>
                          <a:latin typeface="Times New Roman"/>
                          <a:ea typeface="Calibri"/>
                          <a:cs typeface="Times New Roman"/>
                        </a:rPr>
                        <a:t>характеры главных героев;</a:t>
                      </a:r>
                      <a:endParaRPr lang="ru-RU" sz="2000" dirty="0">
                        <a:solidFill>
                          <a:schemeClr val="tx2">
                            <a:lumMod val="50000"/>
                          </a:schemeClr>
                        </a:solidFill>
                        <a:latin typeface="Calibri"/>
                        <a:ea typeface="Calibri"/>
                        <a:cs typeface="Times New Roman"/>
                      </a:endParaRPr>
                    </a:p>
                    <a:p>
                      <a:pPr marL="342900" lvl="0" indent="-342900" algn="l">
                        <a:lnSpc>
                          <a:spcPct val="115000"/>
                        </a:lnSpc>
                        <a:spcAft>
                          <a:spcPts val="0"/>
                        </a:spcAft>
                        <a:buFont typeface="Symbol"/>
                        <a:buBlip>
                          <a:blip r:embed="rId2"/>
                        </a:buBlip>
                      </a:pPr>
                      <a:r>
                        <a:rPr lang="ru-RU" sz="2000" dirty="0">
                          <a:solidFill>
                            <a:schemeClr val="tx2">
                              <a:lumMod val="50000"/>
                            </a:schemeClr>
                          </a:solidFill>
                          <a:latin typeface="Times New Roman"/>
                          <a:ea typeface="Calibri"/>
                          <a:cs typeface="Times New Roman"/>
                        </a:rPr>
                        <a:t>взаимоотношения героев;</a:t>
                      </a:r>
                      <a:endParaRPr lang="ru-RU" sz="2000" dirty="0">
                        <a:solidFill>
                          <a:schemeClr val="tx2">
                            <a:lumMod val="50000"/>
                          </a:schemeClr>
                        </a:solidFill>
                        <a:latin typeface="Calibri"/>
                        <a:ea typeface="Calibri"/>
                        <a:cs typeface="Times New Roman"/>
                      </a:endParaRPr>
                    </a:p>
                    <a:p>
                      <a:pPr marL="342900" lvl="0" indent="-342900" algn="l">
                        <a:lnSpc>
                          <a:spcPct val="115000"/>
                        </a:lnSpc>
                        <a:spcAft>
                          <a:spcPts val="0"/>
                        </a:spcAft>
                        <a:buFont typeface="Symbol"/>
                        <a:buBlip>
                          <a:blip r:embed="rId2"/>
                        </a:buBlip>
                      </a:pPr>
                      <a:r>
                        <a:rPr lang="ru-RU" sz="2000" dirty="0">
                          <a:solidFill>
                            <a:schemeClr val="tx2">
                              <a:lumMod val="50000"/>
                            </a:schemeClr>
                          </a:solidFill>
                          <a:latin typeface="Times New Roman"/>
                          <a:ea typeface="Calibri"/>
                          <a:cs typeface="Times New Roman"/>
                        </a:rPr>
                        <a:t>подумай, как бы поступил ты в той или иной ситуации;</a:t>
                      </a:r>
                      <a:endParaRPr lang="ru-RU" sz="2000" dirty="0">
                        <a:solidFill>
                          <a:schemeClr val="tx2">
                            <a:lumMod val="50000"/>
                          </a:schemeClr>
                        </a:solidFill>
                        <a:latin typeface="Calibri"/>
                        <a:ea typeface="Calibri"/>
                        <a:cs typeface="Times New Roman"/>
                      </a:endParaRPr>
                    </a:p>
                    <a:p>
                      <a:pPr marL="342900" lvl="0" indent="-342900" algn="l">
                        <a:lnSpc>
                          <a:spcPct val="115000"/>
                        </a:lnSpc>
                        <a:spcAft>
                          <a:spcPts val="0"/>
                        </a:spcAft>
                        <a:buFont typeface="Symbol"/>
                        <a:buBlip>
                          <a:blip r:embed="rId2"/>
                        </a:buBlip>
                      </a:pPr>
                      <a:r>
                        <a:rPr lang="ru-RU" sz="2000" dirty="0">
                          <a:solidFill>
                            <a:schemeClr val="tx2">
                              <a:lumMod val="50000"/>
                            </a:schemeClr>
                          </a:solidFill>
                          <a:latin typeface="Times New Roman"/>
                          <a:ea typeface="Calibri"/>
                          <a:cs typeface="Times New Roman"/>
                        </a:rPr>
                        <a:t>что хотел сказать режиссер своим фильмом, вырази  главную мысль;</a:t>
                      </a:r>
                      <a:endParaRPr lang="ru-RU" sz="2000" dirty="0">
                        <a:solidFill>
                          <a:schemeClr val="tx2">
                            <a:lumMod val="50000"/>
                          </a:schemeClr>
                        </a:solidFill>
                        <a:latin typeface="Calibri"/>
                        <a:ea typeface="Calibri"/>
                        <a:cs typeface="Times New Roman"/>
                      </a:endParaRPr>
                    </a:p>
                    <a:p>
                      <a:pPr marL="342900" lvl="0" indent="-342900" algn="l">
                        <a:lnSpc>
                          <a:spcPct val="115000"/>
                        </a:lnSpc>
                        <a:spcAft>
                          <a:spcPts val="0"/>
                        </a:spcAft>
                        <a:buFont typeface="Symbol"/>
                        <a:buBlip>
                          <a:blip r:embed="rId2"/>
                        </a:buBlip>
                      </a:pPr>
                      <a:r>
                        <a:rPr lang="ru-RU" sz="2000" dirty="0">
                          <a:solidFill>
                            <a:schemeClr val="tx2">
                              <a:lumMod val="50000"/>
                            </a:schemeClr>
                          </a:solidFill>
                          <a:latin typeface="Times New Roman"/>
                          <a:ea typeface="Calibri"/>
                          <a:cs typeface="Times New Roman"/>
                        </a:rPr>
                        <a:t>что нового и важного для себя ты узнал</a:t>
                      </a:r>
                      <a:r>
                        <a:rPr lang="ru-RU" sz="2000" dirty="0" smtClean="0">
                          <a:solidFill>
                            <a:schemeClr val="tx2">
                              <a:lumMod val="50000"/>
                            </a:schemeClr>
                          </a:solidFill>
                          <a:latin typeface="Times New Roman"/>
                          <a:ea typeface="Calibri"/>
                          <a:cs typeface="Times New Roman"/>
                        </a:rPr>
                        <a:t>;</a:t>
                      </a:r>
                    </a:p>
                    <a:p>
                      <a:pPr marL="342900" lvl="0" indent="-342900" algn="l">
                        <a:lnSpc>
                          <a:spcPct val="115000"/>
                        </a:lnSpc>
                        <a:spcAft>
                          <a:spcPts val="0"/>
                        </a:spcAft>
                        <a:buFont typeface="Symbol"/>
                        <a:buBlip>
                          <a:blip r:embed="rId2"/>
                        </a:buBlip>
                      </a:pPr>
                      <a:r>
                        <a:rPr lang="ru-RU" sz="2000" dirty="0" smtClean="0">
                          <a:solidFill>
                            <a:schemeClr val="tx2">
                              <a:lumMod val="50000"/>
                            </a:schemeClr>
                          </a:solidFill>
                          <a:latin typeface="Times New Roman"/>
                          <a:ea typeface="Calibri"/>
                          <a:cs typeface="Times New Roman"/>
                        </a:rPr>
                        <a:t>выскажи свое впечатление о фильме</a:t>
                      </a:r>
                    </a:p>
                    <a:p>
                      <a:pPr marL="342900" lvl="0" indent="-342900" algn="l">
                        <a:lnSpc>
                          <a:spcPct val="115000"/>
                        </a:lnSpc>
                        <a:spcAft>
                          <a:spcPts val="0"/>
                        </a:spcAft>
                        <a:buFont typeface="Symbol"/>
                        <a:buBlip>
                          <a:blip r:embed="rId2"/>
                        </a:buBlip>
                      </a:pPr>
                      <a:endParaRPr lang="ru-RU" sz="1200" dirty="0" smtClean="0">
                        <a:latin typeface="Times New Roman"/>
                        <a:ea typeface="Calibri"/>
                        <a:cs typeface="Times New Roman"/>
                      </a:endParaRPr>
                    </a:p>
                    <a:p>
                      <a:pPr marL="342900" lvl="0" indent="-342900" algn="l">
                        <a:lnSpc>
                          <a:spcPct val="115000"/>
                        </a:lnSpc>
                        <a:spcAft>
                          <a:spcPts val="0"/>
                        </a:spcAft>
                        <a:buFont typeface="Symbol"/>
                        <a:buBlip>
                          <a:blip r:embed="rId2"/>
                        </a:buBlip>
                      </a:pPr>
                      <a:endParaRPr lang="ru-RU" sz="1100" dirty="0">
                        <a:latin typeface="Calibri"/>
                        <a:ea typeface="Calibri"/>
                        <a:cs typeface="Times New Roman"/>
                      </a:endParaRPr>
                    </a:p>
                  </a:txBody>
                  <a:tcPr marL="114300" marR="114300" marT="0" marB="0">
                    <a:lnL>
                      <a:noFill/>
                    </a:lnL>
                    <a:lnR>
                      <a:noFill/>
                    </a:lnR>
                    <a:lnT>
                      <a:noFill/>
                    </a:lnT>
                    <a:lnB>
                      <a:noFill/>
                    </a:lnB>
                  </a:tcPr>
                </a:tc>
              </a:tr>
            </a:tbl>
          </a:graphicData>
        </a:graphic>
      </p:graphicFrame>
      <p:pic>
        <p:nvPicPr>
          <p:cNvPr id="3" name="Picture 8" descr="http://ptgo-sever.spb.ru/wp-content/uploads/2017/12/IMG_960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ru-RU" sz="4000" dirty="0" smtClean="0"/>
              <a:t>ОБОБЩАЮЩЕЕ СЛОВО</a:t>
            </a:r>
            <a:endParaRPr lang="ru-RU" sz="4000" dirty="0"/>
          </a:p>
        </p:txBody>
      </p:sp>
      <p:sp>
        <p:nvSpPr>
          <p:cNvPr id="3" name="Содержимое 2"/>
          <p:cNvSpPr>
            <a:spLocks noGrp="1"/>
          </p:cNvSpPr>
          <p:nvPr>
            <p:ph idx="1"/>
          </p:nvPr>
        </p:nvSpPr>
        <p:spPr>
          <a:xfrm>
            <a:off x="1259632" y="1772816"/>
            <a:ext cx="6723856" cy="1514798"/>
          </a:xfrm>
        </p:spPr>
        <p:txBody>
          <a:bodyPr>
            <a:normAutofit/>
          </a:bodyPr>
          <a:lstStyle/>
          <a:p>
            <a:pPr algn="ctr">
              <a:buNone/>
            </a:pPr>
            <a:r>
              <a:rPr lang="ru-RU" sz="6600" b="1" dirty="0" smtClean="0">
                <a:solidFill>
                  <a:srgbClr val="FF0000"/>
                </a:solidFill>
              </a:rPr>
              <a:t>ОРУЖИЕ</a:t>
            </a:r>
            <a:endParaRPr lang="ru-RU" sz="6600" b="1" dirty="0">
              <a:solidFill>
                <a:srgbClr val="FF0000"/>
              </a:solidFill>
            </a:endParaRPr>
          </a:p>
        </p:txBody>
      </p:sp>
      <p:sp>
        <p:nvSpPr>
          <p:cNvPr id="8194" name="AutoShape 2" descr="Картинки по запросу Т-34 гранаты в Великую отечественную вой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055" name="Group 7"/>
          <p:cNvGrpSpPr>
            <a:grpSpLocks/>
          </p:cNvGrpSpPr>
          <p:nvPr/>
        </p:nvGrpSpPr>
        <p:grpSpPr bwMode="auto">
          <a:xfrm>
            <a:off x="179512" y="0"/>
            <a:ext cx="4896561" cy="6662914"/>
            <a:chOff x="3844" y="1085"/>
            <a:chExt cx="7471" cy="3128"/>
          </a:xfrm>
        </p:grpSpPr>
        <p:sp>
          <p:nvSpPr>
            <p:cNvPr id="2056" name="Скругленный прямоугольник 14"/>
            <p:cNvSpPr>
              <a:spLocks noChangeArrowheads="1"/>
            </p:cNvSpPr>
            <p:nvPr/>
          </p:nvSpPr>
          <p:spPr bwMode="auto">
            <a:xfrm>
              <a:off x="3844" y="1085"/>
              <a:ext cx="7471" cy="494"/>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rgbClr val="C00000"/>
                  </a:solidFill>
                  <a:effectLst/>
                  <a:latin typeface="+mj-lt"/>
                  <a:ea typeface="Batang" pitchFamily="18" charset="-127"/>
                  <a:cs typeface="Arial" pitchFamily="34" charset="0"/>
                </a:rPr>
                <a:t>Рода войск</a:t>
              </a: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chemeClr val="accent1">
                      <a:lumMod val="50000"/>
                    </a:schemeClr>
                  </a:solidFill>
                  <a:effectLst/>
                  <a:latin typeface="+mj-lt"/>
                  <a:ea typeface="Batang" pitchFamily="18" charset="-127"/>
                  <a:cs typeface="Arial" pitchFamily="34" charset="0"/>
                </a:rPr>
                <a:t> в Великую Отечественную войну</a:t>
              </a:r>
              <a:endParaRPr kumimoji="0" lang="ru-RU" sz="2400" b="0" i="0" u="none" strike="noStrike" cap="none" normalizeH="0" baseline="0" dirty="0" smtClean="0">
                <a:ln>
                  <a:noFill/>
                </a:ln>
                <a:solidFill>
                  <a:schemeClr val="accent1">
                    <a:lumMod val="50000"/>
                  </a:schemeClr>
                </a:solidFill>
                <a:effectLst/>
                <a:latin typeface="+mj-lt"/>
                <a:ea typeface="Batang" pitchFamily="18" charset="-127"/>
                <a:cs typeface="Arial" pitchFamily="34" charset="0"/>
              </a:endParaRPr>
            </a:p>
          </p:txBody>
        </p:sp>
        <p:sp>
          <p:nvSpPr>
            <p:cNvPr id="2057" name="Скругленный прямоугольник 20"/>
            <p:cNvSpPr>
              <a:spLocks noChangeArrowheads="1"/>
            </p:cNvSpPr>
            <p:nvPr/>
          </p:nvSpPr>
          <p:spPr bwMode="auto">
            <a:xfrm>
              <a:off x="3844" y="1647"/>
              <a:ext cx="2032" cy="406"/>
            </a:xfrm>
            <a:prstGeom prst="roundRect">
              <a:avLst>
                <a:gd name="adj" fmla="val 16667"/>
              </a:avLst>
            </a:prstGeom>
            <a:solidFill>
              <a:srgbClr val="FFFFFF"/>
            </a:solidFill>
            <a:ln w="25400">
              <a:solidFill>
                <a:srgbClr val="4F81BD"/>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ts val="1000"/>
                </a:spcAft>
              </a:pPr>
              <a:endParaRPr lang="ru-RU" i="1" u="sng" dirty="0" smtClean="0">
                <a:solidFill>
                  <a:schemeClr val="tx2">
                    <a:lumMod val="50000"/>
                  </a:schemeClr>
                </a:solidFill>
                <a:latin typeface="Calibri" pitchFamily="34" charset="0"/>
                <a:cs typeface="Arial" pitchFamily="34" charset="0"/>
              </a:endParaRPr>
            </a:p>
            <a:p>
              <a:pPr lvl="0" algn="ctr" fontAlgn="base">
                <a:spcBef>
                  <a:spcPct val="0"/>
                </a:spcBef>
                <a:spcAft>
                  <a:spcPts val="1000"/>
                </a:spcAft>
              </a:pPr>
              <a:r>
                <a:rPr lang="ru-RU" i="1" u="sng" dirty="0" smtClean="0">
                  <a:solidFill>
                    <a:schemeClr val="tx2">
                      <a:lumMod val="50000"/>
                    </a:schemeClr>
                  </a:solidFill>
                  <a:latin typeface="Calibri" pitchFamily="34" charset="0"/>
                  <a:cs typeface="Arial" pitchFamily="34" charset="0"/>
                </a:rPr>
                <a:t>Танковые войска</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58" name="Скругленный прямоугольник 22"/>
            <p:cNvSpPr>
              <a:spLocks noChangeArrowheads="1"/>
            </p:cNvSpPr>
            <p:nvPr/>
          </p:nvSpPr>
          <p:spPr bwMode="auto">
            <a:xfrm>
              <a:off x="5162" y="2120"/>
              <a:ext cx="1648" cy="338"/>
            </a:xfrm>
            <a:prstGeom prst="roundRect">
              <a:avLst>
                <a:gd name="adj" fmla="val 16667"/>
              </a:avLst>
            </a:prstGeom>
            <a:solidFill>
              <a:srgbClr val="FFFFFF"/>
            </a:solidFill>
            <a:ln w="25400">
              <a:solidFill>
                <a:srgbClr val="4F81B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0" i="1" u="sng" strike="noStrike" cap="none" normalizeH="0" baseline="0" dirty="0" smtClean="0">
                  <a:ln>
                    <a:noFill/>
                  </a:ln>
                  <a:solidFill>
                    <a:schemeClr val="tx2">
                      <a:lumMod val="50000"/>
                    </a:schemeClr>
                  </a:solidFill>
                  <a:effectLst/>
                  <a:latin typeface="Calibri" pitchFamily="34" charset="0"/>
                  <a:cs typeface="Arial" pitchFamily="34" charset="0"/>
                </a:rPr>
                <a:t>Пехота</a:t>
              </a:r>
              <a:endParaRPr kumimoji="0" lang="ru-RU"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2059" name="Скругленный прямоугольник 26"/>
            <p:cNvSpPr>
              <a:spLocks noChangeArrowheads="1"/>
            </p:cNvSpPr>
            <p:nvPr/>
          </p:nvSpPr>
          <p:spPr bwMode="auto">
            <a:xfrm>
              <a:off x="4723" y="2898"/>
              <a:ext cx="2307" cy="372"/>
            </a:xfrm>
            <a:prstGeom prst="roundRect">
              <a:avLst>
                <a:gd name="adj" fmla="val 16667"/>
              </a:avLst>
            </a:prstGeom>
            <a:solidFill>
              <a:srgbClr val="FFFFFF"/>
            </a:solidFill>
            <a:ln w="25400">
              <a:solidFill>
                <a:srgbClr val="4F81BD"/>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b="0" i="1" u="sng" strike="noStrike" cap="none" normalizeH="0" baseline="0" dirty="0" smtClean="0">
                  <a:ln>
                    <a:noFill/>
                  </a:ln>
                  <a:solidFill>
                    <a:schemeClr val="tx2">
                      <a:lumMod val="50000"/>
                    </a:schemeClr>
                  </a:solidFill>
                  <a:effectLst/>
                  <a:latin typeface="Calibri" pitchFamily="34" charset="0"/>
                  <a:cs typeface="Arial" pitchFamily="34" charset="0"/>
                </a:rPr>
                <a:t>Кавалерия</a:t>
              </a:r>
              <a:endParaRPr kumimoji="0" lang="ru-RU" b="0" i="0" u="none" strike="noStrike" cap="none" normalizeH="0" baseline="0" dirty="0" smtClean="0">
                <a:ln>
                  <a:noFill/>
                </a:ln>
                <a:solidFill>
                  <a:schemeClr val="tx2">
                    <a:lumMod val="50000"/>
                  </a:schemeClr>
                </a:solidFill>
                <a:effectLst/>
                <a:latin typeface="Arial" pitchFamily="34" charset="0"/>
                <a:cs typeface="Arial" pitchFamily="34" charset="0"/>
              </a:endParaRPr>
            </a:p>
          </p:txBody>
        </p:sp>
        <p:sp>
          <p:nvSpPr>
            <p:cNvPr id="2060" name="Скругленный прямоугольник 29"/>
            <p:cNvSpPr>
              <a:spLocks noChangeArrowheads="1"/>
            </p:cNvSpPr>
            <p:nvPr/>
          </p:nvSpPr>
          <p:spPr bwMode="auto">
            <a:xfrm>
              <a:off x="3844" y="2492"/>
              <a:ext cx="1868" cy="372"/>
            </a:xfrm>
            <a:prstGeom prst="roundRect">
              <a:avLst>
                <a:gd name="adj" fmla="val 16667"/>
              </a:avLst>
            </a:prstGeom>
            <a:solidFill>
              <a:srgbClr val="FFFFFF"/>
            </a:solidFill>
            <a:ln w="25400">
              <a:solidFill>
                <a:srgbClr val="4F81BD"/>
              </a:solidFill>
              <a:round/>
              <a:headEnd/>
              <a:tailEnd/>
            </a:ln>
          </p:spPr>
          <p:txBody>
            <a:bodyPr vert="horz" wrap="square" lIns="91440" tIns="45720" rIns="91440" bIns="45720" numCol="1" anchor="ctr" anchorCtr="0" compatLnSpc="1">
              <a:prstTxWarp prst="textNoShape">
                <a:avLst/>
              </a:prstTxWarp>
            </a:bodyPr>
            <a:lstStyle/>
            <a:p>
              <a:pPr lvl="0" fontAlgn="base">
                <a:spcBef>
                  <a:spcPct val="0"/>
                </a:spcBef>
                <a:spcAft>
                  <a:spcPts val="1000"/>
                </a:spcAft>
              </a:pPr>
              <a:endParaRPr lang="ru-RU" sz="1400" i="1" u="sng" dirty="0" smtClean="0">
                <a:solidFill>
                  <a:srgbClr val="000000"/>
                </a:solidFill>
                <a:latin typeface="Calibri" pitchFamily="34" charset="0"/>
                <a:cs typeface="Arial" pitchFamily="34" charset="0"/>
              </a:endParaRPr>
            </a:p>
            <a:p>
              <a:pPr lvl="0" algn="ctr" fontAlgn="base">
                <a:spcBef>
                  <a:spcPct val="0"/>
                </a:spcBef>
                <a:spcAft>
                  <a:spcPts val="1000"/>
                </a:spcAft>
              </a:pPr>
              <a:r>
                <a:rPr lang="ru-RU" i="1" u="sng" dirty="0" smtClean="0">
                  <a:solidFill>
                    <a:schemeClr val="tx2">
                      <a:lumMod val="50000"/>
                    </a:schemeClr>
                  </a:solidFill>
                  <a:latin typeface="Calibri" pitchFamily="34" charset="0"/>
                  <a:cs typeface="Arial" pitchFamily="34" charset="0"/>
                </a:rPr>
                <a:t>Авиация</a:t>
              </a:r>
              <a:endParaRPr lang="ru-RU" i="1" dirty="0" smtClean="0">
                <a:solidFill>
                  <a:schemeClr val="tx2">
                    <a:lumMod val="50000"/>
                  </a:schemeClr>
                </a:solidFill>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1" name="Скругленный прямоугольник 30"/>
            <p:cNvSpPr>
              <a:spLocks noChangeArrowheads="1"/>
            </p:cNvSpPr>
            <p:nvPr/>
          </p:nvSpPr>
          <p:spPr bwMode="auto">
            <a:xfrm>
              <a:off x="3844" y="3337"/>
              <a:ext cx="2591" cy="363"/>
            </a:xfrm>
            <a:prstGeom prst="roundRect">
              <a:avLst>
                <a:gd name="adj" fmla="val 16667"/>
              </a:avLst>
            </a:prstGeom>
            <a:solidFill>
              <a:srgbClr val="FFFFFF"/>
            </a:solidFill>
            <a:ln w="25400">
              <a:solidFill>
                <a:srgbClr val="4F81BD"/>
              </a:solidFill>
              <a:round/>
              <a:headEnd/>
              <a:tailEnd/>
            </a:ln>
          </p:spPr>
          <p:txBody>
            <a:bodyPr vert="horz" wrap="square" lIns="91440" tIns="45720" rIns="91440" bIns="45720" numCol="1" anchor="ctr" anchorCtr="0" compatLnSpc="1">
              <a:prstTxWarp prst="textNoShape">
                <a:avLst/>
              </a:prstTxWarp>
            </a:bodyPr>
            <a:lstStyle/>
            <a:p>
              <a:pPr algn="ctr" fontAlgn="base">
                <a:spcBef>
                  <a:spcPct val="0"/>
                </a:spcBef>
                <a:spcAft>
                  <a:spcPts val="1000"/>
                </a:spcAft>
              </a:pPr>
              <a:endParaRPr lang="ru-RU" sz="1400" i="1" u="sng" dirty="0" smtClean="0">
                <a:solidFill>
                  <a:schemeClr val="tx2">
                    <a:lumMod val="50000"/>
                  </a:schemeClr>
                </a:solidFill>
                <a:latin typeface="Calibri" pitchFamily="34" charset="0"/>
                <a:cs typeface="Arial" pitchFamily="34" charset="0"/>
              </a:endParaRPr>
            </a:p>
            <a:p>
              <a:pPr algn="ctr" fontAlgn="base">
                <a:spcBef>
                  <a:spcPct val="0"/>
                </a:spcBef>
                <a:spcAft>
                  <a:spcPts val="1000"/>
                </a:spcAft>
              </a:pPr>
              <a:endParaRPr lang="ru-RU" sz="1400" i="1" u="sng" dirty="0" smtClean="0">
                <a:solidFill>
                  <a:schemeClr val="tx2">
                    <a:lumMod val="50000"/>
                  </a:schemeClr>
                </a:solidFill>
                <a:latin typeface="Calibri" pitchFamily="34" charset="0"/>
                <a:cs typeface="Arial" pitchFamily="34" charset="0"/>
              </a:endParaRPr>
            </a:p>
            <a:p>
              <a:pPr algn="ctr" fontAlgn="base">
                <a:spcBef>
                  <a:spcPct val="0"/>
                </a:spcBef>
                <a:spcAft>
                  <a:spcPts val="1000"/>
                </a:spcAft>
              </a:pPr>
              <a:r>
                <a:rPr lang="ru-RU" i="1" u="sng" dirty="0" smtClean="0">
                  <a:solidFill>
                    <a:schemeClr val="tx2">
                      <a:lumMod val="50000"/>
                    </a:schemeClr>
                  </a:solidFill>
                  <a:latin typeface="Calibri" pitchFamily="34" charset="0"/>
                  <a:cs typeface="Arial" pitchFamily="34" charset="0"/>
                </a:rPr>
                <a:t>Артиллерия</a:t>
              </a:r>
              <a:endParaRPr lang="ru-RU" i="1" dirty="0" smtClean="0">
                <a:solidFill>
                  <a:schemeClr val="tx2">
                    <a:lumMod val="50000"/>
                  </a:schemeClr>
                </a:solidFill>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1400" b="1" i="1" u="sng" strike="noStrike" cap="none" normalizeH="0" baseline="0" dirty="0" smtClean="0">
                  <a:ln>
                    <a:noFill/>
                  </a:ln>
                  <a:solidFill>
                    <a:srgbClr val="000000"/>
                  </a:solidFill>
                  <a:effectLst/>
                  <a:latin typeface="Times New Roman" pitchFamily="18" charset="0"/>
                  <a:cs typeface="Arial" pitchFamily="34" charset="0"/>
                </a:rPr>
                <a:t> </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2062" name="Скругленный прямоугольник 28"/>
            <p:cNvSpPr>
              <a:spLocks noChangeArrowheads="1"/>
            </p:cNvSpPr>
            <p:nvPr/>
          </p:nvSpPr>
          <p:spPr bwMode="auto">
            <a:xfrm>
              <a:off x="4943" y="3709"/>
              <a:ext cx="2569" cy="504"/>
            </a:xfrm>
            <a:prstGeom prst="roundRect">
              <a:avLst>
                <a:gd name="adj" fmla="val 16667"/>
              </a:avLst>
            </a:prstGeom>
            <a:solidFill>
              <a:srgbClr val="FFFFFF"/>
            </a:solidFill>
            <a:ln w="25400">
              <a:solidFill>
                <a:srgbClr val="4F81BD"/>
              </a:solidFill>
              <a:round/>
              <a:headEnd/>
              <a:tailEnd/>
            </a:ln>
          </p:spPr>
          <p:txBody>
            <a:bodyPr vert="horz" wrap="square" lIns="91440" tIns="45720" rIns="91440" bIns="45720" numCol="1" anchor="ctr" anchorCtr="0" compatLnSpc="1">
              <a:prstTxWarp prst="textNoShape">
                <a:avLst/>
              </a:prstTxWarp>
            </a:bodyPr>
            <a:lstStyle/>
            <a:p>
              <a:pPr lvl="0" algn="ctr" fontAlgn="base">
                <a:spcBef>
                  <a:spcPct val="0"/>
                </a:spcBef>
                <a:spcAft>
                  <a:spcPts val="1000"/>
                </a:spcAft>
              </a:pPr>
              <a:endParaRPr lang="ru-RU" i="1" u="sng" dirty="0" smtClean="0">
                <a:solidFill>
                  <a:schemeClr val="tx2">
                    <a:lumMod val="50000"/>
                  </a:schemeClr>
                </a:solidFill>
                <a:latin typeface="Calibri" pitchFamily="34" charset="0"/>
                <a:cs typeface="Arial" pitchFamily="34" charset="0"/>
              </a:endParaRPr>
            </a:p>
            <a:p>
              <a:pPr lvl="0" algn="ctr" fontAlgn="base">
                <a:spcBef>
                  <a:spcPct val="0"/>
                </a:spcBef>
                <a:spcAft>
                  <a:spcPts val="1000"/>
                </a:spcAft>
              </a:pPr>
              <a:r>
                <a:rPr lang="ru-RU" i="1" u="sng" dirty="0" err="1" smtClean="0">
                  <a:solidFill>
                    <a:schemeClr val="tx2">
                      <a:lumMod val="50000"/>
                    </a:schemeClr>
                  </a:solidFill>
                  <a:latin typeface="Calibri" pitchFamily="34" charset="0"/>
                  <a:cs typeface="Arial" pitchFamily="34" charset="0"/>
                </a:rPr>
                <a:t>Военно</a:t>
              </a:r>
              <a:r>
                <a:rPr lang="ru-RU" i="1" u="sng" dirty="0" smtClean="0">
                  <a:solidFill>
                    <a:schemeClr val="tx2">
                      <a:lumMod val="50000"/>
                    </a:schemeClr>
                  </a:solidFill>
                  <a:latin typeface="Calibri" pitchFamily="34" charset="0"/>
                  <a:cs typeface="Arial" pitchFamily="34" charset="0"/>
                </a:rPr>
                <a:t> – Морской флот</a:t>
              </a:r>
              <a:endParaRPr lang="ru-RU" i="1" u="sng" dirty="0" smtClean="0">
                <a:solidFill>
                  <a:schemeClr val="tx2">
                    <a:lumMod val="50000"/>
                  </a:schemeClr>
                </a:solidFill>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grpSp>
      <p:sp>
        <p:nvSpPr>
          <p:cNvPr id="21" name="Скругленный прямоугольник 14"/>
          <p:cNvSpPr>
            <a:spLocks noChangeArrowheads="1"/>
          </p:cNvSpPr>
          <p:nvPr/>
        </p:nvSpPr>
        <p:spPr bwMode="auto">
          <a:xfrm>
            <a:off x="5724127" y="0"/>
            <a:ext cx="2952329" cy="1052736"/>
          </a:xfrm>
          <a:prstGeom prst="roundRect">
            <a:avLst>
              <a:gd name="adj" fmla="val 16667"/>
            </a:avLst>
          </a:prstGeom>
          <a:solidFill>
            <a:srgbClr val="FFFFFF"/>
          </a:solidFill>
          <a:ln w="25400">
            <a:solidFill>
              <a:srgbClr val="F79646"/>
            </a:solidFill>
            <a:round/>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ru-RU" sz="2400" b="1" i="0" u="none" strike="noStrike" cap="none" normalizeH="0" baseline="0" dirty="0" smtClean="0">
                <a:ln>
                  <a:noFill/>
                </a:ln>
                <a:solidFill>
                  <a:srgbClr val="C00000"/>
                </a:solidFill>
                <a:effectLst/>
                <a:latin typeface="+mj-lt"/>
                <a:ea typeface="Batang" pitchFamily="18" charset="-127"/>
                <a:cs typeface="Arial" pitchFamily="34" charset="0"/>
              </a:rPr>
              <a:t>Оружие</a:t>
            </a:r>
          </a:p>
        </p:txBody>
      </p:sp>
      <p:sp>
        <p:nvSpPr>
          <p:cNvPr id="5122" name="AutoShape 2" descr="Картинки по запросу БМ-13-«Катюш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24" name="AutoShape 4" descr="Картинки по запросу БМ-13-«Катюша"/>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0" name="AutoShape 10" descr="Картинки по запросу пушки в Великую отечественную вой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36" name="AutoShape 16" descr="Картинки по запросу шашка в Великую отечественную вой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44" name="AutoShape 24" descr="Картинки по запросу Т-34 гранаты в Великую отечественную вой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46" name="AutoShape 26" descr="Картинки по запросу Т-34 гранаты в Великую отечественную вой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50" name="AutoShape 30" descr="Картинки по запросу пулемет Дегтярёва в Великую отечественную вой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5154" name="AutoShape 34" descr="Картинки по запросу гаубицы в Великую отечественную войну"/>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4" name="AutoShape 4" descr="Картинки по запросу автомат ППШ в великой отечественной вой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0246" name="AutoShape 6" descr="Картинки по запросу автомат ППШ в великой отечественной войне"/>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grpSp>
        <p:nvGrpSpPr>
          <p:cNvPr id="48" name="Группа 47"/>
          <p:cNvGrpSpPr/>
          <p:nvPr/>
        </p:nvGrpSpPr>
        <p:grpSpPr>
          <a:xfrm>
            <a:off x="2699792" y="1268760"/>
            <a:ext cx="2064229" cy="1512168"/>
            <a:chOff x="2699792" y="1268760"/>
            <a:chExt cx="2064229" cy="1512168"/>
          </a:xfrm>
        </p:grpSpPr>
        <p:pic>
          <p:nvPicPr>
            <p:cNvPr id="5126" name="Picture 6" descr="БМ-13-СН &quot;Катюша&quot;"/>
            <p:cNvPicPr>
              <a:picLocks noChangeAspect="1" noChangeArrowheads="1"/>
            </p:cNvPicPr>
            <p:nvPr/>
          </p:nvPicPr>
          <p:blipFill>
            <a:blip r:embed="rId2" cstate="print"/>
            <a:srcRect/>
            <a:stretch>
              <a:fillRect/>
            </a:stretch>
          </p:blipFill>
          <p:spPr bwMode="auto">
            <a:xfrm>
              <a:off x="2843808" y="1268760"/>
              <a:ext cx="1920213" cy="1440160"/>
            </a:xfrm>
            <a:prstGeom prst="rect">
              <a:avLst/>
            </a:prstGeom>
            <a:noFill/>
          </p:spPr>
        </p:pic>
        <p:sp>
          <p:nvSpPr>
            <p:cNvPr id="35" name="Стрелка вправо 34"/>
            <p:cNvSpPr/>
            <p:nvPr/>
          </p:nvSpPr>
          <p:spPr>
            <a:xfrm>
              <a:off x="2699792" y="2348880"/>
              <a:ext cx="1224136" cy="43204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«Катюша»</a:t>
              </a:r>
              <a:endParaRPr lang="ru-RU" sz="1400" b="1" dirty="0"/>
            </a:p>
          </p:txBody>
        </p:sp>
      </p:grpSp>
      <p:grpSp>
        <p:nvGrpSpPr>
          <p:cNvPr id="69" name="Группа 68"/>
          <p:cNvGrpSpPr/>
          <p:nvPr/>
        </p:nvGrpSpPr>
        <p:grpSpPr>
          <a:xfrm>
            <a:off x="5004048" y="1340768"/>
            <a:ext cx="1872207" cy="1512168"/>
            <a:chOff x="5004048" y="1340768"/>
            <a:chExt cx="1872207" cy="1512168"/>
          </a:xfrm>
        </p:grpSpPr>
        <p:pic>
          <p:nvPicPr>
            <p:cNvPr id="5132" name="Picture 12" descr="http://porechanka.ru/wp-content/uploads/2019/09/DV00tqBW4AAVGWv.jpg-large.jpeg"/>
            <p:cNvPicPr>
              <a:picLocks noChangeAspect="1" noChangeArrowheads="1"/>
            </p:cNvPicPr>
            <p:nvPr/>
          </p:nvPicPr>
          <p:blipFill>
            <a:blip r:embed="rId3" cstate="print"/>
            <a:srcRect/>
            <a:stretch>
              <a:fillRect/>
            </a:stretch>
          </p:blipFill>
          <p:spPr bwMode="auto">
            <a:xfrm>
              <a:off x="5148064" y="1340768"/>
              <a:ext cx="1728191" cy="1306191"/>
            </a:xfrm>
            <a:prstGeom prst="rect">
              <a:avLst/>
            </a:prstGeom>
            <a:noFill/>
          </p:spPr>
        </p:pic>
        <p:sp>
          <p:nvSpPr>
            <p:cNvPr id="36" name="Стрелка вправо 35"/>
            <p:cNvSpPr/>
            <p:nvPr/>
          </p:nvSpPr>
          <p:spPr>
            <a:xfrm>
              <a:off x="5004048" y="2420888"/>
              <a:ext cx="936104" cy="43204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пушка</a:t>
              </a:r>
              <a:endParaRPr lang="ru-RU" sz="1400" b="1" dirty="0"/>
            </a:p>
          </p:txBody>
        </p:sp>
      </p:grpSp>
      <p:grpSp>
        <p:nvGrpSpPr>
          <p:cNvPr id="49" name="Группа 48"/>
          <p:cNvGrpSpPr/>
          <p:nvPr/>
        </p:nvGrpSpPr>
        <p:grpSpPr>
          <a:xfrm>
            <a:off x="2843808" y="2852936"/>
            <a:ext cx="1961059" cy="1224136"/>
            <a:chOff x="2843808" y="2852936"/>
            <a:chExt cx="1961059" cy="1224136"/>
          </a:xfrm>
        </p:grpSpPr>
        <p:pic>
          <p:nvPicPr>
            <p:cNvPr id="25" name="Рисунок 24" descr="ЦКБ-57 – прототип Ил-2"/>
            <p:cNvPicPr/>
            <p:nvPr/>
          </p:nvPicPr>
          <p:blipFill>
            <a:blip r:embed="rId4" cstate="print">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a:fillRect/>
            </a:stretch>
          </p:blipFill>
          <p:spPr bwMode="auto">
            <a:xfrm>
              <a:off x="2843808" y="2852936"/>
              <a:ext cx="1961059" cy="1041648"/>
            </a:xfrm>
            <a:prstGeom prst="rect">
              <a:avLst/>
            </a:prstGeom>
            <a:noFill/>
            <a:ln>
              <a:noFill/>
            </a:ln>
          </p:spPr>
        </p:pic>
        <p:sp>
          <p:nvSpPr>
            <p:cNvPr id="37" name="Стрелка вправо 36"/>
            <p:cNvSpPr/>
            <p:nvPr/>
          </p:nvSpPr>
          <p:spPr>
            <a:xfrm>
              <a:off x="2843808" y="3645024"/>
              <a:ext cx="1296144" cy="43204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штурмовик</a:t>
              </a:r>
              <a:endParaRPr lang="ru-RU" sz="1400" b="1" dirty="0"/>
            </a:p>
          </p:txBody>
        </p:sp>
      </p:grpSp>
      <p:grpSp>
        <p:nvGrpSpPr>
          <p:cNvPr id="70" name="Группа 69"/>
          <p:cNvGrpSpPr/>
          <p:nvPr/>
        </p:nvGrpSpPr>
        <p:grpSpPr>
          <a:xfrm>
            <a:off x="5148064" y="2780928"/>
            <a:ext cx="1724273" cy="1224136"/>
            <a:chOff x="5148064" y="2780928"/>
            <a:chExt cx="1724273" cy="1224136"/>
          </a:xfrm>
        </p:grpSpPr>
        <p:pic>
          <p:nvPicPr>
            <p:cNvPr id="5138" name="Picture 18" descr="https://waterloo-collection.ru/wp-content/uploads/2019/07/001-13-220x147.jpg"/>
            <p:cNvPicPr>
              <a:picLocks noChangeAspect="1" noChangeArrowheads="1"/>
            </p:cNvPicPr>
            <p:nvPr/>
          </p:nvPicPr>
          <p:blipFill>
            <a:blip r:embed="rId5" cstate="print"/>
            <a:srcRect/>
            <a:stretch>
              <a:fillRect/>
            </a:stretch>
          </p:blipFill>
          <p:spPr bwMode="auto">
            <a:xfrm>
              <a:off x="5148064" y="2780928"/>
              <a:ext cx="1724273" cy="1152128"/>
            </a:xfrm>
            <a:prstGeom prst="rect">
              <a:avLst/>
            </a:prstGeom>
            <a:noFill/>
          </p:spPr>
        </p:pic>
        <p:sp>
          <p:nvSpPr>
            <p:cNvPr id="38" name="Стрелка вправо 37"/>
            <p:cNvSpPr/>
            <p:nvPr/>
          </p:nvSpPr>
          <p:spPr>
            <a:xfrm>
              <a:off x="5148064" y="3573016"/>
              <a:ext cx="1008112" cy="43204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шашка</a:t>
              </a:r>
              <a:endParaRPr lang="ru-RU" sz="1400" b="1" dirty="0"/>
            </a:p>
          </p:txBody>
        </p:sp>
      </p:grpSp>
      <p:grpSp>
        <p:nvGrpSpPr>
          <p:cNvPr id="64" name="Группа 63"/>
          <p:cNvGrpSpPr/>
          <p:nvPr/>
        </p:nvGrpSpPr>
        <p:grpSpPr>
          <a:xfrm>
            <a:off x="7020272" y="5300313"/>
            <a:ext cx="2123728" cy="1557687"/>
            <a:chOff x="7020272" y="5300313"/>
            <a:chExt cx="2123728" cy="1557687"/>
          </a:xfrm>
        </p:grpSpPr>
        <p:pic>
          <p:nvPicPr>
            <p:cNvPr id="5142" name="Picture 22" descr="Картинки по запросу ручные гранаты в Великую отечественную войну"/>
            <p:cNvPicPr>
              <a:picLocks noChangeAspect="1" noChangeArrowheads="1"/>
            </p:cNvPicPr>
            <p:nvPr/>
          </p:nvPicPr>
          <p:blipFill>
            <a:blip r:embed="rId6" cstate="print"/>
            <a:srcRect/>
            <a:stretch>
              <a:fillRect/>
            </a:stretch>
          </p:blipFill>
          <p:spPr bwMode="auto">
            <a:xfrm>
              <a:off x="7847856" y="5300313"/>
              <a:ext cx="1296144" cy="1557687"/>
            </a:xfrm>
            <a:prstGeom prst="rect">
              <a:avLst/>
            </a:prstGeom>
            <a:noFill/>
          </p:spPr>
        </p:pic>
        <p:sp>
          <p:nvSpPr>
            <p:cNvPr id="39" name="Стрелка вправо 38"/>
            <p:cNvSpPr/>
            <p:nvPr/>
          </p:nvSpPr>
          <p:spPr>
            <a:xfrm>
              <a:off x="7020272" y="5301208"/>
              <a:ext cx="1118592" cy="54252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гранаты</a:t>
              </a:r>
              <a:endParaRPr lang="ru-RU" sz="1400" b="1" dirty="0"/>
            </a:p>
          </p:txBody>
        </p:sp>
      </p:grpSp>
      <p:grpSp>
        <p:nvGrpSpPr>
          <p:cNvPr id="67" name="Группа 66"/>
          <p:cNvGrpSpPr/>
          <p:nvPr/>
        </p:nvGrpSpPr>
        <p:grpSpPr>
          <a:xfrm>
            <a:off x="4932040" y="4365104"/>
            <a:ext cx="1753441" cy="1326232"/>
            <a:chOff x="4932040" y="4365104"/>
            <a:chExt cx="1753441" cy="1326232"/>
          </a:xfrm>
        </p:grpSpPr>
        <p:pic>
          <p:nvPicPr>
            <p:cNvPr id="5148" name="Picture 28" descr="Танки Т-34"/>
            <p:cNvPicPr>
              <a:picLocks noChangeAspect="1" noChangeArrowheads="1"/>
            </p:cNvPicPr>
            <p:nvPr/>
          </p:nvPicPr>
          <p:blipFill>
            <a:blip r:embed="rId7" cstate="print"/>
            <a:srcRect/>
            <a:stretch>
              <a:fillRect/>
            </a:stretch>
          </p:blipFill>
          <p:spPr bwMode="auto">
            <a:xfrm>
              <a:off x="4932040" y="4365104"/>
              <a:ext cx="1753441" cy="1080120"/>
            </a:xfrm>
            <a:prstGeom prst="rect">
              <a:avLst/>
            </a:prstGeom>
            <a:noFill/>
          </p:spPr>
        </p:pic>
        <p:sp>
          <p:nvSpPr>
            <p:cNvPr id="40" name="Стрелка вправо 39"/>
            <p:cNvSpPr/>
            <p:nvPr/>
          </p:nvSpPr>
          <p:spPr>
            <a:xfrm>
              <a:off x="5076056" y="5229200"/>
              <a:ext cx="1254224" cy="46213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танк Т-34</a:t>
              </a:r>
              <a:endParaRPr lang="ru-RU" sz="1400" b="1" dirty="0"/>
            </a:p>
          </p:txBody>
        </p:sp>
      </p:grpSp>
      <p:grpSp>
        <p:nvGrpSpPr>
          <p:cNvPr id="59" name="Группа 58"/>
          <p:cNvGrpSpPr/>
          <p:nvPr/>
        </p:nvGrpSpPr>
        <p:grpSpPr>
          <a:xfrm>
            <a:off x="5220072" y="5780203"/>
            <a:ext cx="2448272" cy="1077797"/>
            <a:chOff x="5220072" y="5780203"/>
            <a:chExt cx="2448272" cy="1077797"/>
          </a:xfrm>
        </p:grpSpPr>
        <p:pic>
          <p:nvPicPr>
            <p:cNvPr id="5134" name="Picture 14" descr="Картинки по запросу истребитель в Великую отечественную войну"/>
            <p:cNvPicPr>
              <a:picLocks noChangeAspect="1" noChangeArrowheads="1"/>
            </p:cNvPicPr>
            <p:nvPr/>
          </p:nvPicPr>
          <p:blipFill>
            <a:blip r:embed="rId8" cstate="print"/>
            <a:srcRect/>
            <a:stretch>
              <a:fillRect/>
            </a:stretch>
          </p:blipFill>
          <p:spPr bwMode="auto">
            <a:xfrm>
              <a:off x="5364088" y="5780203"/>
              <a:ext cx="2304256" cy="1077797"/>
            </a:xfrm>
            <a:prstGeom prst="rect">
              <a:avLst/>
            </a:prstGeom>
            <a:noFill/>
          </p:spPr>
        </p:pic>
        <p:sp>
          <p:nvSpPr>
            <p:cNvPr id="41" name="Стрелка вправо 40"/>
            <p:cNvSpPr/>
            <p:nvPr/>
          </p:nvSpPr>
          <p:spPr>
            <a:xfrm>
              <a:off x="5220072" y="6353944"/>
              <a:ext cx="1800200"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истребитель</a:t>
              </a:r>
              <a:endParaRPr lang="ru-RU" sz="1400" b="1" dirty="0"/>
            </a:p>
          </p:txBody>
        </p:sp>
      </p:grpSp>
      <p:grpSp>
        <p:nvGrpSpPr>
          <p:cNvPr id="66" name="Группа 65"/>
          <p:cNvGrpSpPr/>
          <p:nvPr/>
        </p:nvGrpSpPr>
        <p:grpSpPr>
          <a:xfrm>
            <a:off x="2470910" y="4358093"/>
            <a:ext cx="2257964" cy="1375163"/>
            <a:chOff x="2470910" y="4358093"/>
            <a:chExt cx="2257964" cy="1375163"/>
          </a:xfrm>
        </p:grpSpPr>
        <p:pic>
          <p:nvPicPr>
            <p:cNvPr id="5128" name="Picture 8" descr="Картинки по запросу корабль в Великую отечественную войну"/>
            <p:cNvPicPr>
              <a:picLocks noChangeAspect="1" noChangeArrowheads="1"/>
            </p:cNvPicPr>
            <p:nvPr/>
          </p:nvPicPr>
          <p:blipFill>
            <a:blip r:embed="rId9" cstate="print"/>
            <a:srcRect l="7151" t="19857" r="4937" b="13515"/>
            <a:stretch>
              <a:fillRect/>
            </a:stretch>
          </p:blipFill>
          <p:spPr bwMode="auto">
            <a:xfrm>
              <a:off x="2470910" y="4358093"/>
              <a:ext cx="2257964" cy="1231148"/>
            </a:xfrm>
            <a:prstGeom prst="rect">
              <a:avLst/>
            </a:prstGeom>
            <a:noFill/>
          </p:spPr>
        </p:pic>
        <p:sp>
          <p:nvSpPr>
            <p:cNvPr id="42" name="Стрелка вправо 41"/>
            <p:cNvSpPr/>
            <p:nvPr/>
          </p:nvSpPr>
          <p:spPr>
            <a:xfrm>
              <a:off x="2555776" y="5229200"/>
              <a:ext cx="1368152"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корабль</a:t>
              </a:r>
              <a:endParaRPr lang="ru-RU" sz="1400" b="1" dirty="0"/>
            </a:p>
          </p:txBody>
        </p:sp>
      </p:grpSp>
      <p:grpSp>
        <p:nvGrpSpPr>
          <p:cNvPr id="63" name="Группа 62"/>
          <p:cNvGrpSpPr/>
          <p:nvPr/>
        </p:nvGrpSpPr>
        <p:grpSpPr>
          <a:xfrm>
            <a:off x="2627784" y="5663554"/>
            <a:ext cx="2401410" cy="1194446"/>
            <a:chOff x="2627784" y="5663554"/>
            <a:chExt cx="2401410" cy="1194446"/>
          </a:xfrm>
        </p:grpSpPr>
        <p:pic>
          <p:nvPicPr>
            <p:cNvPr id="5140" name="Picture 20" descr="Картинки по запросу миномёт в Великую отечественную войну"/>
            <p:cNvPicPr>
              <a:picLocks noChangeAspect="1" noChangeArrowheads="1"/>
            </p:cNvPicPr>
            <p:nvPr/>
          </p:nvPicPr>
          <p:blipFill>
            <a:blip r:embed="rId10" cstate="print"/>
            <a:srcRect/>
            <a:stretch>
              <a:fillRect/>
            </a:stretch>
          </p:blipFill>
          <p:spPr bwMode="auto">
            <a:xfrm>
              <a:off x="3707904" y="5663554"/>
              <a:ext cx="1321290" cy="1194446"/>
            </a:xfrm>
            <a:prstGeom prst="rect">
              <a:avLst/>
            </a:prstGeom>
            <a:noFill/>
          </p:spPr>
        </p:pic>
        <p:sp>
          <p:nvSpPr>
            <p:cNvPr id="43" name="Стрелка вправо 42"/>
            <p:cNvSpPr/>
            <p:nvPr/>
          </p:nvSpPr>
          <p:spPr>
            <a:xfrm>
              <a:off x="2627784" y="6353944"/>
              <a:ext cx="1296144"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миномет</a:t>
              </a:r>
              <a:endParaRPr lang="ru-RU" sz="1400" b="1" dirty="0"/>
            </a:p>
          </p:txBody>
        </p:sp>
      </p:grpSp>
      <p:grpSp>
        <p:nvGrpSpPr>
          <p:cNvPr id="71" name="Группа 70"/>
          <p:cNvGrpSpPr/>
          <p:nvPr/>
        </p:nvGrpSpPr>
        <p:grpSpPr>
          <a:xfrm>
            <a:off x="6948264" y="980728"/>
            <a:ext cx="2195736" cy="930891"/>
            <a:chOff x="6948264" y="980728"/>
            <a:chExt cx="2195736" cy="930891"/>
          </a:xfrm>
        </p:grpSpPr>
        <p:pic>
          <p:nvPicPr>
            <p:cNvPr id="10248" name="Picture 8" descr="http://1941-1945.ru/img/fghgfdgfh.jpg"/>
            <p:cNvPicPr>
              <a:picLocks noChangeAspect="1" noChangeArrowheads="1"/>
            </p:cNvPicPr>
            <p:nvPr/>
          </p:nvPicPr>
          <p:blipFill>
            <a:blip r:embed="rId11" cstate="print"/>
            <a:srcRect/>
            <a:stretch>
              <a:fillRect/>
            </a:stretch>
          </p:blipFill>
          <p:spPr bwMode="auto">
            <a:xfrm>
              <a:off x="6983761" y="1196752"/>
              <a:ext cx="2160239" cy="714867"/>
            </a:xfrm>
            <a:prstGeom prst="rect">
              <a:avLst/>
            </a:prstGeom>
            <a:noFill/>
          </p:spPr>
        </p:pic>
        <p:sp>
          <p:nvSpPr>
            <p:cNvPr id="44" name="Стрелка вправо 43"/>
            <p:cNvSpPr/>
            <p:nvPr/>
          </p:nvSpPr>
          <p:spPr>
            <a:xfrm>
              <a:off x="6948264" y="980728"/>
              <a:ext cx="1080120" cy="504056"/>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автомат</a:t>
              </a:r>
              <a:endParaRPr lang="ru-RU" sz="1400" b="1" dirty="0"/>
            </a:p>
          </p:txBody>
        </p:sp>
      </p:grpSp>
      <p:pic>
        <p:nvPicPr>
          <p:cNvPr id="5152" name="Picture 32" descr="Картинки по запросу пулемет Дегтярёва в Великую отечественную войну"/>
          <p:cNvPicPr>
            <a:picLocks noChangeAspect="1" noChangeArrowheads="1"/>
          </p:cNvPicPr>
          <p:nvPr/>
        </p:nvPicPr>
        <p:blipFill>
          <a:blip r:embed="rId12" cstate="print"/>
          <a:srcRect/>
          <a:stretch>
            <a:fillRect/>
          </a:stretch>
        </p:blipFill>
        <p:spPr bwMode="auto">
          <a:xfrm>
            <a:off x="7020272" y="1772816"/>
            <a:ext cx="1887166" cy="1326049"/>
          </a:xfrm>
          <a:prstGeom prst="rect">
            <a:avLst/>
          </a:prstGeom>
          <a:noFill/>
        </p:spPr>
      </p:pic>
      <p:grpSp>
        <p:nvGrpSpPr>
          <p:cNvPr id="75" name="Группа 74"/>
          <p:cNvGrpSpPr/>
          <p:nvPr/>
        </p:nvGrpSpPr>
        <p:grpSpPr>
          <a:xfrm>
            <a:off x="6876256" y="2996952"/>
            <a:ext cx="2267744" cy="1152128"/>
            <a:chOff x="6876256" y="2996952"/>
            <a:chExt cx="2267744" cy="1152128"/>
          </a:xfrm>
        </p:grpSpPr>
        <p:pic>
          <p:nvPicPr>
            <p:cNvPr id="10242" name="Picture 2" descr="Картинки по запросу подводные лодки в великой отечественной войне"/>
            <p:cNvPicPr>
              <a:picLocks noChangeAspect="1" noChangeArrowheads="1"/>
            </p:cNvPicPr>
            <p:nvPr/>
          </p:nvPicPr>
          <p:blipFill>
            <a:blip r:embed="rId13" cstate="print"/>
            <a:srcRect/>
            <a:stretch>
              <a:fillRect/>
            </a:stretch>
          </p:blipFill>
          <p:spPr bwMode="auto">
            <a:xfrm>
              <a:off x="7232849" y="2996952"/>
              <a:ext cx="1911151" cy="1076615"/>
            </a:xfrm>
            <a:prstGeom prst="rect">
              <a:avLst/>
            </a:prstGeom>
            <a:noFill/>
          </p:spPr>
        </p:pic>
        <p:sp>
          <p:nvSpPr>
            <p:cNvPr id="46" name="Стрелка вправо 45"/>
            <p:cNvSpPr/>
            <p:nvPr/>
          </p:nvSpPr>
          <p:spPr>
            <a:xfrm>
              <a:off x="6876256" y="3717032"/>
              <a:ext cx="1872208" cy="43204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подводная лодка</a:t>
              </a:r>
              <a:endParaRPr lang="ru-RU" sz="1400" b="1" dirty="0"/>
            </a:p>
          </p:txBody>
        </p:sp>
      </p:grpSp>
      <p:grpSp>
        <p:nvGrpSpPr>
          <p:cNvPr id="60" name="Группа 59"/>
          <p:cNvGrpSpPr/>
          <p:nvPr/>
        </p:nvGrpSpPr>
        <p:grpSpPr>
          <a:xfrm>
            <a:off x="6876256" y="4149080"/>
            <a:ext cx="2267744" cy="1216348"/>
            <a:chOff x="6876256" y="4149080"/>
            <a:chExt cx="2267744" cy="1216348"/>
          </a:xfrm>
        </p:grpSpPr>
        <p:pic>
          <p:nvPicPr>
            <p:cNvPr id="10250" name="Picture 10" descr="Картинки по запросу мины  в великой отечественной войне"/>
            <p:cNvPicPr>
              <a:picLocks noChangeAspect="1" noChangeArrowheads="1"/>
            </p:cNvPicPr>
            <p:nvPr/>
          </p:nvPicPr>
          <p:blipFill>
            <a:blip r:embed="rId14" cstate="print"/>
            <a:srcRect/>
            <a:stretch>
              <a:fillRect/>
            </a:stretch>
          </p:blipFill>
          <p:spPr bwMode="auto">
            <a:xfrm>
              <a:off x="6922843" y="4149080"/>
              <a:ext cx="2221157" cy="1216348"/>
            </a:xfrm>
            <a:prstGeom prst="rect">
              <a:avLst/>
            </a:prstGeom>
            <a:noFill/>
          </p:spPr>
        </p:pic>
        <p:sp>
          <p:nvSpPr>
            <p:cNvPr id="47" name="Стрелка вправо 46"/>
            <p:cNvSpPr/>
            <p:nvPr/>
          </p:nvSpPr>
          <p:spPr>
            <a:xfrm>
              <a:off x="6876256" y="4797152"/>
              <a:ext cx="792088" cy="432048"/>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мина</a:t>
              </a:r>
              <a:endParaRPr lang="ru-RU" sz="1400" b="1" dirty="0"/>
            </a:p>
          </p:txBody>
        </p:sp>
      </p:grpSp>
      <p:grpSp>
        <p:nvGrpSpPr>
          <p:cNvPr id="73" name="Группа 72"/>
          <p:cNvGrpSpPr/>
          <p:nvPr/>
        </p:nvGrpSpPr>
        <p:grpSpPr>
          <a:xfrm>
            <a:off x="6948264" y="1844824"/>
            <a:ext cx="2195736" cy="1326049"/>
            <a:chOff x="6948264" y="1844824"/>
            <a:chExt cx="2195736" cy="1326049"/>
          </a:xfrm>
        </p:grpSpPr>
        <p:sp>
          <p:nvSpPr>
            <p:cNvPr id="45" name="Стрелка вправо 44"/>
            <p:cNvSpPr/>
            <p:nvPr/>
          </p:nvSpPr>
          <p:spPr>
            <a:xfrm>
              <a:off x="6948264" y="2420888"/>
              <a:ext cx="1296144" cy="720080"/>
            </a:xfrm>
            <a:prstGeom prst="rightArrow">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ru-RU" sz="1400" b="1" dirty="0" smtClean="0"/>
                <a:t>пулемет Дегтярева</a:t>
              </a:r>
              <a:endParaRPr lang="ru-RU" sz="1400" b="1" dirty="0"/>
            </a:p>
          </p:txBody>
        </p:sp>
        <p:pic>
          <p:nvPicPr>
            <p:cNvPr id="72" name="Picture 32" descr="Картинки по запросу пулемет Дегтярёва в Великую отечественную войну"/>
            <p:cNvPicPr>
              <a:picLocks noChangeAspect="1" noChangeArrowheads="1"/>
            </p:cNvPicPr>
            <p:nvPr/>
          </p:nvPicPr>
          <p:blipFill>
            <a:blip r:embed="rId12" cstate="print"/>
            <a:srcRect/>
            <a:stretch>
              <a:fillRect/>
            </a:stretch>
          </p:blipFill>
          <p:spPr bwMode="auto">
            <a:xfrm>
              <a:off x="7256834" y="1844824"/>
              <a:ext cx="1887166" cy="1326049"/>
            </a:xfrm>
            <a:prstGeom prst="rect">
              <a:avLst/>
            </a:prstGeom>
            <a:noFill/>
          </p:spPr>
        </p:pic>
      </p:grpSp>
    </p:spTree>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304800" y="1554162"/>
            <a:ext cx="8686800" cy="3026965"/>
          </a:xfrm>
        </p:spPr>
        <p:txBody>
          <a:bodyPr>
            <a:normAutofit fontScale="92500" lnSpcReduction="10000"/>
          </a:bodyPr>
          <a:lstStyle/>
          <a:p>
            <a:pPr>
              <a:buNone/>
            </a:pPr>
            <a:r>
              <a:rPr lang="ru-RU" dirty="0" smtClean="0"/>
              <a:t>Все он в один миг решает, </a:t>
            </a:r>
          </a:p>
          <a:p>
            <a:pPr>
              <a:buNone/>
            </a:pPr>
            <a:r>
              <a:rPr lang="ru-RU" dirty="0" smtClean="0"/>
              <a:t>Великий подвиг он совершает, </a:t>
            </a:r>
          </a:p>
          <a:p>
            <a:pPr>
              <a:buNone/>
            </a:pPr>
            <a:r>
              <a:rPr lang="ru-RU" dirty="0" smtClean="0"/>
              <a:t>Он за честь стоит горой. </a:t>
            </a:r>
          </a:p>
          <a:p>
            <a:pPr>
              <a:buNone/>
            </a:pPr>
            <a:r>
              <a:rPr lang="ru-RU" dirty="0" smtClean="0"/>
              <a:t>Кто он? Правильно…</a:t>
            </a:r>
          </a:p>
          <a:p>
            <a:pPr algn="ctr">
              <a:buNone/>
            </a:pPr>
            <a:r>
              <a:rPr lang="ru-RU" dirty="0" smtClean="0"/>
              <a:t/>
            </a:r>
            <a:br>
              <a:rPr lang="ru-RU" dirty="0" smtClean="0"/>
            </a:br>
            <a:endParaRPr lang="ru-RU" dirty="0" smtClean="0"/>
          </a:p>
          <a:p>
            <a:pPr>
              <a:buNone/>
            </a:pPr>
            <a:endParaRPr lang="ru-RU" dirty="0"/>
          </a:p>
        </p:txBody>
      </p:sp>
      <p:sp>
        <p:nvSpPr>
          <p:cNvPr id="4" name="TextBox 3"/>
          <p:cNvSpPr txBox="1"/>
          <p:nvPr/>
        </p:nvSpPr>
        <p:spPr>
          <a:xfrm>
            <a:off x="4139952" y="3573016"/>
            <a:ext cx="2402068" cy="923330"/>
          </a:xfrm>
          <a:prstGeom prst="rect">
            <a:avLst/>
          </a:prstGeom>
          <a:noFill/>
        </p:spPr>
        <p:txBody>
          <a:bodyPr wrap="none" rtlCol="0">
            <a:spAutoFit/>
          </a:bodyPr>
          <a:lstStyle/>
          <a:p>
            <a:r>
              <a:rPr lang="ru-RU" sz="5400" dirty="0" smtClean="0">
                <a:solidFill>
                  <a:srgbClr val="C00000"/>
                </a:solidFill>
                <a:latin typeface="Times New Roman" pitchFamily="18" charset="0"/>
                <a:cs typeface="Times New Roman" pitchFamily="18" charset="0"/>
              </a:rPr>
              <a:t>ГЕРОЙ</a:t>
            </a:r>
            <a:endParaRPr lang="ru-RU" sz="5400" dirty="0">
              <a:solidFill>
                <a:srgbClr val="C00000"/>
              </a:solidFill>
              <a:latin typeface="Times New Roman" pitchFamily="18" charset="0"/>
              <a:cs typeface="Times New Roman" pitchFamily="18" charset="0"/>
            </a:endParaRPr>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heckerboard(across)">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heckerboard(across)">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heckerboard(across)">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heckerboard(across)">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58" presetClass="entr" presetSubtype="0" accel="100000" fill="hold" grpId="0" nodeType="clickEffect">
                                  <p:stCondLst>
                                    <p:cond delay="0"/>
                                  </p:stCondLst>
                                  <p:childTnLst>
                                    <p:set>
                                      <p:cBhvr>
                                        <p:cTn id="31" dur="1" fill="hold">
                                          <p:stCondLst>
                                            <p:cond delay="0"/>
                                          </p:stCondLst>
                                        </p:cTn>
                                        <p:tgtEl>
                                          <p:spTgt spid="4"/>
                                        </p:tgtEl>
                                        <p:attrNameLst>
                                          <p:attrName>style.visibility</p:attrName>
                                        </p:attrNameLst>
                                      </p:cBhvr>
                                      <p:to>
                                        <p:strVal val="visible"/>
                                      </p:to>
                                    </p:set>
                                    <p:anim calcmode="lin" valueType="num">
                                      <p:cBhvr>
                                        <p:cTn id="32" dur="500" fill="hold"/>
                                        <p:tgtEl>
                                          <p:spTgt spid="4"/>
                                        </p:tgtEl>
                                        <p:attrNameLst>
                                          <p:attrName>ppt_w</p:attrName>
                                        </p:attrNameLst>
                                      </p:cBhvr>
                                      <p:tavLst>
                                        <p:tav tm="0">
                                          <p:val>
                                            <p:strVal val="#ppt_w*2.5"/>
                                          </p:val>
                                        </p:tav>
                                        <p:tav tm="100000">
                                          <p:val>
                                            <p:strVal val="#ppt_w"/>
                                          </p:val>
                                        </p:tav>
                                      </p:tavLst>
                                    </p:anim>
                                    <p:anim calcmode="lin" valueType="num">
                                      <p:cBhvr>
                                        <p:cTn id="33" dur="500" fill="hold"/>
                                        <p:tgtEl>
                                          <p:spTgt spid="4"/>
                                        </p:tgtEl>
                                        <p:attrNameLst>
                                          <p:attrName>ppt_h</p:attrName>
                                        </p:attrNameLst>
                                      </p:cBhvr>
                                      <p:tavLst>
                                        <p:tav tm="0">
                                          <p:val>
                                            <p:strVal val="#ppt_h*0.01"/>
                                          </p:val>
                                        </p:tav>
                                        <p:tav tm="100000">
                                          <p:val>
                                            <p:strVal val="#ppt_h"/>
                                          </p:val>
                                        </p:tav>
                                      </p:tavLst>
                                    </p:anim>
                                    <p:anim calcmode="lin" valueType="num">
                                      <p:cBhvr>
                                        <p:cTn id="34" dur="500" fill="hold"/>
                                        <p:tgtEl>
                                          <p:spTgt spid="4"/>
                                        </p:tgtEl>
                                        <p:attrNameLst>
                                          <p:attrName>ppt_x</p:attrName>
                                        </p:attrNameLst>
                                      </p:cBhvr>
                                      <p:tavLst>
                                        <p:tav tm="0">
                                          <p:val>
                                            <p:strVal val="#ppt_x"/>
                                          </p:val>
                                        </p:tav>
                                        <p:tav tm="100000">
                                          <p:val>
                                            <p:strVal val="#ppt_x"/>
                                          </p:val>
                                        </p:tav>
                                      </p:tavLst>
                                    </p:anim>
                                    <p:anim calcmode="lin" valueType="num">
                                      <p:cBhvr>
                                        <p:cTn id="35" dur="500" fill="hold"/>
                                        <p:tgtEl>
                                          <p:spTgt spid="4"/>
                                        </p:tgtEl>
                                        <p:attrNameLst>
                                          <p:attrName>ppt_y</p:attrName>
                                        </p:attrNameLst>
                                      </p:cBhvr>
                                      <p:tavLst>
                                        <p:tav tm="0">
                                          <p:val>
                                            <p:strVal val="#ppt_h+1"/>
                                          </p:val>
                                        </p:tav>
                                        <p:tav tm="100000">
                                          <p:val>
                                            <p:strVal val="#ppt_y"/>
                                          </p:val>
                                        </p:tav>
                                      </p:tavLst>
                                    </p:anim>
                                    <p:animEffect transition="in" filter="fade">
                                      <p:cBhvr>
                                        <p:cTn id="3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5400" dirty="0" smtClean="0">
                <a:solidFill>
                  <a:srgbClr val="FF0000"/>
                </a:solidFill>
              </a:rPr>
              <a:t>ГЕРОЙ-</a:t>
            </a:r>
            <a:endParaRPr lang="ru-RU" sz="5400" dirty="0">
              <a:solidFill>
                <a:srgbClr val="FF0000"/>
              </a:solidFill>
            </a:endParaRPr>
          </a:p>
        </p:txBody>
      </p:sp>
      <p:sp>
        <p:nvSpPr>
          <p:cNvPr id="3" name="Содержимое 2"/>
          <p:cNvSpPr>
            <a:spLocks noGrp="1"/>
          </p:cNvSpPr>
          <p:nvPr>
            <p:ph idx="1"/>
          </p:nvPr>
        </p:nvSpPr>
        <p:spPr>
          <a:xfrm>
            <a:off x="304800" y="1554163"/>
            <a:ext cx="8686800" cy="2018854"/>
          </a:xfrm>
        </p:spPr>
        <p:txBody>
          <a:bodyPr/>
          <a:lstStyle/>
          <a:p>
            <a:pPr algn="ctr">
              <a:buNone/>
            </a:pPr>
            <a:r>
              <a:rPr lang="ru-RU" i="1" dirty="0" smtClean="0"/>
              <a:t>выдающийся своей храбростью, доблестью человек, самоотверженно совершающий подвиги</a:t>
            </a:r>
            <a:endParaRPr lang="ru-RU" i="1" dirty="0"/>
          </a:p>
        </p:txBody>
      </p:sp>
    </p:spTree>
  </p:cSld>
  <p:clrMapOvr>
    <a:masterClrMapping/>
  </p:clrMapOvr>
  <p:transition>
    <p:split dir="in"/>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Картинки по запросу памятник самолет в самаре"/>
          <p:cNvPicPr/>
          <p:nvPr/>
        </p:nvPicPr>
        <p:blipFill>
          <a:blip r:embed="rId2" cstate="print"/>
          <a:srcRect/>
          <a:stretch>
            <a:fillRect/>
          </a:stretch>
        </p:blipFill>
        <p:spPr bwMode="auto">
          <a:xfrm>
            <a:off x="251520" y="0"/>
            <a:ext cx="8424936" cy="439248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 name="Заголовок 1"/>
          <p:cNvSpPr>
            <a:spLocks noGrp="1"/>
          </p:cNvSpPr>
          <p:nvPr>
            <p:ph type="ctrTitle"/>
          </p:nvPr>
        </p:nvSpPr>
        <p:spPr>
          <a:xfrm>
            <a:off x="323528" y="5373216"/>
            <a:ext cx="8458200" cy="1222375"/>
          </a:xfrm>
        </p:spPr>
        <p:txBody>
          <a:bodyPr/>
          <a:lstStyle/>
          <a:p>
            <a:r>
              <a:rPr lang="ru-RU" b="1" dirty="0" smtClean="0">
                <a:solidFill>
                  <a:srgbClr val="002060"/>
                </a:solidFill>
              </a:rPr>
              <a:t>«Кузнецы обороны страны.</a:t>
            </a:r>
            <a:r>
              <a:rPr lang="ru-RU" dirty="0" smtClean="0">
                <a:solidFill>
                  <a:srgbClr val="002060"/>
                </a:solidFill>
              </a:rPr>
              <a:t> </a:t>
            </a:r>
            <a:br>
              <a:rPr lang="ru-RU" dirty="0" smtClean="0">
                <a:solidFill>
                  <a:srgbClr val="002060"/>
                </a:solidFill>
              </a:rPr>
            </a:br>
            <a:r>
              <a:rPr lang="ru-RU" dirty="0" smtClean="0">
                <a:solidFill>
                  <a:srgbClr val="002060"/>
                </a:solidFill>
              </a:rPr>
              <a:t>Сергей Владимирович Ильюшин</a:t>
            </a:r>
            <a:r>
              <a:rPr lang="ru-RU" b="1" dirty="0" smtClean="0">
                <a:solidFill>
                  <a:srgbClr val="002060"/>
                </a:solidFill>
              </a:rPr>
              <a:t>» </a:t>
            </a:r>
            <a:endParaRPr lang="ru-RU" dirty="0">
              <a:solidFill>
                <a:srgbClr val="002060"/>
              </a:solidFill>
            </a:endParaRPr>
          </a:p>
        </p:txBody>
      </p:sp>
      <p:pic>
        <p:nvPicPr>
          <p:cNvPr id="7170" name="Picture 2" descr="Картинки по запросу портрет ильюшина"/>
          <p:cNvPicPr>
            <a:picLocks noChangeAspect="1" noChangeArrowheads="1"/>
          </p:cNvPicPr>
          <p:nvPr/>
        </p:nvPicPr>
        <p:blipFill>
          <a:blip r:embed="rId3" cstate="print"/>
          <a:srcRect/>
          <a:stretch>
            <a:fillRect/>
          </a:stretch>
        </p:blipFill>
        <p:spPr bwMode="auto">
          <a:xfrm>
            <a:off x="5796136" y="3356993"/>
            <a:ext cx="3054059" cy="2160240"/>
          </a:xfrm>
          <a:prstGeom prst="rect">
            <a:avLst/>
          </a:prstGeom>
          <a:ln>
            <a:noFill/>
          </a:ln>
          <a:effectLst>
            <a:softEdge rad="112500"/>
          </a:effectLst>
        </p:spPr>
      </p:pic>
      <p:sp>
        <p:nvSpPr>
          <p:cNvPr id="5" name="TextBox 4"/>
          <p:cNvSpPr txBox="1"/>
          <p:nvPr/>
        </p:nvSpPr>
        <p:spPr>
          <a:xfrm>
            <a:off x="251520" y="4581128"/>
            <a:ext cx="1595309" cy="646331"/>
          </a:xfrm>
          <a:prstGeom prst="rect">
            <a:avLst/>
          </a:prstGeom>
          <a:noFill/>
        </p:spPr>
        <p:txBody>
          <a:bodyPr wrap="none" rtlCol="0">
            <a:spAutoFit/>
          </a:bodyPr>
          <a:lstStyle/>
          <a:p>
            <a:r>
              <a:rPr lang="ru-RU" sz="3600" dirty="0" smtClean="0">
                <a:solidFill>
                  <a:schemeClr val="bg2">
                    <a:lumMod val="10000"/>
                  </a:schemeClr>
                </a:solidFill>
              </a:rPr>
              <a:t>ТЕМА:</a:t>
            </a:r>
            <a:endParaRPr lang="ru-RU" sz="3600" dirty="0">
              <a:solidFill>
                <a:schemeClr val="bg2">
                  <a:lumMod val="10000"/>
                </a:schemeClr>
              </a:solidFill>
            </a:endParaRPr>
          </a:p>
        </p:txBody>
      </p:sp>
    </p:spTree>
  </p:cSld>
  <p:clrMapOvr>
    <a:masterClrMapping/>
  </p:clrMapOvr>
  <p:transition>
    <p:zo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1340768"/>
            <a:ext cx="1890936" cy="739552"/>
          </a:xfrm>
        </p:spPr>
        <p:txBody>
          <a:bodyPr/>
          <a:lstStyle/>
          <a:p>
            <a:r>
              <a:rPr lang="ru-RU" dirty="0" smtClean="0">
                <a:solidFill>
                  <a:schemeClr val="bg2">
                    <a:lumMod val="10000"/>
                  </a:schemeClr>
                </a:solidFill>
              </a:rPr>
              <a:t>Цель:</a:t>
            </a:r>
            <a:endParaRPr lang="ru-RU" dirty="0">
              <a:solidFill>
                <a:schemeClr val="bg2">
                  <a:lumMod val="10000"/>
                </a:schemeClr>
              </a:solidFill>
            </a:endParaRPr>
          </a:p>
        </p:txBody>
      </p:sp>
      <p:sp>
        <p:nvSpPr>
          <p:cNvPr id="3" name="Содержимое 2"/>
          <p:cNvSpPr>
            <a:spLocks noGrp="1"/>
          </p:cNvSpPr>
          <p:nvPr>
            <p:ph idx="1"/>
          </p:nvPr>
        </p:nvSpPr>
        <p:spPr>
          <a:xfrm>
            <a:off x="457200" y="2564904"/>
            <a:ext cx="8686800" cy="2378894"/>
          </a:xfrm>
        </p:spPr>
        <p:txBody>
          <a:bodyPr/>
          <a:lstStyle/>
          <a:p>
            <a:pPr algn="ctr">
              <a:buNone/>
            </a:pPr>
            <a:r>
              <a:rPr lang="ru-RU" i="1" dirty="0" smtClean="0"/>
              <a:t>узнать о людях, создавших оружие, принесшее победу советскому народу в Великой Отечественной войне,  об их трудовом героизме</a:t>
            </a:r>
            <a:endParaRPr lang="ru-RU" i="1" dirty="0"/>
          </a:p>
        </p:txBody>
      </p:sp>
      <p:pic>
        <p:nvPicPr>
          <p:cNvPr id="4" name="Picture 8" descr="http://ptgo-sever.spb.ru/wp-content/uploads/2017/12/IMG_9602.jpg"/>
          <p:cNvPicPr>
            <a:picLocks noChangeAspect="1" noChangeArrowheads="1"/>
          </p:cNvPicPr>
          <p:nvPr/>
        </p:nvPicPr>
        <p:blipFill>
          <a:blip r:embed="rId2"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wipe dir="u"/>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Картинки по запросу кадр из фильма в бой идут одни старики"/>
          <p:cNvPicPr>
            <a:picLocks noChangeAspect="1" noChangeArrowheads="1"/>
          </p:cNvPicPr>
          <p:nvPr/>
        </p:nvPicPr>
        <p:blipFill>
          <a:blip r:embed="rId2" cstate="print"/>
          <a:srcRect/>
          <a:stretch>
            <a:fillRect/>
          </a:stretch>
        </p:blipFill>
        <p:spPr bwMode="auto">
          <a:xfrm>
            <a:off x="1871448" y="0"/>
            <a:ext cx="5004808" cy="6858000"/>
          </a:xfrm>
          <a:prstGeom prst="rect">
            <a:avLst/>
          </a:prstGeom>
          <a:noFill/>
        </p:spPr>
      </p:pic>
      <p:pic>
        <p:nvPicPr>
          <p:cNvPr id="3" name="Picture 2" descr="Картинки по запросу кадр из фильма в бой идут одни старики"/>
          <p:cNvPicPr>
            <a:picLocks noChangeAspect="1" noChangeArrowheads="1"/>
          </p:cNvPicPr>
          <p:nvPr/>
        </p:nvPicPr>
        <p:blipFill>
          <a:blip r:embed="rId3" cstate="print"/>
          <a:srcRect/>
          <a:stretch>
            <a:fillRect/>
          </a:stretch>
        </p:blipFill>
        <p:spPr bwMode="auto">
          <a:xfrm>
            <a:off x="6759235" y="1412776"/>
            <a:ext cx="2384765" cy="13407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6" name="Picture 4" descr="Картинки по запросу кадр из фильма в бой идут одни старики"/>
          <p:cNvPicPr>
            <a:picLocks noChangeAspect="1" noChangeArrowheads="1"/>
          </p:cNvPicPr>
          <p:nvPr/>
        </p:nvPicPr>
        <p:blipFill>
          <a:blip r:embed="rId4" cstate="print"/>
          <a:srcRect/>
          <a:stretch>
            <a:fillRect/>
          </a:stretch>
        </p:blipFill>
        <p:spPr bwMode="auto">
          <a:xfrm>
            <a:off x="0" y="0"/>
            <a:ext cx="2051720" cy="15872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198" name="Picture 6" descr="Картинки по запросу кадр из фильма в бой идут одни старики"/>
          <p:cNvPicPr>
            <a:picLocks noChangeAspect="1" noChangeArrowheads="1"/>
          </p:cNvPicPr>
          <p:nvPr/>
        </p:nvPicPr>
        <p:blipFill>
          <a:blip r:embed="rId5" cstate="print"/>
          <a:srcRect/>
          <a:stretch>
            <a:fillRect/>
          </a:stretch>
        </p:blipFill>
        <p:spPr bwMode="auto">
          <a:xfrm>
            <a:off x="0" y="5445224"/>
            <a:ext cx="2118105" cy="141277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200" name="Picture 8" descr="Картинки по запросу кадр из фильма в бой идут одни старики"/>
          <p:cNvPicPr>
            <a:picLocks noChangeAspect="1" noChangeArrowheads="1"/>
          </p:cNvPicPr>
          <p:nvPr/>
        </p:nvPicPr>
        <p:blipFill>
          <a:blip r:embed="rId6" cstate="print"/>
          <a:srcRect/>
          <a:stretch>
            <a:fillRect/>
          </a:stretch>
        </p:blipFill>
        <p:spPr bwMode="auto">
          <a:xfrm>
            <a:off x="6804248" y="5158295"/>
            <a:ext cx="2339752" cy="169970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8" descr="http://ptgo-sever.spb.ru/wp-content/uploads/2017/12/IMG_9602.jpg"/>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7703840" y="0"/>
            <a:ext cx="1440160" cy="1384769"/>
          </a:xfrm>
          <a:prstGeom prst="rect">
            <a:avLst/>
          </a:prstGeom>
          <a:noFill/>
        </p:spPr>
      </p:pic>
    </p:spTree>
  </p:cSld>
  <p:clrMapOvr>
    <a:masterClrMapping/>
  </p:clrMapOvr>
  <p:transition>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Поток">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525</TotalTime>
  <Words>804</Words>
  <Application>Microsoft Office PowerPoint</Application>
  <PresentationFormat>Экран (4:3)</PresentationFormat>
  <Paragraphs>167</Paragraphs>
  <Slides>27</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27</vt:i4>
      </vt:variant>
    </vt:vector>
  </HeadingPairs>
  <TitlesOfParts>
    <vt:vector size="28" baseType="lpstr">
      <vt:lpstr>Трек</vt:lpstr>
      <vt:lpstr>Слайд 1</vt:lpstr>
      <vt:lpstr>Слайд 2</vt:lpstr>
      <vt:lpstr>ОБОБЩАЮЩЕЕ СЛОВО</vt:lpstr>
      <vt:lpstr>Слайд 4</vt:lpstr>
      <vt:lpstr>Слайд 5</vt:lpstr>
      <vt:lpstr>ГЕРОЙ-</vt:lpstr>
      <vt:lpstr>«Кузнецы обороны страны.  Сергей Владимирович Ильюшин» </vt:lpstr>
      <vt:lpstr>Цель:</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komprazeevoi</dc:creator>
  <cp:lastModifiedBy>XTreme.ws</cp:lastModifiedBy>
  <cp:revision>94</cp:revision>
  <dcterms:created xsi:type="dcterms:W3CDTF">2019-12-11T06:15:49Z</dcterms:created>
  <dcterms:modified xsi:type="dcterms:W3CDTF">2019-12-23T05:02:28Z</dcterms:modified>
</cp:coreProperties>
</file>