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avi" ContentType="video/avi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22"/>
  </p:notesMasterIdLst>
  <p:sldIdLst>
    <p:sldId id="256" r:id="rId2"/>
    <p:sldId id="274" r:id="rId3"/>
    <p:sldId id="275" r:id="rId4"/>
    <p:sldId id="277" r:id="rId5"/>
    <p:sldId id="279" r:id="rId6"/>
    <p:sldId id="257" r:id="rId7"/>
    <p:sldId id="258" r:id="rId8"/>
    <p:sldId id="259" r:id="rId9"/>
    <p:sldId id="260" r:id="rId10"/>
    <p:sldId id="261" r:id="rId11"/>
    <p:sldId id="263" r:id="rId12"/>
    <p:sldId id="268" r:id="rId13"/>
    <p:sldId id="269" r:id="rId14"/>
    <p:sldId id="271" r:id="rId15"/>
    <p:sldId id="272" r:id="rId16"/>
    <p:sldId id="280" r:id="rId17"/>
    <p:sldId id="273" r:id="rId18"/>
    <p:sldId id="282" r:id="rId19"/>
    <p:sldId id="264" r:id="rId20"/>
    <p:sldId id="26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96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B9E498-AE67-4ABF-9460-A2C30E6E3D8B}" type="datetimeFigureOut">
              <a:rPr lang="ru-RU" smtClean="0"/>
              <a:t>27.03.2020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6A7B83-42EF-4BD6-8FE1-313FCB7F1F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9932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A7B83-42EF-4BD6-8FE1-313FCB7F1F37}" type="slidenum">
              <a:rPr lang="ru-RU" smtClean="0"/>
              <a:t>13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27.03.2020</a:t>
            </a:fld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27.03.2020</a:t>
            </a:fld>
            <a:endParaRPr lang="ru-RU" dirty="0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27.03.2020</a:t>
            </a:fld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27.03.2020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27.03.2020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27.03.2020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ru.wikipedia.org/wiki/&#1040;&#1082;&#1074;&#1077;&#1076;&#1091;&#1082;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3212976"/>
            <a:ext cx="8305800" cy="1961444"/>
          </a:xfrm>
        </p:spPr>
        <p:txBody>
          <a:bodyPr/>
          <a:lstStyle/>
          <a:p>
            <a:r>
              <a:rPr lang="ru-RU" dirty="0" smtClean="0"/>
              <a:t>Подготовила :</a:t>
            </a:r>
          </a:p>
          <a:p>
            <a:r>
              <a:rPr lang="ru-RU" dirty="0" smtClean="0"/>
              <a:t>Ученица 11 класса А</a:t>
            </a:r>
          </a:p>
          <a:p>
            <a:r>
              <a:rPr lang="ru-RU" smtClean="0"/>
              <a:t>ГБОУ Школа №1161</a:t>
            </a:r>
            <a:endParaRPr lang="ru-RU" dirty="0" smtClean="0"/>
          </a:p>
          <a:p>
            <a:r>
              <a:rPr lang="ru-RU" dirty="0" smtClean="0"/>
              <a:t>Хохлова Ксения</a:t>
            </a:r>
          </a:p>
          <a:p>
            <a:r>
              <a:rPr lang="ru-RU" dirty="0" smtClean="0"/>
              <a:t>Руководитель проекта:</a:t>
            </a:r>
          </a:p>
          <a:p>
            <a:r>
              <a:rPr lang="ru-RU" dirty="0" smtClean="0"/>
              <a:t>Рябушкина Валентина Михайловна-</a:t>
            </a:r>
          </a:p>
          <a:p>
            <a:r>
              <a:rPr lang="ru-RU" dirty="0" smtClean="0"/>
              <a:t>Учитель физики</a:t>
            </a:r>
          </a:p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908720"/>
            <a:ext cx="7772400" cy="1829761"/>
          </a:xfrm>
        </p:spPr>
        <p:txBody>
          <a:bodyPr/>
          <a:lstStyle/>
          <a:p>
            <a:r>
              <a:rPr lang="ru-RU" dirty="0" smtClean="0"/>
              <a:t>Система водоснабжения древности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803_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772816"/>
            <a:ext cx="4896544" cy="466543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476672"/>
            <a:ext cx="8229600" cy="121920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 Схема трассы водовода системы водоснабжения Немауса (Нима)</a:t>
            </a:r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508104" y="1772816"/>
            <a:ext cx="338437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имским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строителям удалось обеспечить эффективное, с минимальным сопротивлением движение воды по нему. Это было поистине замечательным достижением: математические формулы, которыми в наши дни пользуются строители при проектировании водопроводов с подачей воды самотеком, были выведены лишь в XIX в.</a:t>
            </a: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803_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988840"/>
            <a:ext cx="5672030" cy="4572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76672"/>
            <a:ext cx="8229600" cy="121920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Водосборный бассейн (кастеллум) в Немаусе (Ниме)</a:t>
            </a:r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228184" y="1988841"/>
            <a:ext cx="259228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максимальном поступлении воды в бассейн распределительные трубы были заполнены наполовину, что является оптимальным для безнапорного водопровода круглого сечения и обеспечивает его максимальный КПД.</a:t>
            </a:r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</a:t>
            </a:r>
            <a:r>
              <a:rPr lang="ru-RU" dirty="0" smtClean="0"/>
              <a:t>ри прокладке водопроводов через ущелья древние римляне в тех случаях, когда пересекаемое ущелье было слишком глубоким, они сооружали систему труб, которые круто спускались по одному склону ущелья и поднимались по другому. Уже тогда </a:t>
            </a:r>
            <a:r>
              <a:rPr lang="ru-RU" dirty="0"/>
              <a:t>был известен основной принцип сифона: вода в трубе должна всегда возвращаться к своему первоначальному уровню.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Сифоны в римских водопроводах</a:t>
            </a:r>
            <a:endParaRPr lang="ru-RU" dirty="0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2924944"/>
            <a:ext cx="4248472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332656"/>
            <a:ext cx="3552428" cy="3876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83568" y="1844824"/>
            <a:ext cx="36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Схема древнеримского сифона</a:t>
            </a:r>
            <a:endParaRPr lang="ru-RU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4932040" y="4365104"/>
            <a:ext cx="33843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Напорный резервуар сифонов в </a:t>
            </a:r>
            <a:r>
              <a:rPr lang="ru-RU" sz="2400" dirty="0" err="1" smtClean="0"/>
              <a:t>Сусье</a:t>
            </a:r>
            <a:r>
              <a:rPr lang="ru-RU" sz="2400" dirty="0" smtClean="0"/>
              <a:t> на водопроводе  </a:t>
            </a:r>
            <a:r>
              <a:rPr lang="ru-RU" sz="2400" dirty="0" err="1" smtClean="0"/>
              <a:t>Жье</a:t>
            </a:r>
            <a:r>
              <a:rPr lang="ru-RU" sz="2400" dirty="0" smtClean="0"/>
              <a:t> (Лионская система)</a:t>
            </a:r>
            <a:endParaRPr lang="ru-RU" sz="24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Технология изготовления свинцовых труб, применявшихся в Древнем Риме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1700808"/>
            <a:ext cx="8064896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664" y="3861048"/>
            <a:ext cx="1855774" cy="2902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673267" y="5312432"/>
            <a:ext cx="1726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Эжен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Бельгран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3888432" cy="2972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355976" y="620688"/>
            <a:ext cx="45163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 начального участка сифона, выполненная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Вальдемаром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Хабери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Рейнском музее в Бонне. 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1" y="3861048"/>
            <a:ext cx="4375904" cy="2406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788024" y="2348880"/>
            <a:ext cx="408430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Подсоединенные к напорному резервуару, трубы опускались по короткому откосу до земли и проходили по склону ущелья с заглублением примерно на 1 м. </a:t>
            </a:r>
          </a:p>
          <a:p>
            <a:r>
              <a:rPr lang="ru-RU" dirty="0"/>
              <a:t>Подземная прокладка труб, использованная, по-видимому, для их зашиты от повреждения человеком, предотвращала также чрезмерное расширение труб в жаркие дни. Они могли прокладываться до самого дна ущелья, следуя его профилю, однако на дне часто строился невысокий мост для них («</a:t>
            </a:r>
            <a:r>
              <a:rPr lang="ru-RU" dirty="0" err="1"/>
              <a:t>вентер</a:t>
            </a:r>
            <a:r>
              <a:rPr lang="ru-RU" dirty="0"/>
              <a:t>» – лат. </a:t>
            </a:r>
            <a:r>
              <a:rPr lang="ru-RU" dirty="0" err="1"/>
              <a:t>venter</a:t>
            </a:r>
            <a:r>
              <a:rPr lang="ru-RU" dirty="0"/>
              <a:t>). </a:t>
            </a:r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944" y="3026231"/>
            <a:ext cx="4796705" cy="3595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871" y="255645"/>
            <a:ext cx="4752528" cy="3566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724128" y="764704"/>
            <a:ext cx="30243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Напорный резервуар и откос </a:t>
            </a:r>
            <a:r>
              <a:rPr lang="ru-RU" dirty="0" err="1"/>
              <a:t>Жье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3527" y="5373216"/>
            <a:ext cx="31683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Приемный резервуар и откос </a:t>
            </a:r>
            <a:r>
              <a:rPr lang="ru-RU" dirty="0" err="1"/>
              <a:t>Бревенн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334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4518891"/>
            <a:ext cx="2952328" cy="2214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1965" y="3999047"/>
            <a:ext cx="3672408" cy="2754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080120"/>
          </a:xfrm>
        </p:spPr>
        <p:txBody>
          <a:bodyPr/>
          <a:lstStyle/>
          <a:p>
            <a:r>
              <a:rPr lang="ru-RU" dirty="0" smtClean="0"/>
              <a:t>Карта Римских акведуков</a:t>
            </a:r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773" t="3313" r="1223"/>
          <a:stretch/>
        </p:blipFill>
        <p:spPr bwMode="auto">
          <a:xfrm>
            <a:off x="1187624" y="1195137"/>
            <a:ext cx="6624736" cy="3563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Пон-Дю-Гар. Римский Акведук Близ Нима обрезка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188640"/>
            <a:ext cx="8623596" cy="606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48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fontAlgn="base"/>
            <a:r>
              <a:rPr lang="en-US" dirty="0" smtClean="0"/>
              <a:t>George F. W. Hauck. The Roman Aqueduct of Nimes. – Scientific American, 1989, No. 3.</a:t>
            </a:r>
            <a:endParaRPr lang="ru-RU" dirty="0" smtClean="0"/>
          </a:p>
          <a:p>
            <a:pPr fontAlgn="base"/>
            <a:r>
              <a:rPr lang="ru-RU" dirty="0" smtClean="0"/>
              <a:t>(Георг Ф. В. Хэук</a:t>
            </a:r>
            <a:r>
              <a:rPr lang="en-US" dirty="0" smtClean="0"/>
              <a:t>. </a:t>
            </a:r>
            <a:r>
              <a:rPr lang="ru-RU" dirty="0" smtClean="0"/>
              <a:t>Римский акведук в Ниме. - </a:t>
            </a:r>
            <a:r>
              <a:rPr lang="en-US" dirty="0" smtClean="0"/>
              <a:t>Scientific American, 1989, № 3.</a:t>
            </a:r>
            <a:r>
              <a:rPr lang="ru-RU" dirty="0" smtClean="0"/>
              <a:t>)</a:t>
            </a:r>
            <a:endParaRPr lang="en-US" dirty="0" smtClean="0"/>
          </a:p>
          <a:p>
            <a:r>
              <a:rPr lang="en-US" dirty="0" smtClean="0">
                <a:hlinkClick r:id="rId2"/>
              </a:rPr>
              <a:t>https://ru.wikipedia.org/wiki/</a:t>
            </a:r>
            <a:r>
              <a:rPr lang="ru-RU" dirty="0" smtClean="0">
                <a:hlinkClick r:id="rId2"/>
              </a:rPr>
              <a:t>Акведук</a:t>
            </a:r>
            <a:endParaRPr lang="ru-RU" dirty="0" smtClean="0"/>
          </a:p>
          <a:p>
            <a:r>
              <a:rPr lang="en-US" dirty="0" smtClean="0"/>
              <a:t>A. Trevor Hodge. Siphons in Roman Aqueducts. – Scientific American, 1985, No. 6.</a:t>
            </a:r>
            <a:endParaRPr lang="ru-RU" dirty="0" smtClean="0"/>
          </a:p>
          <a:p>
            <a:r>
              <a:rPr lang="ru-RU" dirty="0" smtClean="0"/>
              <a:t>(А. Тревор Ходж. Сифоны в римских акведуков. - </a:t>
            </a:r>
            <a:r>
              <a:rPr lang="en-US" dirty="0" smtClean="0"/>
              <a:t>Scientific American, 1985, № 6.</a:t>
            </a:r>
            <a:r>
              <a:rPr lang="ru-RU" dirty="0" smtClean="0"/>
              <a:t>)</a:t>
            </a:r>
          </a:p>
          <a:p>
            <a:r>
              <a:rPr lang="en-US" dirty="0"/>
              <a:t>http://engineering-ru.livejournal.com/344387.html?thread=22371139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23728" y="188640"/>
            <a:ext cx="8229600" cy="121920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Литература:</a:t>
            </a:r>
            <a:endParaRPr lang="ru-RU" sz="3600" dirty="0"/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Водоснабжение занимает в нашей жизни одну из главных ролей. Вода-ценнейшее природное богатство человека. Сейчас нас обеспечивают водой сотни водопроводов, которые доставляют воду прямо в наши квартиры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21920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Водоснабжение  раньше и сейчас</a:t>
            </a:r>
            <a:endParaRPr lang="ru-RU" sz="3600" dirty="0"/>
          </a:p>
        </p:txBody>
      </p:sp>
      <p:pic>
        <p:nvPicPr>
          <p:cNvPr id="4" name="Рисунок 3" descr="99881_mi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3928" y="3641910"/>
            <a:ext cx="4818112" cy="302745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vodoprovod-na-dach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91680" y="1772816"/>
            <a:ext cx="5934075" cy="394335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95736" y="188640"/>
            <a:ext cx="8229600" cy="1219200"/>
          </a:xfrm>
        </p:spPr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Но что же было раньше ? Ведь ранее у людей не было таких знаний в физике , механике , которыми мы владеем сейчас .Но водоснабжение было . Что ж давайте перевернем страничку истории и перенесемся на несколько веков назад.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Что было раньше?</a:t>
            </a:r>
            <a:endParaRPr lang="ru-RU" sz="3600" dirty="0"/>
          </a:p>
        </p:txBody>
      </p:sp>
      <p:pic>
        <p:nvPicPr>
          <p:cNvPr id="5" name="Рисунок 4" descr="93167348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20072" y="3356992"/>
            <a:ext cx="2939383" cy="2616051"/>
          </a:xfrm>
          <a:prstGeom prst="rect">
            <a:avLst/>
          </a:prstGeom>
        </p:spPr>
      </p:pic>
      <p:pic>
        <p:nvPicPr>
          <p:cNvPr id="6" name="Рисунок 5" descr="book (100)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3573016"/>
            <a:ext cx="2088232" cy="2369341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емь чудес древнего Рима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2833" y="1034143"/>
            <a:ext cx="8758334" cy="47897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692696"/>
            <a:ext cx="8229600" cy="4572000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Крупнейший город древности (по современным оценкам, в период империи его население составляло от 600 тыс. до 2 млн. чел.), к тому же расположенный на холмах, не мог не иметь развитой системы водоснабжения. В нем функционировали 11 водопроводов. Общая протяженность римских водопроводов составляла 436 км, из них 55 км – мостовые сооружения. Они поставляли в город, славившийся своими фонтанами и банями (термами), от 700 тыс. до 1 млн. кубометров воды ежесуточно (по некоторым оценкам – до 1,5 млн. кубометров). Столь большое потребление воды может показаться чрезмерно высоким, но нужно иметь в виду, что древние римляне не знали запорной арматуры, и вода в системе текла непрерывно, обеспечивая промывку канализационных стоков.</a:t>
            </a:r>
          </a:p>
        </p:txBody>
      </p:sp>
    </p:spTree>
    <p:extLst>
      <p:ext uri="{BB962C8B-B14F-4D97-AF65-F5344CB8AC3E}">
        <p14:creationId xmlns:p14="http://schemas.microsoft.com/office/powerpoint/2010/main" val="105325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_b8711_b4dabd66_XXL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616" y="1628800"/>
            <a:ext cx="6668459" cy="500134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404664"/>
            <a:ext cx="8229600" cy="121920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Самые выдающиеся инженерные сооружения древности</a:t>
            </a:r>
            <a:endParaRPr lang="ru-RU" sz="36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4572000"/>
          </a:xfrm>
        </p:spPr>
        <p:txBody>
          <a:bodyPr/>
          <a:lstStyle/>
          <a:p>
            <a:r>
              <a:rPr lang="ru-RU" dirty="0" smtClean="0"/>
              <a:t>Наиболее заметным звеном в системах римских водопроводов являются </a:t>
            </a:r>
            <a:r>
              <a:rPr lang="ru-RU" b="1" dirty="0" smtClean="0"/>
              <a:t>акведуки</a:t>
            </a:r>
            <a:r>
              <a:rPr lang="ru-RU" dirty="0" smtClean="0"/>
              <a:t> – каменные мосты, сооруженные для пропуска канала с водой над долинами и оврагами.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0"/>
            <a:ext cx="8229600" cy="121920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Акведуки </a:t>
            </a:r>
            <a:endParaRPr lang="ru-RU" sz="3600" dirty="0"/>
          </a:p>
        </p:txBody>
      </p:sp>
      <p:pic>
        <p:nvPicPr>
          <p:cNvPr id="4" name="Рисунок 3" descr="006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3356992"/>
            <a:ext cx="8640960" cy="329522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803_12 (1)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1700808"/>
            <a:ext cx="7564244" cy="4572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8229600" cy="121920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Акведук Пон-дю-Гар</a:t>
            </a:r>
            <a:endParaRPr lang="ru-RU" sz="3600" dirty="0"/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412776"/>
            <a:ext cx="8229600" cy="4572000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Однако Пон-дю-Гар – лишь наиболее заметное звено системы водоснабжения Нима. Чтобы в полной мере оценить совершенство проектных и технических решений древнеримских инженеров, необходимо рассмотреть всю систему.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0"/>
            <a:ext cx="8229600" cy="121920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Каналы</a:t>
            </a:r>
            <a:endParaRPr lang="ru-RU" sz="3600" dirty="0"/>
          </a:p>
        </p:txBody>
      </p:sp>
      <p:pic>
        <p:nvPicPr>
          <p:cNvPr id="5" name="Рисунок 4" descr="P10100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2492896"/>
            <a:ext cx="6981334" cy="3816474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355</TotalTime>
  <Words>532</Words>
  <Application>Microsoft Office PowerPoint</Application>
  <PresentationFormat>Экран (4:3)</PresentationFormat>
  <Paragraphs>44</Paragraphs>
  <Slides>20</Slides>
  <Notes>1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Бумажная</vt:lpstr>
      <vt:lpstr>Система водоснабжения древности</vt:lpstr>
      <vt:lpstr>Водоснабжение  раньше и сейчас</vt:lpstr>
      <vt:lpstr>Что было раньше?</vt:lpstr>
      <vt:lpstr>Презентация PowerPoint</vt:lpstr>
      <vt:lpstr>Презентация PowerPoint</vt:lpstr>
      <vt:lpstr>Самые выдающиеся инженерные сооружения древности</vt:lpstr>
      <vt:lpstr>Акведуки </vt:lpstr>
      <vt:lpstr>Акведук Пон-дю-Гар</vt:lpstr>
      <vt:lpstr>Каналы</vt:lpstr>
      <vt:lpstr> Схема трассы водовода системы водоснабжения Немауса (Нима)</vt:lpstr>
      <vt:lpstr>Водосборный бассейн (кастеллум) в Немаусе (Ниме)</vt:lpstr>
      <vt:lpstr>Сифоны в римских водопроводах</vt:lpstr>
      <vt:lpstr>Презентация PowerPoint</vt:lpstr>
      <vt:lpstr>Технология изготовления свинцовых труб, применявшихся в Древнем Риме</vt:lpstr>
      <vt:lpstr>Презентация PowerPoint</vt:lpstr>
      <vt:lpstr>Презентация PowerPoint</vt:lpstr>
      <vt:lpstr>Карта Римских акведуков</vt:lpstr>
      <vt:lpstr>Презентация PowerPoint</vt:lpstr>
      <vt:lpstr>Литература: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Система водоснабжения древности</dc:title>
  <dc:creator>АЛЕКСЕЙ</dc:creator>
  <cp:lastModifiedBy>Надежда</cp:lastModifiedBy>
  <cp:revision>37</cp:revision>
  <dcterms:created xsi:type="dcterms:W3CDTF">2016-04-09T18:35:38Z</dcterms:created>
  <dcterms:modified xsi:type="dcterms:W3CDTF">2020-03-27T07:54:25Z</dcterms:modified>
</cp:coreProperties>
</file>