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9" r:id="rId1"/>
  </p:sldMasterIdLst>
  <p:notesMasterIdLst>
    <p:notesMasterId r:id="rId45"/>
  </p:notesMasterIdLst>
  <p:sldIdLst>
    <p:sldId id="264" r:id="rId2"/>
    <p:sldId id="701" r:id="rId3"/>
    <p:sldId id="702" r:id="rId4"/>
    <p:sldId id="376" r:id="rId5"/>
    <p:sldId id="700" r:id="rId6"/>
    <p:sldId id="262" r:id="rId7"/>
    <p:sldId id="617" r:id="rId8"/>
    <p:sldId id="380" r:id="rId9"/>
    <p:sldId id="697" r:id="rId10"/>
    <p:sldId id="687" r:id="rId11"/>
    <p:sldId id="372" r:id="rId12"/>
    <p:sldId id="703" r:id="rId13"/>
    <p:sldId id="724" r:id="rId14"/>
    <p:sldId id="672" r:id="rId15"/>
    <p:sldId id="688" r:id="rId16"/>
    <p:sldId id="726" r:id="rId17"/>
    <p:sldId id="728" r:id="rId18"/>
    <p:sldId id="710" r:id="rId19"/>
    <p:sldId id="614" r:id="rId20"/>
    <p:sldId id="708" r:id="rId21"/>
    <p:sldId id="615" r:id="rId22"/>
    <p:sldId id="711" r:id="rId23"/>
    <p:sldId id="616" r:id="rId24"/>
    <p:sldId id="712" r:id="rId25"/>
    <p:sldId id="613" r:id="rId26"/>
    <p:sldId id="604" r:id="rId27"/>
    <p:sldId id="713" r:id="rId28"/>
    <p:sldId id="723" r:id="rId29"/>
    <p:sldId id="698" r:id="rId30"/>
    <p:sldId id="729" r:id="rId31"/>
    <p:sldId id="721" r:id="rId32"/>
    <p:sldId id="383" r:id="rId33"/>
    <p:sldId id="722" r:id="rId34"/>
    <p:sldId id="718" r:id="rId35"/>
    <p:sldId id="717" r:id="rId36"/>
    <p:sldId id="719" r:id="rId37"/>
    <p:sldId id="720" r:id="rId38"/>
    <p:sldId id="272" r:id="rId39"/>
    <p:sldId id="385" r:id="rId40"/>
    <p:sldId id="402" r:id="rId41"/>
    <p:sldId id="699" r:id="rId42"/>
    <p:sldId id="359" r:id="rId43"/>
    <p:sldId id="683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ара" initials="Л" lastIdx="1" clrIdx="0">
    <p:extLst>
      <p:ext uri="{19B8F6BF-5375-455C-9EA6-DF929625EA0E}">
        <p15:presenceInfo xmlns:p15="http://schemas.microsoft.com/office/powerpoint/2012/main" userId="Лара" providerId="None"/>
      </p:ext>
    </p:extLst>
  </p:cmAuthor>
  <p:cmAuthor id="2" name="Алена" initials="А" lastIdx="1" clrIdx="1">
    <p:extLst>
      <p:ext uri="{19B8F6BF-5375-455C-9EA6-DF929625EA0E}">
        <p15:presenceInfo xmlns:p15="http://schemas.microsoft.com/office/powerpoint/2012/main" userId="Але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0033CC"/>
    <a:srgbClr val="3333FF"/>
    <a:srgbClr val="000099"/>
    <a:srgbClr val="00CC00"/>
    <a:srgbClr val="003399"/>
    <a:srgbClr val="686868"/>
    <a:srgbClr val="0099FF"/>
    <a:srgbClr val="0066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6" autoAdjust="0"/>
    <p:restoredTop sz="94660"/>
  </p:normalViewPr>
  <p:slideViewPr>
    <p:cSldViewPr>
      <p:cViewPr varScale="1">
        <p:scale>
          <a:sx n="74" d="100"/>
          <a:sy n="74" d="100"/>
        </p:scale>
        <p:origin x="95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AAB8B-7A38-427E-8CCD-B1D7C7E9297C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5948A9-E0CD-4214-8368-B419A0E279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124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471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endParaRPr lang="ru-RU" sz="1200" b="0" u="sng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518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endParaRPr lang="ru-RU" sz="1200" b="0" u="sng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282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091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FD11DC-7E74-4046-AE4C-33FF8CB9B4AD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0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100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283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69CCBDF-1065-4538-9748-28F369DC341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438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722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022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642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666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839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101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85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31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D5FD11DC-7E74-4046-AE4C-33FF8CB9B4AD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434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4.jpe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3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30.jpe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image" Target="../media/image29.png"/><Relationship Id="rId17" Type="http://schemas.openxmlformats.org/officeDocument/2006/relationships/image" Target="../media/image3.png"/><Relationship Id="rId2" Type="http://schemas.openxmlformats.org/officeDocument/2006/relationships/audio" Target="../media/media11.mp3"/><Relationship Id="rId16" Type="http://schemas.openxmlformats.org/officeDocument/2006/relationships/image" Target="../media/image13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slideLayout" Target="../slideLayouts/slideLayout7.xml"/><Relationship Id="rId5" Type="http://schemas.microsoft.com/office/2007/relationships/media" Target="../media/media13.mp3"/><Relationship Id="rId15" Type="http://schemas.openxmlformats.org/officeDocument/2006/relationships/image" Target="../media/image32.png"/><Relationship Id="rId10" Type="http://schemas.openxmlformats.org/officeDocument/2006/relationships/audio" Target="../media/media15.mp3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3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openxmlformats.org/officeDocument/2006/relationships/image" Target="../media/image33.jpe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8.mp3"/><Relationship Id="rId7" Type="http://schemas.openxmlformats.org/officeDocument/2006/relationships/image" Target="../media/image37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8.jpeg"/><Relationship Id="rId4" Type="http://schemas.openxmlformats.org/officeDocument/2006/relationships/audio" Target="../media/media18.mp3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0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p3"/><Relationship Id="rId13" Type="http://schemas.microsoft.com/office/2007/relationships/media" Target="../media/media26.mp3"/><Relationship Id="rId18" Type="http://schemas.openxmlformats.org/officeDocument/2006/relationships/image" Target="../media/image41.png"/><Relationship Id="rId3" Type="http://schemas.microsoft.com/office/2007/relationships/media" Target="../media/media21.mp3"/><Relationship Id="rId21" Type="http://schemas.openxmlformats.org/officeDocument/2006/relationships/image" Target="../media/image3.png"/><Relationship Id="rId7" Type="http://schemas.microsoft.com/office/2007/relationships/media" Target="../media/media23.mp3"/><Relationship Id="rId12" Type="http://schemas.openxmlformats.org/officeDocument/2006/relationships/audio" Target="../media/media25.mp3"/><Relationship Id="rId17" Type="http://schemas.openxmlformats.org/officeDocument/2006/relationships/image" Target="../media/image29.png"/><Relationship Id="rId2" Type="http://schemas.openxmlformats.org/officeDocument/2006/relationships/audio" Target="../media/media20.mp3"/><Relationship Id="rId16" Type="http://schemas.openxmlformats.org/officeDocument/2006/relationships/notesSlide" Target="../notesSlides/notesSlide5.xml"/><Relationship Id="rId20" Type="http://schemas.microsoft.com/office/2007/relationships/hdphoto" Target="../media/hdphoto8.wdp"/><Relationship Id="rId1" Type="http://schemas.microsoft.com/office/2007/relationships/media" Target="../media/media20.mp3"/><Relationship Id="rId6" Type="http://schemas.openxmlformats.org/officeDocument/2006/relationships/audio" Target="../media/media22.mp3"/><Relationship Id="rId11" Type="http://schemas.microsoft.com/office/2007/relationships/media" Target="../media/media25.mp3"/><Relationship Id="rId5" Type="http://schemas.microsoft.com/office/2007/relationships/media" Target="../media/media22.mp3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13.png"/><Relationship Id="rId10" Type="http://schemas.openxmlformats.org/officeDocument/2006/relationships/audio" Target="../media/media24.mp3"/><Relationship Id="rId19" Type="http://schemas.openxmlformats.org/officeDocument/2006/relationships/image" Target="../media/image42.png"/><Relationship Id="rId4" Type="http://schemas.openxmlformats.org/officeDocument/2006/relationships/audio" Target="../media/media21.mp3"/><Relationship Id="rId9" Type="http://schemas.microsoft.com/office/2007/relationships/media" Target="../media/media24.mp3"/><Relationship Id="rId14" Type="http://schemas.openxmlformats.org/officeDocument/2006/relationships/audio" Target="../media/media26.mp3"/><Relationship Id="rId22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13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microsoft.com/office/2007/relationships/hdphoto" Target="../media/hdphoto9.wdp"/><Relationship Id="rId11" Type="http://schemas.openxmlformats.org/officeDocument/2006/relationships/image" Target="../media/image10.png"/><Relationship Id="rId5" Type="http://schemas.openxmlformats.org/officeDocument/2006/relationships/image" Target="../media/image44.png"/><Relationship Id="rId10" Type="http://schemas.microsoft.com/office/2007/relationships/hdphoto" Target="../media/hdphoto11.wdp"/><Relationship Id="rId4" Type="http://schemas.openxmlformats.org/officeDocument/2006/relationships/image" Target="../media/image43.jpe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9.mp3"/><Relationship Id="rId7" Type="http://schemas.microsoft.com/office/2007/relationships/hdphoto" Target="../media/hdphoto12.wdp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audio" Target="../media/media29.mp3"/><Relationship Id="rId9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1.mp3"/><Relationship Id="rId7" Type="http://schemas.microsoft.com/office/2007/relationships/hdphoto" Target="../media/hdphoto13.wdp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audio" Target="../media/media31.mp3"/><Relationship Id="rId9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33.mp3"/><Relationship Id="rId7" Type="http://schemas.openxmlformats.org/officeDocument/2006/relationships/image" Target="../media/image50.png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3.mp3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image" Target="../media/image10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3.png"/><Relationship Id="rId3" Type="http://schemas.microsoft.com/office/2007/relationships/media" Target="../media/media36.mp3"/><Relationship Id="rId7" Type="http://schemas.openxmlformats.org/officeDocument/2006/relationships/slideLayout" Target="../slideLayouts/slideLayout7.xml"/><Relationship Id="rId12" Type="http://schemas.microsoft.com/office/2007/relationships/hdphoto" Target="../media/hdphoto16.wdp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audio" Target="../media/media37.mp3"/><Relationship Id="rId11" Type="http://schemas.openxmlformats.org/officeDocument/2006/relationships/image" Target="../media/image55.png"/><Relationship Id="rId5" Type="http://schemas.microsoft.com/office/2007/relationships/media" Target="../media/media37.mp3"/><Relationship Id="rId10" Type="http://schemas.openxmlformats.org/officeDocument/2006/relationships/image" Target="../media/image54.jpeg"/><Relationship Id="rId4" Type="http://schemas.openxmlformats.org/officeDocument/2006/relationships/audio" Target="../media/media36.mp3"/><Relationship Id="rId9" Type="http://schemas.microsoft.com/office/2007/relationships/hdphoto" Target="../media/hdphoto1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9.jpeg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image" Target="../media/image10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png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1.png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3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../media/media43.mp3"/><Relationship Id="rId7" Type="http://schemas.openxmlformats.org/officeDocument/2006/relationships/image" Target="../media/image65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6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3.mp3"/><Relationship Id="rId9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65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4.png"/><Relationship Id="rId18" Type="http://schemas.microsoft.com/office/2007/relationships/hdphoto" Target="../media/hdphoto1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openxmlformats.org/officeDocument/2006/relationships/image" Target="../media/image72.png"/><Relationship Id="rId17" Type="http://schemas.openxmlformats.org/officeDocument/2006/relationships/image" Target="../media/image47.png"/><Relationship Id="rId2" Type="http://schemas.openxmlformats.org/officeDocument/2006/relationships/audio" Target="../media/media46.mp3"/><Relationship Id="rId16" Type="http://schemas.openxmlformats.org/officeDocument/2006/relationships/image" Target="../media/image73.png"/><Relationship Id="rId1" Type="http://schemas.microsoft.com/office/2007/relationships/media" Target="../media/media46.mp3"/><Relationship Id="rId6" Type="http://schemas.microsoft.com/office/2007/relationships/hdphoto" Target="../media/hdphoto8.wdp"/><Relationship Id="rId11" Type="http://schemas.openxmlformats.org/officeDocument/2006/relationships/image" Target="../media/image71.png"/><Relationship Id="rId5" Type="http://schemas.openxmlformats.org/officeDocument/2006/relationships/image" Target="../media/image42.png"/><Relationship Id="rId15" Type="http://schemas.openxmlformats.org/officeDocument/2006/relationships/image" Target="../media/image3.png"/><Relationship Id="rId10" Type="http://schemas.microsoft.com/office/2007/relationships/hdphoto" Target="../media/hdphoto17.wdp"/><Relationship Id="rId19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70.png"/><Relationship Id="rId1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4.jpe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539552" y="2780928"/>
            <a:ext cx="7848871" cy="2579178"/>
          </a:xfrm>
          <a:prstGeom prst="rect">
            <a:avLst/>
          </a:prstGeom>
        </p:spPr>
        <p:txBody>
          <a:bodyPr wrap="none" fromWordArt="1">
            <a:prstTxWarp prst="textDeflateInflat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78953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kern="10" cap="all" dirty="0">
                <a:ln w="9000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</a:t>
            </a:r>
            <a:r>
              <a:rPr lang="ru-RU" sz="3600" b="1" kern="1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kern="1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7895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ru-RU" sz="3600" b="1" kern="1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жука Жака и комара Захара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A06C3BD-790D-4FDA-8237-F2EEBE6BCCAF}"/>
              </a:ext>
            </a:extLst>
          </p:cNvPr>
          <p:cNvSpPr/>
          <p:nvPr/>
        </p:nvSpPr>
        <p:spPr>
          <a:xfrm>
            <a:off x="539552" y="266993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Для того чтобы текст презентации адекватно отображался на вашем компьютере, установите </a:t>
            </a:r>
          </a:p>
          <a:p>
            <a:pPr lvl="0"/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шрифт «Прописи». См. в папке.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13A2906-5BBF-4759-8A3B-E4EC241F29F0}"/>
              </a:ext>
            </a:extLst>
          </p:cNvPr>
          <p:cNvSpPr/>
          <p:nvPr/>
        </p:nvSpPr>
        <p:spPr>
          <a:xfrm>
            <a:off x="395536" y="1349789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Урок-презентацию можно проходить частями, в зависимости от индивидуальных особенностей ребёнка или группы.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8554F7E-5A5E-4B9F-8E06-13CFC36292DC}"/>
              </a:ext>
            </a:extLst>
          </p:cNvPr>
          <p:cNvSpPr/>
          <p:nvPr/>
        </p:nvSpPr>
        <p:spPr>
          <a:xfrm>
            <a:off x="469039" y="5517143"/>
            <a:ext cx="7989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whit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В конце презентации даются ключи, по которым можно проверить правильное выполнение наиболее сложных письменных заданий.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331927"/>
              </p:ext>
            </p:extLst>
          </p:nvPr>
        </p:nvGraphicFramePr>
        <p:xfrm>
          <a:off x="179512" y="442290"/>
          <a:ext cx="8790870" cy="5612785"/>
        </p:xfrm>
        <a:graphic>
          <a:graphicData uri="http://schemas.openxmlformats.org/drawingml/2006/table">
            <a:tbl>
              <a:tblPr/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3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27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18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3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spc="50" normalizeH="0" baseline="0" dirty="0">
                        <a:ln w="13500">
                          <a:solidFill>
                            <a:srgbClr val="003399"/>
                          </a:solidFill>
                          <a:prstDash val="solid"/>
                        </a:ln>
                        <a:solidFill>
                          <a:srgbClr val="3333FF"/>
                        </a:solidFill>
                        <a:effectLst>
                          <a:innerShdw blurRad="50900" dist="38500" dir="13500000">
                            <a:srgbClr val="000000">
                              <a:alpha val="60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600" b="1" i="0" u="none" strike="noStrike" cap="none" normalizeH="0" baseline="0" dirty="0">
                        <a:ln>
                          <a:solidFill>
                            <a:srgbClr val="003399"/>
                          </a:solidFill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600" b="1" i="0" u="none" strike="noStrike" cap="none" normalizeH="0" baseline="0" dirty="0">
                        <a:ln>
                          <a:solidFill>
                            <a:srgbClr val="003399"/>
                          </a:solidFill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4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3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spc="50" normalizeH="0" baseline="0" dirty="0">
                        <a:ln w="13500">
                          <a:solidFill>
                            <a:srgbClr val="003399"/>
                          </a:solidFill>
                          <a:prstDash val="solid"/>
                        </a:ln>
                        <a:solidFill>
                          <a:srgbClr val="3333FF"/>
                        </a:solidFill>
                        <a:effectLst>
                          <a:innerShdw blurRad="50900" dist="38500" dir="13500000">
                            <a:srgbClr val="000000">
                              <a:alpha val="60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>
                        <a:ln>
                          <a:solidFill>
                            <a:srgbClr val="003399"/>
                          </a:solidFill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>
                        <a:ln>
                          <a:solidFill>
                            <a:srgbClr val="003399"/>
                          </a:solidFill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381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3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spc="50" normalizeH="0" baseline="0" dirty="0">
                        <a:ln w="13500">
                          <a:solidFill>
                            <a:srgbClr val="003399"/>
                          </a:solidFill>
                          <a:prstDash val="solid"/>
                        </a:ln>
                        <a:solidFill>
                          <a:srgbClr val="3333FF"/>
                        </a:solidFill>
                        <a:effectLst>
                          <a:innerShdw blurRad="50900" dist="38500" dir="13500000">
                            <a:srgbClr val="000000">
                              <a:alpha val="60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>
                        <a:ln>
                          <a:solidFill>
                            <a:srgbClr val="003399"/>
                          </a:solidFill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>
                        <a:ln>
                          <a:solidFill>
                            <a:srgbClr val="003399"/>
                          </a:solidFill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42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3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spc="50" normalizeH="0" baseline="0" dirty="0">
                        <a:ln w="13500">
                          <a:solidFill>
                            <a:srgbClr val="003399"/>
                          </a:solidFill>
                          <a:prstDash val="solid"/>
                        </a:ln>
                        <a:solidFill>
                          <a:srgbClr val="3333FF"/>
                        </a:solidFill>
                        <a:effectLst>
                          <a:innerShdw blurRad="50900" dist="38500" dir="13500000">
                            <a:srgbClr val="000000">
                              <a:alpha val="60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>
                        <a:ln>
                          <a:solidFill>
                            <a:srgbClr val="003399"/>
                          </a:solidFill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>
                        <a:ln>
                          <a:solidFill>
                            <a:srgbClr val="003399"/>
                          </a:solidFill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026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ts val="3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spc="50" normalizeH="0" baseline="0" dirty="0">
                        <a:ln w="13500">
                          <a:solidFill>
                            <a:srgbClr val="003399"/>
                          </a:solidFill>
                          <a:prstDash val="solid"/>
                        </a:ln>
                        <a:solidFill>
                          <a:srgbClr val="3333FF"/>
                        </a:solidFill>
                        <a:effectLst>
                          <a:innerShdw blurRad="50900" dist="38500" dir="13500000">
                            <a:srgbClr val="000000">
                              <a:alpha val="60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>
                        <a:ln>
                          <a:solidFill>
                            <a:srgbClr val="003399"/>
                          </a:solidFill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>
                        <a:ln>
                          <a:solidFill>
                            <a:srgbClr val="003399"/>
                          </a:solidFill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139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ts val="3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spc="50" normalizeH="0" baseline="0" dirty="0">
                        <a:ln w="13500">
                          <a:solidFill>
                            <a:srgbClr val="003399"/>
                          </a:solidFill>
                          <a:prstDash val="solid"/>
                        </a:ln>
                        <a:solidFill>
                          <a:srgbClr val="3333FF"/>
                        </a:solidFill>
                        <a:effectLst>
                          <a:innerShdw blurRad="50900" dist="38500" dir="13500000">
                            <a:srgbClr val="000000">
                              <a:alpha val="60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>
                        <a:ln>
                          <a:solidFill>
                            <a:srgbClr val="003399"/>
                          </a:solidFill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>
                        <a:ln>
                          <a:solidFill>
                            <a:srgbClr val="003399"/>
                          </a:solidFill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120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ts val="3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spc="50" normalizeH="0" baseline="0" dirty="0">
                        <a:ln w="13500">
                          <a:solidFill>
                            <a:srgbClr val="003399"/>
                          </a:solidFill>
                          <a:prstDash val="solid"/>
                        </a:ln>
                        <a:solidFill>
                          <a:srgbClr val="3333FF"/>
                        </a:solidFill>
                        <a:effectLst>
                          <a:innerShdw blurRad="50900" dist="38500" dir="13500000">
                            <a:srgbClr val="000000">
                              <a:alpha val="60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>
                        <a:ln>
                          <a:solidFill>
                            <a:srgbClr val="003399"/>
                          </a:solidFill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>
                        <a:ln>
                          <a:solidFill>
                            <a:srgbClr val="003399"/>
                          </a:solidFill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9952A0F-C9BF-44E2-87F9-78B653DAFACA}"/>
              </a:ext>
            </a:extLst>
          </p:cNvPr>
          <p:cNvSpPr txBox="1"/>
          <p:nvPr/>
        </p:nvSpPr>
        <p:spPr>
          <a:xfrm>
            <a:off x="4012754" y="61861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50" dirty="0">
                <a:ln w="13500">
                  <a:solidFill>
                    <a:srgbClr val="003399"/>
                  </a:solidFill>
                  <a:prstDash val="solid"/>
                </a:ln>
                <a:solidFill>
                  <a:srgbClr val="3333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anose="030F0702030302020204" pitchFamily="66" charset="0"/>
                <a:cs typeface="Times New Roman" pitchFamily="18" charset="0"/>
              </a:rPr>
              <a:t>ЗВУК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9541008-27A6-4AFB-9697-7B7254066A20}"/>
              </a:ext>
            </a:extLst>
          </p:cNvPr>
          <p:cNvSpPr txBox="1"/>
          <p:nvPr/>
        </p:nvSpPr>
        <p:spPr>
          <a:xfrm>
            <a:off x="3402098" y="1156699"/>
            <a:ext cx="2339804" cy="935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ru-RU" spc="50" dirty="0">
                <a:ln w="13500">
                  <a:solidFill>
                    <a:srgbClr val="003399"/>
                  </a:solidFill>
                  <a:prstDash val="solid"/>
                </a:ln>
                <a:solidFill>
                  <a:srgbClr val="3333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anose="030F0702030302020204" pitchFamily="66" charset="0"/>
                <a:cs typeface="Times New Roman" pitchFamily="18" charset="0"/>
              </a:rPr>
              <a:t>1 Гласный или согласный?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91BDA7-2ACD-4951-80A0-D95C4B7372D1}"/>
              </a:ext>
            </a:extLst>
          </p:cNvPr>
          <p:cNvSpPr txBox="1"/>
          <p:nvPr/>
        </p:nvSpPr>
        <p:spPr>
          <a:xfrm>
            <a:off x="2987824" y="2098275"/>
            <a:ext cx="3778053" cy="48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ru-RU" spc="50" dirty="0">
                <a:ln w="13500">
                  <a:solidFill>
                    <a:srgbClr val="003399"/>
                  </a:solidFill>
                  <a:prstDash val="solid"/>
                </a:ln>
                <a:solidFill>
                  <a:srgbClr val="3333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anose="030F0702030302020204" pitchFamily="66" charset="0"/>
                <a:cs typeface="Times New Roman" pitchFamily="18" charset="0"/>
              </a:rPr>
              <a:t>2 Твёрдый или мягкий?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8C5AAD7-E5C5-4069-A573-0DF49EE165DF}"/>
              </a:ext>
            </a:extLst>
          </p:cNvPr>
          <p:cNvSpPr txBox="1"/>
          <p:nvPr/>
        </p:nvSpPr>
        <p:spPr>
          <a:xfrm>
            <a:off x="2983782" y="3268300"/>
            <a:ext cx="3782094" cy="501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ru-RU" spc="50" dirty="0">
                <a:ln w="13500">
                  <a:solidFill>
                    <a:srgbClr val="003399"/>
                  </a:solidFill>
                  <a:prstDash val="solid"/>
                </a:ln>
                <a:solidFill>
                  <a:srgbClr val="3333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anose="030F0702030302020204" pitchFamily="66" charset="0"/>
                <a:cs typeface="Times New Roman" pitchFamily="18" charset="0"/>
              </a:rPr>
              <a:t>3 Звонкий или глухой?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9A911F5-0602-46B8-A458-3A858B4BAB26}"/>
              </a:ext>
            </a:extLst>
          </p:cNvPr>
          <p:cNvSpPr txBox="1"/>
          <p:nvPr/>
        </p:nvSpPr>
        <p:spPr>
          <a:xfrm>
            <a:off x="3707904" y="4332044"/>
            <a:ext cx="1440160" cy="501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ru-RU" spc="50" dirty="0">
                <a:ln w="13500">
                  <a:solidFill>
                    <a:srgbClr val="003399"/>
                  </a:solidFill>
                  <a:prstDash val="solid"/>
                </a:ln>
                <a:solidFill>
                  <a:srgbClr val="3333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anose="030F0702030302020204" pitchFamily="66" charset="0"/>
                <a:cs typeface="Times New Roman" pitchFamily="18" charset="0"/>
              </a:rPr>
              <a:t>4 Губы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E9FCE42-187E-4DE9-984C-AEA7B11D47AD}"/>
              </a:ext>
            </a:extLst>
          </p:cNvPr>
          <p:cNvSpPr txBox="1"/>
          <p:nvPr/>
        </p:nvSpPr>
        <p:spPr>
          <a:xfrm>
            <a:off x="3707904" y="4903203"/>
            <a:ext cx="1440160" cy="501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ru-RU" spc="50" dirty="0">
                <a:ln w="13500">
                  <a:solidFill>
                    <a:srgbClr val="003399"/>
                  </a:solidFill>
                  <a:prstDash val="solid"/>
                </a:ln>
                <a:solidFill>
                  <a:srgbClr val="3333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anose="030F0702030302020204" pitchFamily="66" charset="0"/>
                <a:cs typeface="Times New Roman" pitchFamily="18" charset="0"/>
              </a:rPr>
              <a:t>5 Язык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2098702-BA5B-491A-9665-30F45522FE7C}"/>
              </a:ext>
            </a:extLst>
          </p:cNvPr>
          <p:cNvSpPr txBox="1"/>
          <p:nvPr/>
        </p:nvSpPr>
        <p:spPr>
          <a:xfrm>
            <a:off x="3223604" y="5448186"/>
            <a:ext cx="3542272" cy="50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ru-RU" spc="50" dirty="0">
                <a:ln w="13500">
                  <a:solidFill>
                    <a:srgbClr val="003399"/>
                  </a:solidFill>
                  <a:prstDash val="solid"/>
                </a:ln>
                <a:solidFill>
                  <a:srgbClr val="3333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anose="030F0702030302020204" pitchFamily="66" charset="0"/>
                <a:cs typeface="Times New Roman" pitchFamily="18" charset="0"/>
              </a:rPr>
              <a:t>6 Воздушная струя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D4BA82B-AEAA-448E-A0B8-53A54302FC06}"/>
              </a:ext>
            </a:extLst>
          </p:cNvPr>
          <p:cNvSpPr txBox="1"/>
          <p:nvPr/>
        </p:nvSpPr>
        <p:spPr>
          <a:xfrm>
            <a:off x="2987823" y="2564701"/>
            <a:ext cx="3778053" cy="501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ru-RU" spc="50" dirty="0">
                <a:ln w="13500">
                  <a:solidFill>
                    <a:srgbClr val="003399"/>
                  </a:solidFill>
                  <a:prstDash val="solid"/>
                </a:ln>
                <a:solidFill>
                  <a:srgbClr val="3333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anose="030F0702030302020204" pitchFamily="66" charset="0"/>
                <a:cs typeface="Times New Roman" pitchFamily="18" charset="0"/>
              </a:rPr>
              <a:t>Парный или непарный?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26D2B90-C5DA-446D-ADA7-EC2258DFD88F}"/>
              </a:ext>
            </a:extLst>
          </p:cNvPr>
          <p:cNvSpPr txBox="1"/>
          <p:nvPr/>
        </p:nvSpPr>
        <p:spPr>
          <a:xfrm>
            <a:off x="2987823" y="3695313"/>
            <a:ext cx="3778053" cy="501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ru-RU" spc="50" dirty="0">
                <a:ln w="13500">
                  <a:solidFill>
                    <a:srgbClr val="003399"/>
                  </a:solidFill>
                  <a:prstDash val="solid"/>
                </a:ln>
                <a:solidFill>
                  <a:srgbClr val="3333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anose="030F0702030302020204" pitchFamily="66" charset="0"/>
                <a:cs typeface="Times New Roman" pitchFamily="18" charset="0"/>
              </a:rPr>
              <a:t>Парный или непарный?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4ED72EE-4344-4E0C-8D2D-040F445AAC5E}"/>
              </a:ext>
            </a:extLst>
          </p:cNvPr>
          <p:cNvSpPr txBox="1"/>
          <p:nvPr/>
        </p:nvSpPr>
        <p:spPr>
          <a:xfrm>
            <a:off x="7092280" y="341260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[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з</a:t>
            </a:r>
            <a:r>
              <a:rPr lang="en-US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]</a:t>
            </a:r>
            <a:endParaRPr lang="ru-RU" sz="5400" dirty="0">
              <a:ln>
                <a:solidFill>
                  <a:srgbClr val="003399"/>
                </a:solidFill>
              </a:ln>
              <a:solidFill>
                <a:srgbClr val="3333FF"/>
              </a:solidFill>
              <a:latin typeface="Propisi" pitchFamily="2" charset="0"/>
              <a:cs typeface="Times New Roman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7174FAE-A976-484D-A237-3BB3CB3FC2B0}"/>
              </a:ext>
            </a:extLst>
          </p:cNvPr>
          <p:cNvSpPr txBox="1"/>
          <p:nvPr/>
        </p:nvSpPr>
        <p:spPr>
          <a:xfrm>
            <a:off x="983627" y="341260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[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ж</a:t>
            </a:r>
            <a:r>
              <a:rPr lang="en-US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]</a:t>
            </a:r>
            <a:endParaRPr lang="ru-RU" sz="5400" dirty="0">
              <a:ln>
                <a:solidFill>
                  <a:srgbClr val="003399"/>
                </a:solidFill>
              </a:ln>
              <a:solidFill>
                <a:srgbClr val="3333FF"/>
              </a:solidFill>
              <a:latin typeface="Propisi" pitchFamily="2" charset="0"/>
              <a:cs typeface="Times New Roman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78F01B8-22D3-4C94-A86E-FD5D1A526FE6}"/>
              </a:ext>
            </a:extLst>
          </p:cNvPr>
          <p:cNvSpPr/>
          <p:nvPr/>
        </p:nvSpPr>
        <p:spPr>
          <a:xfrm>
            <a:off x="633919" y="6257575"/>
            <a:ext cx="7106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dirty="0">
                <a:solidFill>
                  <a:srgbClr val="003399"/>
                </a:solidFill>
                <a:latin typeface="Comic Sans MS" panose="030F0702030302020204" pitchFamily="66" charset="0"/>
              </a:rPr>
              <a:t>Щелкни мышью и проверь, правильно ли ты все сделал/а?</a:t>
            </a:r>
            <a:endParaRPr lang="ru-RU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03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83D3B3-9840-47C9-8A2B-F6F057FDBAFD}"/>
              </a:ext>
            </a:extLst>
          </p:cNvPr>
          <p:cNvSpPr/>
          <p:nvPr/>
        </p:nvSpPr>
        <p:spPr>
          <a:xfrm>
            <a:off x="1691680" y="292497"/>
            <a:ext cx="6544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Проверь, правильно ли ты всё сделал/а?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1C77F1B-19B0-41E9-A1D4-F49219F43F95}"/>
              </a:ext>
            </a:extLst>
          </p:cNvPr>
          <p:cNvSpPr/>
          <p:nvPr/>
        </p:nvSpPr>
        <p:spPr>
          <a:xfrm>
            <a:off x="551779" y="1772816"/>
            <a:ext cx="2868093" cy="624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ж</a:t>
            </a:r>
            <a:r>
              <a:rPr lang="en-US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]</a:t>
            </a:r>
          </a:p>
          <a:p>
            <a:pPr algn="ctr"/>
            <a:r>
              <a:rPr lang="ru-RU" sz="40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согл</a:t>
            </a:r>
            <a:r>
              <a:rPr lang="ru-RU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.</a:t>
            </a:r>
          </a:p>
          <a:p>
            <a:pPr algn="ctr"/>
            <a:r>
              <a:rPr lang="ru-RU" sz="40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тв</a:t>
            </a:r>
            <a:r>
              <a:rPr lang="ru-RU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. </a:t>
            </a:r>
            <a:r>
              <a:rPr lang="ru-RU" sz="40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непарн</a:t>
            </a:r>
            <a:r>
              <a:rPr lang="ru-RU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.</a:t>
            </a:r>
          </a:p>
          <a:p>
            <a:pPr algn="ctr"/>
            <a:r>
              <a:rPr lang="ru-RU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глух. </a:t>
            </a:r>
            <a:r>
              <a:rPr lang="ru-RU" sz="40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парн</a:t>
            </a:r>
            <a:r>
              <a:rPr lang="ru-RU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.</a:t>
            </a:r>
            <a:r>
              <a:rPr lang="ru-RU" sz="4000" b="1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 </a:t>
            </a:r>
            <a:r>
              <a:rPr lang="en-US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[</a:t>
            </a:r>
            <a:r>
              <a:rPr lang="ru-RU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ш</a:t>
            </a:r>
            <a:r>
              <a:rPr lang="en-US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]</a:t>
            </a:r>
            <a:endParaRPr lang="ru-RU" sz="4000" dirty="0">
              <a:ln>
                <a:solidFill>
                  <a:srgbClr val="003399"/>
                </a:solidFill>
              </a:ln>
              <a:solidFill>
                <a:srgbClr val="3333FF"/>
              </a:solidFill>
              <a:latin typeface="Propisi" pitchFamily="2" charset="0"/>
              <a:cs typeface="Times New Roman" pitchFamily="18" charset="0"/>
            </a:endParaRPr>
          </a:p>
          <a:p>
            <a:pPr algn="ctr"/>
            <a:r>
              <a:rPr lang="ru-RU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овалом</a:t>
            </a:r>
          </a:p>
          <a:p>
            <a:pPr algn="ctr"/>
            <a:r>
              <a:rPr lang="ru-RU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вверх </a:t>
            </a:r>
          </a:p>
          <a:p>
            <a:pPr algn="ctr"/>
            <a:r>
              <a:rPr lang="ru-RU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тёплая </a:t>
            </a:r>
          </a:p>
          <a:p>
            <a:pPr algn="ctr"/>
            <a:r>
              <a:rPr lang="ru-RU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длительная</a:t>
            </a:r>
          </a:p>
          <a:p>
            <a:pPr algn="ctr"/>
            <a:endParaRPr lang="ru-RU" sz="4000" dirty="0">
              <a:ln>
                <a:solidFill>
                  <a:srgbClr val="003399"/>
                </a:solidFill>
              </a:ln>
              <a:solidFill>
                <a:srgbClr val="3333FF"/>
              </a:solidFill>
              <a:latin typeface="Propisi" pitchFamily="2" charset="0"/>
              <a:cs typeface="Times New Roman" pitchFamily="18" charset="0"/>
            </a:endParaRPr>
          </a:p>
          <a:p>
            <a:pPr algn="ctr"/>
            <a:endParaRPr lang="ru-RU" sz="4000" b="1" dirty="0">
              <a:solidFill>
                <a:srgbClr val="003399"/>
              </a:solidFill>
              <a:latin typeface="Propisi" panose="02000508030000020003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027A5FE-9D95-4A79-B684-BF67BD00AC97}"/>
              </a:ext>
            </a:extLst>
          </p:cNvPr>
          <p:cNvSpPr/>
          <p:nvPr/>
        </p:nvSpPr>
        <p:spPr>
          <a:xfrm>
            <a:off x="4607480" y="1772816"/>
            <a:ext cx="43204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з</a:t>
            </a:r>
            <a:r>
              <a:rPr lang="en-US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]</a:t>
            </a:r>
          </a:p>
          <a:p>
            <a:pPr lvl="0" algn="ctr"/>
            <a:r>
              <a:rPr lang="ru-RU" sz="40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согл</a:t>
            </a:r>
            <a:r>
              <a:rPr lang="ru-RU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.</a:t>
            </a:r>
          </a:p>
          <a:p>
            <a:pPr algn="ctr"/>
            <a:r>
              <a:rPr lang="ru-RU" sz="40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тв</a:t>
            </a:r>
            <a:r>
              <a:rPr lang="ru-RU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. </a:t>
            </a:r>
            <a:r>
              <a:rPr lang="ru-RU" sz="40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парн</a:t>
            </a:r>
            <a:r>
              <a:rPr lang="ru-RU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. </a:t>
            </a:r>
            <a:r>
              <a:rPr lang="en-US" sz="4000" dirty="0">
                <a:ln>
                  <a:solidFill>
                    <a:srgbClr val="006600"/>
                  </a:solidFill>
                </a:ln>
                <a:solidFill>
                  <a:srgbClr val="00CC00"/>
                </a:solidFill>
                <a:latin typeface="Propisi" pitchFamily="2" charset="0"/>
                <a:cs typeface="Times New Roman" pitchFamily="18" charset="0"/>
              </a:rPr>
              <a:t>[</a:t>
            </a:r>
            <a:r>
              <a:rPr lang="ru-RU" sz="4000" dirty="0">
                <a:ln>
                  <a:solidFill>
                    <a:srgbClr val="006600"/>
                  </a:solidFill>
                </a:ln>
                <a:solidFill>
                  <a:srgbClr val="00CC00"/>
                </a:solidFill>
                <a:latin typeface="Propisi" pitchFamily="2" charset="0"/>
                <a:cs typeface="Times New Roman" pitchFamily="18" charset="0"/>
              </a:rPr>
              <a:t>з</a:t>
            </a:r>
            <a:r>
              <a:rPr lang="en-US" sz="4000" dirty="0">
                <a:ln>
                  <a:solidFill>
                    <a:srgbClr val="006600"/>
                  </a:solidFill>
                </a:ln>
                <a:solidFill>
                  <a:srgbClr val="00CC00"/>
                </a:solidFill>
                <a:latin typeface="Propisi" pitchFamily="2" charset="0"/>
                <a:cs typeface="Times New Roman" pitchFamily="18" charset="0"/>
              </a:rPr>
              <a:t>’]</a:t>
            </a:r>
            <a:endParaRPr lang="ru-RU" sz="4000" dirty="0">
              <a:solidFill>
                <a:srgbClr val="003399"/>
              </a:solidFill>
              <a:latin typeface="Propisi" panose="02000508030000020003" pitchFamily="2" charset="0"/>
            </a:endParaRPr>
          </a:p>
          <a:p>
            <a:pPr algn="ctr"/>
            <a:r>
              <a:rPr lang="ru-RU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глух. </a:t>
            </a:r>
            <a:r>
              <a:rPr lang="ru-RU" sz="40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парн</a:t>
            </a:r>
            <a:r>
              <a:rPr lang="ru-RU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.</a:t>
            </a:r>
            <a:r>
              <a:rPr lang="en-US" sz="4000" b="1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 </a:t>
            </a:r>
            <a:r>
              <a:rPr lang="en-US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[</a:t>
            </a:r>
            <a:r>
              <a:rPr lang="ru-RU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с</a:t>
            </a:r>
            <a:r>
              <a:rPr lang="en-US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]</a:t>
            </a:r>
            <a:endParaRPr lang="ru-RU" sz="4000" dirty="0">
              <a:ln>
                <a:solidFill>
                  <a:srgbClr val="003399"/>
                </a:solidFill>
              </a:ln>
              <a:solidFill>
                <a:srgbClr val="3333FF"/>
              </a:solidFill>
              <a:latin typeface="Propisi" pitchFamily="2" charset="0"/>
              <a:cs typeface="Times New Roman" pitchFamily="18" charset="0"/>
            </a:endParaRPr>
          </a:p>
          <a:p>
            <a:pPr algn="ctr"/>
            <a:r>
              <a:rPr lang="ru-RU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улыбкой</a:t>
            </a:r>
          </a:p>
          <a:p>
            <a:pPr algn="ctr"/>
            <a:r>
              <a:rPr lang="ru-RU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вниз</a:t>
            </a:r>
          </a:p>
          <a:p>
            <a:pPr algn="ctr"/>
            <a:r>
              <a:rPr lang="ru-RU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холодная </a:t>
            </a:r>
          </a:p>
          <a:p>
            <a:pPr algn="ctr"/>
            <a:r>
              <a:rPr lang="ru-RU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длительная</a:t>
            </a:r>
          </a:p>
          <a:p>
            <a:pPr lvl="0" algn="ctr"/>
            <a:endParaRPr lang="ru-RU" sz="4000" b="1" dirty="0">
              <a:solidFill>
                <a:srgbClr val="003399"/>
              </a:solidFill>
              <a:latin typeface="Propisi" panose="02000508030000020003" pitchFamily="2" charset="0"/>
            </a:endParaRPr>
          </a:p>
        </p:txBody>
      </p:sp>
      <p:pic>
        <p:nvPicPr>
          <p:cNvPr id="9" name="Picture 2" descr="ук">
            <a:extLst>
              <a:ext uri="{FF2B5EF4-FFF2-40B4-BE49-F238E27FC236}">
                <a16:creationId xmlns:a16="http://schemas.microsoft.com/office/drawing/2014/main" id="{3CCB9C30-7735-4E4E-B2CA-CFBAB74D3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046" y="770320"/>
            <a:ext cx="731926" cy="100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FEB39A-9B23-4D91-BBB6-9FF7E1484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949" y="770321"/>
            <a:ext cx="884445" cy="1002496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E7BE81D-E1D4-4744-9277-043097CDFAFF}"/>
              </a:ext>
            </a:extLst>
          </p:cNvPr>
          <p:cNvCxnSpPr>
            <a:cxnSpLocks/>
          </p:cNvCxnSpPr>
          <p:nvPr/>
        </p:nvCxnSpPr>
        <p:spPr>
          <a:xfrm>
            <a:off x="1688046" y="3524454"/>
            <a:ext cx="1152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4EFE371-115D-4BC6-8335-F32EAE1C5F01}"/>
              </a:ext>
            </a:extLst>
          </p:cNvPr>
          <p:cNvCxnSpPr>
            <a:cxnSpLocks/>
          </p:cNvCxnSpPr>
          <p:nvPr/>
        </p:nvCxnSpPr>
        <p:spPr>
          <a:xfrm>
            <a:off x="6281404" y="3526500"/>
            <a:ext cx="9726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378A107-A3D3-4CB9-B9BB-1E317811AF28}"/>
              </a:ext>
            </a:extLst>
          </p:cNvPr>
          <p:cNvSpPr/>
          <p:nvPr/>
        </p:nvSpPr>
        <p:spPr>
          <a:xfrm>
            <a:off x="3510136" y="4221088"/>
            <a:ext cx="19979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губы</a:t>
            </a:r>
          </a:p>
          <a:p>
            <a:pPr lvl="0" algn="ctr"/>
            <a:r>
              <a:rPr lang="ru-RU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язык </a:t>
            </a:r>
          </a:p>
          <a:p>
            <a:pPr lvl="0" algn="ctr"/>
            <a:r>
              <a:rPr lang="ru-RU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воздушная</a:t>
            </a:r>
          </a:p>
          <a:p>
            <a:pPr lvl="0" algn="ctr"/>
            <a:r>
              <a:rPr lang="ru-RU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струя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E904ED6-41C1-4B92-A5C9-DC8DDD43A431}"/>
              </a:ext>
            </a:extLst>
          </p:cNvPr>
          <p:cNvCxnSpPr>
            <a:cxnSpLocks/>
          </p:cNvCxnSpPr>
          <p:nvPr/>
        </p:nvCxnSpPr>
        <p:spPr>
          <a:xfrm>
            <a:off x="1345273" y="5373216"/>
            <a:ext cx="1152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D8B7C5E-D732-4548-8B9B-833BFCCC5C63}"/>
              </a:ext>
            </a:extLst>
          </p:cNvPr>
          <p:cNvCxnSpPr>
            <a:cxnSpLocks/>
          </p:cNvCxnSpPr>
          <p:nvPr/>
        </p:nvCxnSpPr>
        <p:spPr>
          <a:xfrm>
            <a:off x="6084168" y="4775294"/>
            <a:ext cx="12622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78F9F8B-883F-4926-8790-7C78C28A1ABE}"/>
              </a:ext>
            </a:extLst>
          </p:cNvPr>
          <p:cNvCxnSpPr>
            <a:cxnSpLocks/>
          </p:cNvCxnSpPr>
          <p:nvPr/>
        </p:nvCxnSpPr>
        <p:spPr>
          <a:xfrm>
            <a:off x="6281404" y="5373216"/>
            <a:ext cx="9726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9E2EBA49-F0B6-4763-A5DF-33A07E18BEA7}"/>
              </a:ext>
            </a:extLst>
          </p:cNvPr>
          <p:cNvCxnSpPr>
            <a:cxnSpLocks/>
          </p:cNvCxnSpPr>
          <p:nvPr/>
        </p:nvCxnSpPr>
        <p:spPr>
          <a:xfrm>
            <a:off x="5931539" y="6021288"/>
            <a:ext cx="16647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F1C53F2D-C47F-476B-8001-1C555058ABBA}"/>
              </a:ext>
            </a:extLst>
          </p:cNvPr>
          <p:cNvCxnSpPr>
            <a:cxnSpLocks/>
          </p:cNvCxnSpPr>
          <p:nvPr/>
        </p:nvCxnSpPr>
        <p:spPr>
          <a:xfrm>
            <a:off x="1291478" y="6018977"/>
            <a:ext cx="11284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39D7EC46-B7BE-4E3D-A519-0F0EDA5CDCC3}"/>
              </a:ext>
            </a:extLst>
          </p:cNvPr>
          <p:cNvCxnSpPr>
            <a:cxnSpLocks/>
          </p:cNvCxnSpPr>
          <p:nvPr/>
        </p:nvCxnSpPr>
        <p:spPr>
          <a:xfrm>
            <a:off x="1321994" y="4775294"/>
            <a:ext cx="1152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CD26D45-B138-4595-AC31-F1124849E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8"/>
          <a:stretch/>
        </p:blipFill>
        <p:spPr bwMode="auto">
          <a:xfrm>
            <a:off x="179512" y="170489"/>
            <a:ext cx="8784976" cy="657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ветер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403350" y="0"/>
            <a:ext cx="6080125" cy="6858000"/>
          </a:xfrm>
          <a:noFill/>
          <a:ln/>
        </p:spPr>
      </p:pic>
      <p:pic>
        <p:nvPicPr>
          <p:cNvPr id="3" name="Звук 40">
            <a:hlinkClick r:id="" action="ppaction://media"/>
            <a:extLst>
              <a:ext uri="{FF2B5EF4-FFF2-40B4-BE49-F238E27FC236}">
                <a16:creationId xmlns:a16="http://schemas.microsoft.com/office/drawing/2014/main" id="{AB7E6793-C494-4489-B0D1-B88E4C032D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89494" y="3717032"/>
            <a:ext cx="609600" cy="609600"/>
          </a:xfrm>
          <a:prstGeom prst="rect">
            <a:avLst/>
          </a:prstGeom>
        </p:spPr>
      </p:pic>
      <p:pic>
        <p:nvPicPr>
          <p:cNvPr id="6" name="Picture 10" descr="жук">
            <a:extLst>
              <a:ext uri="{FF2B5EF4-FFF2-40B4-BE49-F238E27FC236}">
                <a16:creationId xmlns:a16="http://schemas.microsoft.com/office/drawing/2014/main" id="{5F646CC4-1AC6-46DD-BD97-6CDF11F9C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61012" y="2359431"/>
            <a:ext cx="1063973" cy="1477134"/>
          </a:xfrm>
          <a:prstGeom prst="rect">
            <a:avLst/>
          </a:prstGeom>
          <a:noFill/>
        </p:spPr>
      </p:pic>
      <p:pic>
        <p:nvPicPr>
          <p:cNvPr id="7" name="Picture 11" descr="комар">
            <a:extLst>
              <a:ext uri="{FF2B5EF4-FFF2-40B4-BE49-F238E27FC236}">
                <a16:creationId xmlns:a16="http://schemas.microsoft.com/office/drawing/2014/main" id="{27DE8892-4BE7-4D74-A6AA-3D4DC374D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38" b="94899" l="8475" r="94133">
                        <a14:foregroundMark x1="55541" y1="5101" x2="55541" y2="5101"/>
                        <a14:foregroundMark x1="53585" y1="1862" x2="53585" y2="1862"/>
                        <a14:foregroundMark x1="81747" y1="91255" x2="81747" y2="91255"/>
                        <a14:foregroundMark x1="18253" y1="94899" x2="18253" y2="94899"/>
                        <a14:foregroundMark x1="8475" y1="56680" x2="8475" y2="57085"/>
                        <a14:foregroundMark x1="94133" y1="89231" x2="94133" y2="89231"/>
                        <a14:backgroundMark x1="25424" y1="37166" x2="25424" y2="3716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855151" y="4509120"/>
            <a:ext cx="771678" cy="1242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160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92479AD-D570-48CC-8E56-CB178B07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13CF62-0321-4A8D-83D9-22CF94FFCC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240" y="2861962"/>
            <a:ext cx="1512168" cy="2727302"/>
          </a:xfrm>
          <a:prstGeom prst="rect">
            <a:avLst/>
          </a:prstGeom>
        </p:spPr>
      </p:pic>
      <p:pic>
        <p:nvPicPr>
          <p:cNvPr id="10" name="Picture 21" descr="комар">
            <a:extLst>
              <a:ext uri="{FF2B5EF4-FFF2-40B4-BE49-F238E27FC236}">
                <a16:creationId xmlns:a16="http://schemas.microsoft.com/office/drawing/2014/main" id="{6179D639-9449-435F-897F-00CFB8856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05349">
            <a:off x="7724520" y="3099372"/>
            <a:ext cx="575397" cy="989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жук">
            <a:extLst>
              <a:ext uri="{FF2B5EF4-FFF2-40B4-BE49-F238E27FC236}">
                <a16:creationId xmlns:a16="http://schemas.microsoft.com/office/drawing/2014/main" id="{FD4E8541-2336-4DC7-B013-5DD6BE556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59949" y="2996952"/>
            <a:ext cx="726139" cy="1008112"/>
          </a:xfrm>
          <a:prstGeom prst="rect">
            <a:avLst/>
          </a:prstGeom>
          <a:noFill/>
        </p:spPr>
      </p:pic>
      <p:pic>
        <p:nvPicPr>
          <p:cNvPr id="8" name="Звук 50">
            <a:hlinkClick r:id="" action="ppaction://media"/>
            <a:extLst>
              <a:ext uri="{FF2B5EF4-FFF2-40B4-BE49-F238E27FC236}">
                <a16:creationId xmlns:a16="http://schemas.microsoft.com/office/drawing/2014/main" id="{ACC3B1D5-BE27-427C-A7D4-0F6C9241A0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92507" y="36338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5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 стрелкой 5"/>
          <p:cNvCxnSpPr>
            <a:cxnSpLocks/>
          </p:cNvCxnSpPr>
          <p:nvPr/>
        </p:nvCxnSpPr>
        <p:spPr>
          <a:xfrm>
            <a:off x="1990022" y="3789040"/>
            <a:ext cx="765099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cxnSpLocks/>
          </p:cNvCxnSpPr>
          <p:nvPr/>
        </p:nvCxnSpPr>
        <p:spPr>
          <a:xfrm>
            <a:off x="2022150" y="4509120"/>
            <a:ext cx="73380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cxnSpLocks/>
          </p:cNvCxnSpPr>
          <p:nvPr/>
        </p:nvCxnSpPr>
        <p:spPr>
          <a:xfrm>
            <a:off x="1976173" y="5157192"/>
            <a:ext cx="73380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cxnSpLocks/>
          </p:cNvCxnSpPr>
          <p:nvPr/>
        </p:nvCxnSpPr>
        <p:spPr>
          <a:xfrm>
            <a:off x="2022150" y="5805264"/>
            <a:ext cx="73380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cxnSpLocks/>
          </p:cNvCxnSpPr>
          <p:nvPr/>
        </p:nvCxnSpPr>
        <p:spPr>
          <a:xfrm>
            <a:off x="1976173" y="6381328"/>
            <a:ext cx="706105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F9C6250-90AC-45FE-A2E7-9D025B1DBE60}"/>
              </a:ext>
            </a:extLst>
          </p:cNvPr>
          <p:cNvSpPr/>
          <p:nvPr/>
        </p:nvSpPr>
        <p:spPr>
          <a:xfrm>
            <a:off x="209301" y="2140802"/>
            <a:ext cx="86362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 теперь наоборот: читай слог Захара, и сразу же слог Жака, сопровождая соответствующими движениями рук.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Затем щелкни мышью!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BC4D9EBE-753D-4594-B2F0-F907FD67A412}"/>
              </a:ext>
            </a:extLst>
          </p:cNvPr>
          <p:cNvCxnSpPr>
            <a:cxnSpLocks/>
          </p:cNvCxnSpPr>
          <p:nvPr/>
        </p:nvCxnSpPr>
        <p:spPr>
          <a:xfrm>
            <a:off x="6314982" y="3789040"/>
            <a:ext cx="765099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372F06DC-2F35-486A-A487-35862FC8D702}"/>
              </a:ext>
            </a:extLst>
          </p:cNvPr>
          <p:cNvCxnSpPr>
            <a:cxnSpLocks/>
          </p:cNvCxnSpPr>
          <p:nvPr/>
        </p:nvCxnSpPr>
        <p:spPr>
          <a:xfrm>
            <a:off x="6314982" y="4437112"/>
            <a:ext cx="779889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3055F506-09EA-41AC-A722-91445C0AD5E9}"/>
              </a:ext>
            </a:extLst>
          </p:cNvPr>
          <p:cNvCxnSpPr>
            <a:cxnSpLocks/>
          </p:cNvCxnSpPr>
          <p:nvPr/>
        </p:nvCxnSpPr>
        <p:spPr>
          <a:xfrm>
            <a:off x="6300193" y="5157192"/>
            <a:ext cx="779888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299EDF7F-A663-459F-A9C0-30DCDEEAAB0A}"/>
              </a:ext>
            </a:extLst>
          </p:cNvPr>
          <p:cNvCxnSpPr>
            <a:cxnSpLocks/>
          </p:cNvCxnSpPr>
          <p:nvPr/>
        </p:nvCxnSpPr>
        <p:spPr>
          <a:xfrm>
            <a:off x="6329772" y="5805264"/>
            <a:ext cx="765099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05CABD78-0F60-45BC-8C83-E2D91AAD1E32}"/>
              </a:ext>
            </a:extLst>
          </p:cNvPr>
          <p:cNvCxnSpPr>
            <a:cxnSpLocks/>
          </p:cNvCxnSpPr>
          <p:nvPr/>
        </p:nvCxnSpPr>
        <p:spPr>
          <a:xfrm>
            <a:off x="6329772" y="6490004"/>
            <a:ext cx="765099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F709EB0-4334-4E3D-BB0E-B9B5E9157C2F}"/>
              </a:ext>
            </a:extLst>
          </p:cNvPr>
          <p:cNvSpPr/>
          <p:nvPr/>
        </p:nvSpPr>
        <p:spPr>
          <a:xfrm>
            <a:off x="209301" y="195239"/>
            <a:ext cx="88607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Читай слоги строками: сначала слог жука Жака, одновременно поднимая прямые руки вверх, показывая как высоко жук летает, и, припоминая, что на звук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[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ж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]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язык поднимается вверх. Затем читай слог комара Захара, одновременно опуская руки вниз и, показывая, что комар летает низко, припоминая, что на звук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[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]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язык прячется за нижними зубами. Тебе помогут стрелочки.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Потом щёлкай мышью!</a:t>
            </a: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0E54E596-73A1-4D31-BEC3-B041411BD2D9}"/>
              </a:ext>
            </a:extLst>
          </p:cNvPr>
          <p:cNvCxnSpPr>
            <a:cxnSpLocks/>
          </p:cNvCxnSpPr>
          <p:nvPr/>
        </p:nvCxnSpPr>
        <p:spPr>
          <a:xfrm>
            <a:off x="3790852" y="3789040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87A624F6-5583-455D-AEDE-10BBBB815265}"/>
              </a:ext>
            </a:extLst>
          </p:cNvPr>
          <p:cNvCxnSpPr>
            <a:cxnSpLocks/>
          </p:cNvCxnSpPr>
          <p:nvPr/>
        </p:nvCxnSpPr>
        <p:spPr>
          <a:xfrm>
            <a:off x="3790852" y="4521686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52B0214E-45E1-4FFC-91F4-63EA2AA8DC77}"/>
              </a:ext>
            </a:extLst>
          </p:cNvPr>
          <p:cNvCxnSpPr>
            <a:cxnSpLocks/>
          </p:cNvCxnSpPr>
          <p:nvPr/>
        </p:nvCxnSpPr>
        <p:spPr>
          <a:xfrm>
            <a:off x="3790852" y="5157192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76EACFD6-19F9-4289-BC80-285FF84155F5}"/>
              </a:ext>
            </a:extLst>
          </p:cNvPr>
          <p:cNvCxnSpPr>
            <a:cxnSpLocks/>
          </p:cNvCxnSpPr>
          <p:nvPr/>
        </p:nvCxnSpPr>
        <p:spPr>
          <a:xfrm>
            <a:off x="3790852" y="5788417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912DC7E3-0501-4E24-B2FF-622BA443F0A4}"/>
              </a:ext>
            </a:extLst>
          </p:cNvPr>
          <p:cNvCxnSpPr>
            <a:cxnSpLocks/>
          </p:cNvCxnSpPr>
          <p:nvPr/>
        </p:nvCxnSpPr>
        <p:spPr>
          <a:xfrm>
            <a:off x="3790852" y="6381328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793309D-A15A-45A3-8793-44BF6E56E215}"/>
              </a:ext>
            </a:extLst>
          </p:cNvPr>
          <p:cNvSpPr/>
          <p:nvPr/>
        </p:nvSpPr>
        <p:spPr>
          <a:xfrm>
            <a:off x="209301" y="3034708"/>
            <a:ext cx="61926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 сейчас читай строки из 4-х слогов!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10AC784-FEB5-4B82-9A4C-E5562C7E8917}"/>
              </a:ext>
            </a:extLst>
          </p:cNvPr>
          <p:cNvSpPr/>
          <p:nvPr/>
        </p:nvSpPr>
        <p:spPr>
          <a:xfrm>
            <a:off x="1031140" y="3293413"/>
            <a:ext cx="936475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ж</a:t>
            </a:r>
            <a:r>
              <a:rPr lang="ru-RU" sz="44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</a:t>
            </a:r>
            <a:endParaRPr lang="ru-RU" sz="4400" b="1" dirty="0">
              <a:ln/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cap="none" spc="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ж</a:t>
            </a:r>
            <a:r>
              <a:rPr lang="ru-RU" sz="4400" b="1" cap="none" spc="0" dirty="0" err="1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о</a:t>
            </a:r>
            <a:endParaRPr lang="ru-RU" sz="44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ж</a:t>
            </a:r>
            <a:r>
              <a:rPr lang="ru-RU" sz="44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у</a:t>
            </a:r>
            <a:endParaRPr lang="ru-RU" sz="4400" b="1" dirty="0">
              <a:ln/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cap="none" spc="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ж</a:t>
            </a:r>
            <a:r>
              <a:rPr lang="ru-RU" sz="4400" b="1" cap="none" spc="0" dirty="0" err="1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и</a:t>
            </a:r>
            <a:endParaRPr lang="ru-RU" sz="44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ж</a:t>
            </a:r>
            <a:r>
              <a:rPr lang="ru-RU" sz="4400" b="1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е</a:t>
            </a:r>
            <a:endParaRPr lang="ru-RU" sz="44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EE9CD75-6801-4880-96BD-1F7A516E9485}"/>
              </a:ext>
            </a:extLst>
          </p:cNvPr>
          <p:cNvSpPr/>
          <p:nvPr/>
        </p:nvSpPr>
        <p:spPr>
          <a:xfrm>
            <a:off x="2750278" y="3293413"/>
            <a:ext cx="878767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400" b="1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</a:t>
            </a:r>
            <a:r>
              <a:rPr lang="ru-RU" sz="4400" b="1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</a:t>
            </a:r>
          </a:p>
          <a:p>
            <a:r>
              <a:rPr lang="ru-RU" sz="4400" b="1" cap="none" spc="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з</a:t>
            </a:r>
            <a:r>
              <a:rPr lang="ru-RU" sz="4400" b="1" cap="none" spc="0" dirty="0" err="1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о</a:t>
            </a:r>
            <a:endParaRPr lang="ru-RU" sz="44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</a:t>
            </a:r>
            <a:r>
              <a:rPr lang="ru-RU" sz="44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у</a:t>
            </a:r>
            <a:endParaRPr lang="ru-RU" sz="4400" b="1" dirty="0">
              <a:ln/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cap="none" spc="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з</a:t>
            </a:r>
            <a:r>
              <a:rPr lang="ru-RU" sz="4400" b="1" cap="none" spc="0" dirty="0" err="1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ы</a:t>
            </a:r>
            <a:endParaRPr lang="ru-RU" sz="44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</a:t>
            </a:r>
            <a:r>
              <a:rPr lang="ru-RU" sz="4400" b="1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э</a:t>
            </a:r>
            <a:endParaRPr lang="ru-RU" sz="44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4B36C22E-57CE-4B29-81D0-222B9A18B7CC}"/>
              </a:ext>
            </a:extLst>
          </p:cNvPr>
          <p:cNvSpPr/>
          <p:nvPr/>
        </p:nvSpPr>
        <p:spPr>
          <a:xfrm>
            <a:off x="7202800" y="3325138"/>
            <a:ext cx="936475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ж</a:t>
            </a:r>
            <a:r>
              <a:rPr lang="ru-RU" sz="44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</a:t>
            </a:r>
            <a:endParaRPr lang="ru-RU" sz="4400" b="1" dirty="0">
              <a:ln/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cap="none" spc="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ж</a:t>
            </a:r>
            <a:r>
              <a:rPr lang="ru-RU" sz="4400" b="1" cap="none" spc="0" dirty="0" err="1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у</a:t>
            </a:r>
            <a:endParaRPr lang="ru-RU" sz="44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ж</a:t>
            </a:r>
            <a:r>
              <a:rPr lang="ru-RU" sz="44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и</a:t>
            </a:r>
            <a:endParaRPr lang="ru-RU" sz="4400" b="1" dirty="0">
              <a:ln/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cap="none" spc="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ж</a:t>
            </a:r>
            <a:r>
              <a:rPr lang="ru-RU" sz="44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е</a:t>
            </a:r>
          </a:p>
          <a:p>
            <a:r>
              <a:rPr lang="ru-RU" sz="4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ж</a:t>
            </a:r>
            <a:r>
              <a:rPr lang="ru-RU" sz="44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</a:t>
            </a:r>
            <a:endParaRPr lang="ru-RU" sz="44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018FF9E-4DB6-46D6-A82B-DB102E20C64E}"/>
              </a:ext>
            </a:extLst>
          </p:cNvPr>
          <p:cNvSpPr/>
          <p:nvPr/>
        </p:nvSpPr>
        <p:spPr>
          <a:xfrm>
            <a:off x="5243385" y="3325138"/>
            <a:ext cx="878767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</a:t>
            </a:r>
            <a:r>
              <a:rPr lang="ru-RU" sz="44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</a:t>
            </a:r>
            <a:endParaRPr lang="ru-RU" sz="4400" b="1" dirty="0">
              <a:ln/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cap="none" spc="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з</a:t>
            </a:r>
            <a:r>
              <a:rPr lang="ru-RU" sz="4400" b="1" cap="none" spc="0" dirty="0" err="1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у</a:t>
            </a:r>
            <a:endParaRPr lang="ru-RU" sz="44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</a:t>
            </a:r>
            <a:r>
              <a:rPr lang="ru-RU" sz="44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ы</a:t>
            </a:r>
            <a:endParaRPr lang="ru-RU" sz="4400" b="1" dirty="0">
              <a:ln/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cap="none" spc="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з</a:t>
            </a:r>
            <a:r>
              <a:rPr lang="ru-RU" sz="44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э</a:t>
            </a:r>
          </a:p>
          <a:p>
            <a:r>
              <a:rPr lang="ru-RU" sz="4400" b="1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</a:t>
            </a:r>
            <a:r>
              <a:rPr lang="ru-RU" sz="4400" b="1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</a:t>
            </a:r>
            <a:endParaRPr lang="ru-RU" sz="44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7" grpId="0"/>
      <p:bldP spid="3" grpId="0"/>
      <p:bldP spid="29" grpId="0"/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998476" y="1556791"/>
            <a:ext cx="187220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зв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</a:t>
            </a:r>
            <a:endParaRPr lang="ru-RU" sz="6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зб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</a:t>
            </a:r>
            <a:endParaRPr lang="ru-RU" sz="6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зг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у</a:t>
            </a:r>
            <a:endParaRPr lang="ru-RU" sz="6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зд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ы</a:t>
            </a:r>
            <a:endParaRPr lang="ru-RU" sz="6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зм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э</a:t>
            </a:r>
            <a:endParaRPr lang="ru-RU" sz="6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CEA844C5-EAE0-4B57-A35A-30F8F3BF8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112" y="1556791"/>
            <a:ext cx="187220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жв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</a:t>
            </a:r>
            <a:endParaRPr lang="ru-RU" sz="6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жб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</a:t>
            </a:r>
            <a:endParaRPr lang="ru-RU" sz="6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жг</a:t>
            </a:r>
            <a:r>
              <a:rPr lang="ru-RU" sz="6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у</a:t>
            </a: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жд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ы</a:t>
            </a:r>
            <a:endParaRPr lang="ru-RU" sz="6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жм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э</a:t>
            </a:r>
            <a:endParaRPr lang="ru-RU" sz="6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A85A1F3C-240F-4BB3-A2C6-23E1833CCC35}"/>
              </a:ext>
            </a:extLst>
          </p:cNvPr>
          <p:cNvCxnSpPr>
            <a:cxnSpLocks/>
          </p:cNvCxnSpPr>
          <p:nvPr/>
        </p:nvCxnSpPr>
        <p:spPr>
          <a:xfrm>
            <a:off x="3929419" y="2132856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DC92B5E4-67EE-41A9-BE38-7E20F9FFDF8D}"/>
              </a:ext>
            </a:extLst>
          </p:cNvPr>
          <p:cNvCxnSpPr>
            <a:cxnSpLocks/>
          </p:cNvCxnSpPr>
          <p:nvPr/>
        </p:nvCxnSpPr>
        <p:spPr>
          <a:xfrm>
            <a:off x="3940359" y="3068960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15CE2EDD-4660-48D4-BDEC-6571388667BB}"/>
              </a:ext>
            </a:extLst>
          </p:cNvPr>
          <p:cNvCxnSpPr>
            <a:cxnSpLocks/>
          </p:cNvCxnSpPr>
          <p:nvPr/>
        </p:nvCxnSpPr>
        <p:spPr>
          <a:xfrm>
            <a:off x="3929419" y="4005064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C2E273DF-C26E-45BA-9C84-54A517C8ED9D}"/>
              </a:ext>
            </a:extLst>
          </p:cNvPr>
          <p:cNvCxnSpPr>
            <a:cxnSpLocks/>
          </p:cNvCxnSpPr>
          <p:nvPr/>
        </p:nvCxnSpPr>
        <p:spPr>
          <a:xfrm>
            <a:off x="3940359" y="4869160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7FC108FF-04D9-4F7B-B555-477EBD0D8FF8}"/>
              </a:ext>
            </a:extLst>
          </p:cNvPr>
          <p:cNvCxnSpPr>
            <a:cxnSpLocks/>
          </p:cNvCxnSpPr>
          <p:nvPr/>
        </p:nvCxnSpPr>
        <p:spPr>
          <a:xfrm>
            <a:off x="3940359" y="5877272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74D2588-8650-4B98-BC80-EDE9EB5F258E}"/>
              </a:ext>
            </a:extLst>
          </p:cNvPr>
          <p:cNvSpPr/>
          <p:nvPr/>
        </p:nvSpPr>
        <p:spPr>
          <a:xfrm>
            <a:off x="2802313" y="233352"/>
            <a:ext cx="48245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Прочитай слоги правильно!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Сначала по столбикам.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Щёлкни мышью.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 теперь по строкам.</a:t>
            </a:r>
            <a:endParaRPr lang="ru-RU" sz="2000" dirty="0">
              <a:ln>
                <a:solidFill>
                  <a:srgbClr val="003399"/>
                </a:solidFill>
              </a:ln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22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92479AD-D570-48CC-8E56-CB178B07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9170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3D5A74-532F-4932-AB1A-002615A73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276872"/>
            <a:ext cx="2332889" cy="4207530"/>
          </a:xfrm>
          <a:prstGeom prst="rect">
            <a:avLst/>
          </a:prstGeom>
        </p:spPr>
      </p:pic>
      <p:pic>
        <p:nvPicPr>
          <p:cNvPr id="10" name="Picture 21" descr="комар">
            <a:extLst>
              <a:ext uri="{FF2B5EF4-FFF2-40B4-BE49-F238E27FC236}">
                <a16:creationId xmlns:a16="http://schemas.microsoft.com/office/drawing/2014/main" id="{6179D639-9449-435F-897F-00CFB8856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05349">
            <a:off x="7716066" y="3255166"/>
            <a:ext cx="488800" cy="840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звук 60">
            <a:hlinkClick r:id="" action="ppaction://media"/>
            <a:extLst>
              <a:ext uri="{FF2B5EF4-FFF2-40B4-BE49-F238E27FC236}">
                <a16:creationId xmlns:a16="http://schemas.microsoft.com/office/drawing/2014/main" id="{517FFF5E-EC7E-4BB4-8985-6B3455ADA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8394" y="3370458"/>
            <a:ext cx="609600" cy="609600"/>
          </a:xfrm>
          <a:prstGeom prst="rect">
            <a:avLst/>
          </a:prstGeom>
        </p:spPr>
      </p:pic>
      <p:pic>
        <p:nvPicPr>
          <p:cNvPr id="11" name="Picture 10" descr="жук">
            <a:extLst>
              <a:ext uri="{FF2B5EF4-FFF2-40B4-BE49-F238E27FC236}">
                <a16:creationId xmlns:a16="http://schemas.microsoft.com/office/drawing/2014/main" id="{A60931B1-1B09-459F-83E0-1584B64BE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b="40483"/>
          <a:stretch/>
        </p:blipFill>
        <p:spPr bwMode="auto">
          <a:xfrm>
            <a:off x="4067944" y="4152032"/>
            <a:ext cx="446174" cy="368667"/>
          </a:xfrm>
          <a:prstGeom prst="rect">
            <a:avLst/>
          </a:prstGeom>
          <a:noFill/>
        </p:spPr>
      </p:pic>
      <p:pic>
        <p:nvPicPr>
          <p:cNvPr id="12" name="Picture 21" descr="комар">
            <a:extLst>
              <a:ext uri="{FF2B5EF4-FFF2-40B4-BE49-F238E27FC236}">
                <a16:creationId xmlns:a16="http://schemas.microsoft.com/office/drawing/2014/main" id="{99E8BA8B-8D30-4BDF-8F40-6B2499ECFD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b="52495"/>
          <a:stretch/>
        </p:blipFill>
        <p:spPr bwMode="auto">
          <a:xfrm rot="405349">
            <a:off x="4385108" y="4194557"/>
            <a:ext cx="373783" cy="30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жук">
            <a:extLst>
              <a:ext uri="{FF2B5EF4-FFF2-40B4-BE49-F238E27FC236}">
                <a16:creationId xmlns:a16="http://schemas.microsoft.com/office/drawing/2014/main" id="{FD4E8541-2336-4DC7-B013-5DD6BE556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59949" y="3105653"/>
            <a:ext cx="687751" cy="954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754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path" presetSubtype="0" accel="50000" decel="5000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Motion origin="layout" path="M 1.38889E-6 -0.00046 L -0.09879 -0.0537 C -0.11945 -0.0662 -0.14861 -0.06967 -0.17969 -0.06551 C -0.21424 -0.06064 -0.24149 -0.04907 -0.26024 -0.03125 L -0.34844 0.04792 " pathEditMode="relative" rAng="5040000" ptsTypes="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023 L -0.10816 -0.10694 C -0.13108 -0.13079 -0.16233 -0.14074 -0.19289 -0.13426 C -0.22796 -0.12685 -0.25382 -0.10486 -0.26997 -0.07269 L -0.34844 0.07292 " pathEditMode="relative" rAng="4860000" ptsTypes="AAA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0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4BA93B4-FBFC-4503-9EF2-2A4770A50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6" y="157785"/>
            <a:ext cx="8803672" cy="651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435B578-409F-4F9D-84CC-5C5EC94B6EB2}"/>
              </a:ext>
            </a:extLst>
          </p:cNvPr>
          <p:cNvSpPr/>
          <p:nvPr/>
        </p:nvSpPr>
        <p:spPr>
          <a:xfrm>
            <a:off x="1556792" y="184675"/>
            <a:ext cx="6030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Игра  «Перевёртыши».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AB63086-15C1-4349-8ED7-17ADEA46CE26}"/>
              </a:ext>
            </a:extLst>
          </p:cNvPr>
          <p:cNvSpPr/>
          <p:nvPr/>
        </p:nvSpPr>
        <p:spPr>
          <a:xfrm>
            <a:off x="431540" y="786792"/>
            <a:ext cx="8280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/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Надо менять звук [ж] на [з], а [з] на [ж] в  слогах и словах. </a:t>
            </a:r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9BF7594-9E07-4076-8EB2-99A6D5A647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9" y="4004255"/>
            <a:ext cx="817129" cy="1134076"/>
          </a:xfrm>
          <a:prstGeom prst="rect">
            <a:avLst/>
          </a:prstGeom>
        </p:spPr>
      </p:pic>
      <p:pic>
        <p:nvPicPr>
          <p:cNvPr id="13" name="Picture 21" descr="комар">
            <a:extLst>
              <a:ext uri="{FF2B5EF4-FFF2-40B4-BE49-F238E27FC236}">
                <a16:creationId xmlns:a16="http://schemas.microsoft.com/office/drawing/2014/main" id="{1A62D6A2-FA07-479E-AB79-217541B9F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05349">
            <a:off x="1112422" y="4604144"/>
            <a:ext cx="621556" cy="106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C055A2-C4AA-4628-8ACA-37BA1F75B9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57978" y="3470467"/>
            <a:ext cx="3118660" cy="2860426"/>
          </a:xfrm>
          <a:prstGeom prst="rect">
            <a:avLst/>
          </a:prstGeom>
        </p:spPr>
      </p:pic>
      <p:pic>
        <p:nvPicPr>
          <p:cNvPr id="6" name="звук 71">
            <a:hlinkClick r:id="" action="ppaction://media"/>
            <a:extLst>
              <a:ext uri="{FF2B5EF4-FFF2-40B4-BE49-F238E27FC236}">
                <a16:creationId xmlns:a16="http://schemas.microsoft.com/office/drawing/2014/main" id="{EF75CAF6-BBC0-4867-8DD5-B9BF483A2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64636" y="3573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1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>
            <a:extLst>
              <a:ext uri="{FF2B5EF4-FFF2-40B4-BE49-F238E27FC236}">
                <a16:creationId xmlns:a16="http://schemas.microsoft.com/office/drawing/2014/main" id="{0AC906B1-1D2C-4E15-828C-1BFFAD265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0"/>
          <a:stretch/>
        </p:blipFill>
        <p:spPr bwMode="auto">
          <a:xfrm>
            <a:off x="125760" y="184675"/>
            <a:ext cx="8892480" cy="648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4EB4E32-119D-40B3-9BC5-06B4947E2073}"/>
              </a:ext>
            </a:extLst>
          </p:cNvPr>
          <p:cNvGrpSpPr/>
          <p:nvPr/>
        </p:nvGrpSpPr>
        <p:grpSpPr>
          <a:xfrm>
            <a:off x="2699792" y="1700808"/>
            <a:ext cx="1297458" cy="1164023"/>
            <a:chOff x="3875963" y="2032557"/>
            <a:chExt cx="1512132" cy="143630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9BF7594-9E07-4076-8EB2-99A6D5A64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5963" y="2032557"/>
              <a:ext cx="1034894" cy="1436308"/>
            </a:xfrm>
            <a:prstGeom prst="rect">
              <a:avLst/>
            </a:prstGeom>
          </p:spPr>
        </p:pic>
        <p:pic>
          <p:nvPicPr>
            <p:cNvPr id="13" name="Picture 21" descr="комар">
              <a:extLst>
                <a:ext uri="{FF2B5EF4-FFF2-40B4-BE49-F238E27FC236}">
                  <a16:creationId xmlns:a16="http://schemas.microsoft.com/office/drawing/2014/main" id="{1A62D6A2-FA07-479E-AB79-217541B9F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405349">
              <a:off x="4644590" y="2111717"/>
              <a:ext cx="743505" cy="1277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C6EB16A-6F06-4213-A545-6E35B28EFF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576" y="5373216"/>
            <a:ext cx="1721547" cy="888730"/>
          </a:xfrm>
          <a:prstGeom prst="rect">
            <a:avLst/>
          </a:prstGeom>
        </p:spPr>
      </p:pic>
      <p:pic>
        <p:nvPicPr>
          <p:cNvPr id="2" name="звук 90">
            <a:hlinkClick r:id="" action="ppaction://media"/>
            <a:extLst>
              <a:ext uri="{FF2B5EF4-FFF2-40B4-BE49-F238E27FC236}">
                <a16:creationId xmlns:a16="http://schemas.microsoft.com/office/drawing/2014/main" id="{20CAAC94-357B-4328-9142-AF49E4882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16036" y="3468865"/>
            <a:ext cx="609600" cy="609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6D322D-FA77-4A68-9D6D-A4B1B6ECB6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745" y="2204864"/>
            <a:ext cx="3733936" cy="342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5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4.16667E-6 -3.7037E-7 L -0.00782 0.3245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:\Documents and Settings\larisa\Мои документы\Мои рисунки\к арт гимн\Большой ух_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7546" y="402013"/>
            <a:ext cx="801375" cy="121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ADEA410B-0F1D-44E1-853B-D552F82FFE1C}"/>
              </a:ext>
            </a:extLst>
          </p:cNvPr>
          <p:cNvSpPr txBox="1">
            <a:spLocks noChangeArrowheads="1"/>
          </p:cNvSpPr>
          <p:nvPr/>
        </p:nvSpPr>
        <p:spPr>
          <a:xfrm>
            <a:off x="104378" y="327878"/>
            <a:ext cx="8534430" cy="9948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Задание от желтопузика </a:t>
            </a:r>
          </a:p>
          <a:p>
            <a:pPr algn="ctr">
              <a:defRPr/>
            </a:pP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«Послушай – запиши!»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37EA0BE-0366-4805-9838-4358D10623B6}"/>
              </a:ext>
            </a:extLst>
          </p:cNvPr>
          <p:cNvSpPr/>
          <p:nvPr/>
        </p:nvSpPr>
        <p:spPr>
          <a:xfrm>
            <a:off x="764292" y="1641292"/>
            <a:ext cx="78745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Послушай слоги и запиши их двумя цветами. 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Какими? 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Проверь свой ответ – щёлкни мышкой.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B8FA57E-C615-4463-8488-84342C1BB9E8}"/>
              </a:ext>
            </a:extLst>
          </p:cNvPr>
          <p:cNvSpPr/>
          <p:nvPr/>
        </p:nvSpPr>
        <p:spPr>
          <a:xfrm>
            <a:off x="526661" y="2650258"/>
            <a:ext cx="75480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Правильно, синей ручкой пиши буквы, обозначающие твёрдые согласные, а красной – буквы, обозначающие гласные.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lvl="0"/>
            <a:endParaRPr lang="ru-RU" sz="1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Над буквой «ж» красной ручкой рисуй овал (форма губ на звук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ж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]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), а над буквой «з»– улыбку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!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lvl="0"/>
            <a:endParaRPr lang="ru-RU" sz="1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Итак, щёлкай мышью, слушай и записывай каждую цепочку слогов на новой строке!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Garamond" panose="02020404030301010803"/>
            </a:endParaRPr>
          </a:p>
        </p:txBody>
      </p:sp>
      <p:pic>
        <p:nvPicPr>
          <p:cNvPr id="21" name="Picture 2" descr="C:\Documents and Settings\larisa\Мои документы\Загрузки\ипрон\1113b-4.jpg">
            <a:extLst>
              <a:ext uri="{FF2B5EF4-FFF2-40B4-BE49-F238E27FC236}">
                <a16:creationId xmlns:a16="http://schemas.microsoft.com/office/drawing/2014/main" id="{C0C4C0FC-9524-4C10-AF75-D0DD6D372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05652" y="308501"/>
            <a:ext cx="772878" cy="14419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4E67C8">
                <a:lumMod val="75000"/>
              </a:srgb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5E460DF-CF16-4CDD-9990-201D589EF91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345" y="5549687"/>
            <a:ext cx="1651174" cy="852401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4A072FCB-91D1-49F5-B4B2-9CC9DD4827A3}"/>
              </a:ext>
            </a:extLst>
          </p:cNvPr>
          <p:cNvGrpSpPr/>
          <p:nvPr/>
        </p:nvGrpSpPr>
        <p:grpSpPr>
          <a:xfrm>
            <a:off x="7318691" y="4138797"/>
            <a:ext cx="1512132" cy="1436308"/>
            <a:chOff x="3875963" y="2032557"/>
            <a:chExt cx="1512132" cy="1436308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90A01D1-768B-46B0-BB6C-DB9600931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5963" y="2032557"/>
              <a:ext cx="1034894" cy="1436308"/>
            </a:xfrm>
            <a:prstGeom prst="rect">
              <a:avLst/>
            </a:prstGeom>
          </p:spPr>
        </p:pic>
        <p:pic>
          <p:nvPicPr>
            <p:cNvPr id="24" name="Picture 21" descr="комар">
              <a:extLst>
                <a:ext uri="{FF2B5EF4-FFF2-40B4-BE49-F238E27FC236}">
                  <a16:creationId xmlns:a16="http://schemas.microsoft.com/office/drawing/2014/main" id="{5D1C0007-A753-4107-AC6D-D0445074C7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 rot="405349">
              <a:off x="4644590" y="2111717"/>
              <a:ext cx="743505" cy="1277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звук 91">
            <a:hlinkClick r:id="" action="ppaction://media"/>
            <a:extLst>
              <a:ext uri="{FF2B5EF4-FFF2-40B4-BE49-F238E27FC236}">
                <a16:creationId xmlns:a16="http://schemas.microsoft.com/office/drawing/2014/main" id="{EF067B85-B900-464A-A89D-F20D53D46A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07240" y="5642895"/>
            <a:ext cx="609600" cy="609600"/>
          </a:xfrm>
          <a:prstGeom prst="rect">
            <a:avLst/>
          </a:prstGeom>
        </p:spPr>
      </p:pic>
      <p:pic>
        <p:nvPicPr>
          <p:cNvPr id="3" name="звук 92">
            <a:hlinkClick r:id="" action="ppaction://media"/>
            <a:extLst>
              <a:ext uri="{FF2B5EF4-FFF2-40B4-BE49-F238E27FC236}">
                <a16:creationId xmlns:a16="http://schemas.microsoft.com/office/drawing/2014/main" id="{AA918806-F2F9-44CD-832A-BBD288F9F2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12121" y="5642895"/>
            <a:ext cx="609600" cy="609600"/>
          </a:xfrm>
          <a:prstGeom prst="rect">
            <a:avLst/>
          </a:prstGeom>
        </p:spPr>
      </p:pic>
      <p:pic>
        <p:nvPicPr>
          <p:cNvPr id="4" name="звук 93">
            <a:hlinkClick r:id="" action="ppaction://media"/>
            <a:extLst>
              <a:ext uri="{FF2B5EF4-FFF2-40B4-BE49-F238E27FC236}">
                <a16:creationId xmlns:a16="http://schemas.microsoft.com/office/drawing/2014/main" id="{436585B8-D324-4EFC-B855-42D4755D232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17002" y="5642895"/>
            <a:ext cx="609600" cy="609600"/>
          </a:xfrm>
          <a:prstGeom prst="rect">
            <a:avLst/>
          </a:prstGeom>
        </p:spPr>
      </p:pic>
      <p:pic>
        <p:nvPicPr>
          <p:cNvPr id="5" name="звук 94">
            <a:hlinkClick r:id="" action="ppaction://media"/>
            <a:extLst>
              <a:ext uri="{FF2B5EF4-FFF2-40B4-BE49-F238E27FC236}">
                <a16:creationId xmlns:a16="http://schemas.microsoft.com/office/drawing/2014/main" id="{CF542149-FB33-43A4-8001-CA63BA8D09C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21883" y="5642895"/>
            <a:ext cx="609600" cy="609600"/>
          </a:xfrm>
          <a:prstGeom prst="rect">
            <a:avLst/>
          </a:prstGeom>
        </p:spPr>
      </p:pic>
      <p:pic>
        <p:nvPicPr>
          <p:cNvPr id="6" name="звук 95">
            <a:hlinkClick r:id="" action="ppaction://media"/>
            <a:extLst>
              <a:ext uri="{FF2B5EF4-FFF2-40B4-BE49-F238E27FC236}">
                <a16:creationId xmlns:a16="http://schemas.microsoft.com/office/drawing/2014/main" id="{CAF00F40-902A-4BE3-BB7F-769544EB005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26763" y="56428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4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4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5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E8522C7-FAF4-4CC6-BB5B-3E49CC2C266C}"/>
              </a:ext>
            </a:extLst>
          </p:cNvPr>
          <p:cNvSpPr/>
          <p:nvPr/>
        </p:nvSpPr>
        <p:spPr>
          <a:xfrm>
            <a:off x="2088828" y="1402004"/>
            <a:ext cx="576064" cy="5749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E89F67A-E964-4E03-A669-127238605659}"/>
              </a:ext>
            </a:extLst>
          </p:cNvPr>
          <p:cNvSpPr/>
          <p:nvPr/>
        </p:nvSpPr>
        <p:spPr>
          <a:xfrm>
            <a:off x="2123728" y="332656"/>
            <a:ext cx="5040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Игра «4-ый лишний».</a:t>
            </a:r>
            <a:endParaRPr lang="ru-RU" sz="16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CD45E8E-C627-4EA6-8105-1363355E19DB}"/>
              </a:ext>
            </a:extLst>
          </p:cNvPr>
          <p:cNvSpPr/>
          <p:nvPr/>
        </p:nvSpPr>
        <p:spPr>
          <a:xfrm>
            <a:off x="588377" y="1001894"/>
            <a:ext cx="79672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Нажми на кнопку звука, послушай слова и скажи, какое слово </a:t>
            </a:r>
          </a:p>
          <a:p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лишнее.                   Может быть 2 варианта. Объясни, почему?</a:t>
            </a:r>
            <a:endParaRPr lang="ru-RU" sz="20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BFB6673-C5FB-4708-91FE-6A5D6B45EDCA}"/>
              </a:ext>
            </a:extLst>
          </p:cNvPr>
          <p:cNvSpPr/>
          <p:nvPr/>
        </p:nvSpPr>
        <p:spPr>
          <a:xfrm>
            <a:off x="429597" y="2257055"/>
            <a:ext cx="60580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Ещё раз послушай слова, нажав на кнопку,  и  </a:t>
            </a:r>
          </a:p>
          <a:p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назови их в прямом порядке, так как слышишь.</a:t>
            </a:r>
            <a:endParaRPr lang="ru-RU" sz="20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36F5AB-D7F1-4D66-A35C-6168135E4B77}"/>
              </a:ext>
            </a:extLst>
          </p:cNvPr>
          <p:cNvSpPr/>
          <p:nvPr/>
        </p:nvSpPr>
        <p:spPr>
          <a:xfrm>
            <a:off x="399741" y="3478744"/>
            <a:ext cx="827181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А теперь, не нажимая на кнопку, только по памяти, назови слова</a:t>
            </a:r>
          </a:p>
          <a:p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в обратном порядке, то есть сначала назови последнее слово, </a:t>
            </a:r>
          </a:p>
          <a:p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затем предпоследнее и так далее.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19C6AE4-128C-4648-9064-195587CBE72C}"/>
              </a:ext>
            </a:extLst>
          </p:cNvPr>
          <p:cNvSpPr/>
          <p:nvPr/>
        </p:nvSpPr>
        <p:spPr>
          <a:xfrm>
            <a:off x="480658" y="5564914"/>
            <a:ext cx="75267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И снова по памяти назови слова в прямом порядке!</a:t>
            </a:r>
            <a:endParaRPr lang="ru-RU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8C2D30-38E0-4968-9D76-65C9684DF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40" b="85174" l="10000" r="90000">
                        <a14:foregroundMark x1="20313" y1="47674" x2="20313" y2="47674"/>
                        <a14:foregroundMark x1="25313" y1="48256" x2="25313" y2="48256"/>
                        <a14:foregroundMark x1="24375" y1="50581" x2="17500" y2="45640"/>
                        <a14:foregroundMark x1="18750" y1="39244" x2="18750" y2="39244"/>
                        <a14:foregroundMark x1="48750" y1="38081" x2="37500" y2="32558"/>
                        <a14:foregroundMark x1="44375" y1="29360" x2="44375" y2="29360"/>
                        <a14:foregroundMark x1="59688" y1="81395" x2="59688" y2="81395"/>
                        <a14:foregroundMark x1="58438" y1="85174" x2="58438" y2="85174"/>
                        <a14:foregroundMark x1="22813" y1="40116" x2="22813" y2="40116"/>
                        <a14:foregroundMark x1="17500" y1="39244" x2="17500" y2="39244"/>
                        <a14:foregroundMark x1="25938" y1="40407" x2="25938" y2="40407"/>
                        <a14:foregroundMark x1="23750" y1="38081" x2="23750" y2="38081"/>
                        <a14:foregroundMark x1="48750" y1="31395" x2="48750" y2="31395"/>
                        <a14:foregroundMark x1="45000" y1="26453" x2="45000" y2="26453"/>
                        <a14:foregroundMark x1="46250" y1="34593" x2="46250" y2="34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837"/>
          <a:stretch/>
        </p:blipFill>
        <p:spPr bwMode="auto">
          <a:xfrm>
            <a:off x="6855309" y="2139654"/>
            <a:ext cx="1152128" cy="105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34F68D1-F059-4ABA-B485-18647E452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52" b="97735" l="6386" r="91304">
                        <a14:foregroundMark x1="8288" y1="44734" x2="8288" y2="44734"/>
                        <a14:foregroundMark x1="50000" y1="27973" x2="50000" y2="27973"/>
                        <a14:foregroundMark x1="69293" y1="19592" x2="69293" y2="19592"/>
                        <a14:foregroundMark x1="89946" y1="46659" x2="89946" y2="46659"/>
                        <a14:foregroundMark x1="77310" y1="93658" x2="77310" y2="93658"/>
                        <a14:foregroundMark x1="76766" y1="97961" x2="76766" y2="97961"/>
                        <a14:foregroundMark x1="91576" y1="81993" x2="91576" y2="81993"/>
                        <a14:foregroundMark x1="6522" y1="47225" x2="6522" y2="47225"/>
                        <a14:foregroundMark x1="50000" y1="35900" x2="50000" y2="35900"/>
                        <a14:foregroundMark x1="44565" y1="37146" x2="51630" y2="33296"/>
                        <a14:foregroundMark x1="51630" y1="33296" x2="50679" y2="29332"/>
                        <a14:foregroundMark x1="45652" y1="20045" x2="52038" y2="33409"/>
                        <a14:foregroundMark x1="52038" y1="33409" x2="47826" y2="39411"/>
                        <a14:foregroundMark x1="47826" y1="39411" x2="40082" y2="35561"/>
                        <a14:foregroundMark x1="40082" y1="35561" x2="38315" y2="33522"/>
                        <a14:foregroundMark x1="69022" y1="17894" x2="70924" y2="25142"/>
                        <a14:foregroundMark x1="70924" y1="25142" x2="63587" y2="24689"/>
                        <a14:foregroundMark x1="6386" y1="41110" x2="6386" y2="41110"/>
                        <a14:foregroundMark x1="38179" y1="3737" x2="38179" y2="3737"/>
                        <a14:foregroundMark x1="57609" y1="2152" x2="57609" y2="2152"/>
                        <a14:foregroundMark x1="91304" y1="49151" x2="91304" y2="49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496" y="4371316"/>
            <a:ext cx="994941" cy="119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вук 10">
            <a:hlinkClick r:id="" action="ppaction://media"/>
            <a:extLst>
              <a:ext uri="{FF2B5EF4-FFF2-40B4-BE49-F238E27FC236}">
                <a16:creationId xmlns:a16="http://schemas.microsoft.com/office/drawing/2014/main" id="{6B718552-1D5A-477E-BB4B-D3130E44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88828" y="1399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0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7273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3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1F01479-7A3C-4ABB-9C34-72242E65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4457"/>
            <a:ext cx="8856984" cy="653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CA68B80-5F5F-4B72-B60C-E198A102C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00" b="97400" l="3778" r="99000">
                        <a14:foregroundMark x1="3778" y1="76200" x2="3778" y2="76200"/>
                        <a14:foregroundMark x1="12444" y1="83600" x2="12444" y2="83600"/>
                        <a14:foregroundMark x1="56333" y1="95000" x2="56333" y2="95000"/>
                        <a14:foregroundMark x1="67889" y1="97400" x2="67889" y2="97400"/>
                        <a14:foregroundMark x1="95333" y1="77000" x2="95333" y2="77000"/>
                        <a14:foregroundMark x1="88111" y1="63000" x2="88111" y2="63000"/>
                        <a14:foregroundMark x1="53778" y1="11600" x2="53778" y2="11600"/>
                        <a14:foregroundMark x1="54667" y1="3200" x2="54667" y2="3200"/>
                        <a14:foregroundMark x1="36667" y1="6000" x2="36667" y2="6000"/>
                        <a14:foregroundMark x1="99000" y1="74600" x2="99000" y2="7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422" y="5219717"/>
            <a:ext cx="2630066" cy="146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жук">
            <a:extLst>
              <a:ext uri="{FF2B5EF4-FFF2-40B4-BE49-F238E27FC236}">
                <a16:creationId xmlns:a16="http://schemas.microsoft.com/office/drawing/2014/main" id="{0388FDA4-F06C-4CBC-BB8F-CBCAC7BFF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9783" y="4741972"/>
            <a:ext cx="688235" cy="955489"/>
          </a:xfrm>
          <a:prstGeom prst="rect">
            <a:avLst/>
          </a:prstGeom>
          <a:noFill/>
        </p:spPr>
      </p:pic>
      <p:pic>
        <p:nvPicPr>
          <p:cNvPr id="7" name="Picture 21" descr="комар">
            <a:extLst>
              <a:ext uri="{FF2B5EF4-FFF2-40B4-BE49-F238E27FC236}">
                <a16:creationId xmlns:a16="http://schemas.microsoft.com/office/drawing/2014/main" id="{10A51FD2-649D-4FA9-B4C9-F9BBA91C5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05349">
            <a:off x="4296858" y="4771056"/>
            <a:ext cx="550284" cy="945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AB482A-9F40-4735-8B0B-641379306E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2120" y="0"/>
            <a:ext cx="3135676" cy="16690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AA08723-2440-41FA-89A2-0CB8C18BA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3667" r="81000">
                        <a14:foregroundMark x1="23667" y1="23200" x2="23667" y2="23200"/>
                        <a14:foregroundMark x1="42889" y1="75000" x2="42889" y2="75000"/>
                        <a14:foregroundMark x1="43889" y1="65600" x2="43889" y2="65600"/>
                        <a14:foregroundMark x1="56333" y1="68600" x2="56333" y2="68600"/>
                        <a14:foregroundMark x1="77444" y1="61800" x2="78111" y2="62400"/>
                        <a14:foregroundMark x1="80333" y1="67600" x2="80333" y2="67600"/>
                        <a14:foregroundMark x1="81000" y1="63000" x2="81000" y2="63000"/>
                        <a14:foregroundMark x1="36667" y1="74200" x2="36667" y2="74200"/>
                        <a14:foregroundMark x1="57111" y1="71200" x2="57111" y2="71200"/>
                        <a14:foregroundMark x1="43667" y1="75400" x2="43667" y2="75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81" r="18080"/>
          <a:stretch/>
        </p:blipFill>
        <p:spPr bwMode="auto">
          <a:xfrm rot="1623129">
            <a:off x="7185493" y="4208303"/>
            <a:ext cx="1968085" cy="183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00">
            <a:hlinkClick r:id="" action="ppaction://media"/>
            <a:extLst>
              <a:ext uri="{FF2B5EF4-FFF2-40B4-BE49-F238E27FC236}">
                <a16:creationId xmlns:a16="http://schemas.microsoft.com/office/drawing/2014/main" id="{0A2A368D-3003-4693-8EC9-869318248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89228" y="3548986"/>
            <a:ext cx="56984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0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1" presetClass="path" presetSubtype="0" accel="50000" decel="5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0.00955 0.00347 C -0.02674 0.00856 -0.06858 0.01065 -0.08941 0.02523 C -0.11129 0.04421 -0.12518 0.06805 -0.13976 0.09398 C -0.15399 0.11875 -0.15 0.14629 -0.14827 0.17616 C -0.14497 0.20347 -0.1382 0.23333 -0.11268 0.2662 C -0.09393 0.29629 -0.05677 0.33032 -0.01511 0.36111 C 0.025 0.38958 0.07066 0.41666 0.11857 0.44051 C 0.16719 0.4625 0.21736 0.48194 0.26267 0.49514 C 0.31441 0.51041 0.36076 0.5162 0.40173 0.51366 C 0.44219 0.51273 0.47934 0.50509 0.50191 0.48611 C 0.52587 0.47315 0.53976 0.44606 0.54653 0.42245 C 0.55538 0.3993 0.55798 0.36944 0.54097 0.33866 C 0.52569 0.30949 0.49375 0.27662 0.44583 0.24953 C 0.39618 0.22361 0.34601 0.21366 0.30955 0.2162 C 0.27726 0.22083 0.25121 0.23657 0.24184 0.26273 C 0.23559 0.29213 0.23316 0.31921 0.25035 0.34953 C 0.26614 0.37824 0.26094 0.38032 0.33663 0.4419 C 0.40417 0.50069 0.48038 0.52014 0.52604 0.53866 C 0.57014 0.55694 0.60885 0.56134 0.65694 0.57083 C 0.70781 0.57754 0.75312 0.57453 0.78698 0.56875 C 0.8191 0.5625 0.83559 0.54491 0.85989 0.51666 C 0.87934 0.48565 0.88281 0.46805 0.88906 0.44282 C 0.89427 0.41666 0.9 0.39004 0.90642 0.36458 " pathEditMode="relative" rAng="960000" ptsTypes="AAAAAAAAAAAAAAAAAAAAAAA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13" y="3324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Documents and Settings\Администратор\Рабочий стол\Новая папка\Рисунок01 копия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4298033"/>
            <a:ext cx="707334" cy="1390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F80CD84-D6DF-411C-929E-5A96134DD0D4}"/>
              </a:ext>
            </a:extLst>
          </p:cNvPr>
          <p:cNvSpPr/>
          <p:nvPr/>
        </p:nvSpPr>
        <p:spPr>
          <a:xfrm>
            <a:off x="403796" y="1299025"/>
            <a:ext cx="853443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Встань ровно, руки на пояс и маршируй, высоко поднимая колени. Старайся маршировать медленно, в одинаковом ритме. Закрой глаза, открой рот и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выполняй языком упражнение «Часики» (дотрагивайся то до левого уголка рта, то до правого).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    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Слушай названия животных, которые говорит золотой фазан. Если услышишь звук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[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ж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]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– поднимай прямые руки вверх,(почему?), а если услышишь звук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[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]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– опускай руки вниз (почему?)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!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Нажми на значок,              слушай и показывай!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06B8C12-5F23-47BE-BF35-AF55956FE4A7}"/>
              </a:ext>
            </a:extLst>
          </p:cNvPr>
          <p:cNvSpPr/>
          <p:nvPr/>
        </p:nvSpPr>
        <p:spPr>
          <a:xfrm>
            <a:off x="587619" y="6110855"/>
            <a:ext cx="8075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Если много ошибок на определение звуков, выполняйте это упражнение 2 раза в день несколько дней подряд!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31EC5279-82A9-46B2-AD97-4D8A800F99B0}"/>
              </a:ext>
            </a:extLst>
          </p:cNvPr>
          <p:cNvSpPr txBox="1">
            <a:spLocks noChangeArrowheads="1"/>
          </p:cNvSpPr>
          <p:nvPr/>
        </p:nvSpPr>
        <p:spPr>
          <a:xfrm>
            <a:off x="304785" y="208935"/>
            <a:ext cx="8534430" cy="11206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Задание от золотого фазана</a:t>
            </a: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“Будь внимательным!”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C0E5148-244A-4DB5-B779-D899045145CC}"/>
              </a:ext>
            </a:extLst>
          </p:cNvPr>
          <p:cNvSpPr/>
          <p:nvPr/>
        </p:nvSpPr>
        <p:spPr>
          <a:xfrm>
            <a:off x="3257163" y="3557803"/>
            <a:ext cx="391914" cy="395075"/>
          </a:xfrm>
          <a:prstGeom prst="round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10" descr="жук">
            <a:extLst>
              <a:ext uri="{FF2B5EF4-FFF2-40B4-BE49-F238E27FC236}">
                <a16:creationId xmlns:a16="http://schemas.microsoft.com/office/drawing/2014/main" id="{BA56CE81-3B52-49CF-A73C-F326744D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72695" y="3557803"/>
            <a:ext cx="864096" cy="1199640"/>
          </a:xfrm>
          <a:prstGeom prst="rect">
            <a:avLst/>
          </a:prstGeom>
          <a:noFill/>
        </p:spPr>
      </p:pic>
      <p:pic>
        <p:nvPicPr>
          <p:cNvPr id="9" name="Picture 21" descr="комар">
            <a:extLst>
              <a:ext uri="{FF2B5EF4-FFF2-40B4-BE49-F238E27FC236}">
                <a16:creationId xmlns:a16="http://schemas.microsoft.com/office/drawing/2014/main" id="{85F94775-B98C-4794-A52F-480EB8CCE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05349">
            <a:off x="7237773" y="4794551"/>
            <a:ext cx="752680" cy="129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86BE8002-624A-42F6-857E-FA0F54AA2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689" y="4148368"/>
            <a:ext cx="2679746" cy="178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10">
            <a:hlinkClick r:id="" action="ppaction://media"/>
            <a:extLst>
              <a:ext uri="{FF2B5EF4-FFF2-40B4-BE49-F238E27FC236}">
                <a16:creationId xmlns:a16="http://schemas.microsoft.com/office/drawing/2014/main" id="{8609DB71-0E55-427A-B951-D353F4BDC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93713" y="3567295"/>
            <a:ext cx="395075" cy="395075"/>
          </a:xfrm>
          <a:prstGeom prst="rect">
            <a:avLst/>
          </a:prstGeom>
        </p:spPr>
      </p:pic>
      <p:pic>
        <p:nvPicPr>
          <p:cNvPr id="3" name="звук 120">
            <a:hlinkClick r:id="" action="ppaction://media"/>
            <a:extLst>
              <a:ext uri="{FF2B5EF4-FFF2-40B4-BE49-F238E27FC236}">
                <a16:creationId xmlns:a16="http://schemas.microsoft.com/office/drawing/2014/main" id="{796A4CCC-9845-4989-9C62-6BE2EBE2EA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90440" y="36103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1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767CD04-DB8F-4A1D-BDC2-9E2DDAA9F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7930"/>
            <a:ext cx="8784976" cy="648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37B477-F19C-4BAD-A841-3CD4423B3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60" y="2780928"/>
            <a:ext cx="4393651" cy="3492063"/>
          </a:xfrm>
          <a:prstGeom prst="rect">
            <a:avLst/>
          </a:prstGeom>
        </p:spPr>
      </p:pic>
      <p:pic>
        <p:nvPicPr>
          <p:cNvPr id="6" name="Picture 10" descr="жук">
            <a:extLst>
              <a:ext uri="{FF2B5EF4-FFF2-40B4-BE49-F238E27FC236}">
                <a16:creationId xmlns:a16="http://schemas.microsoft.com/office/drawing/2014/main" id="{1807C611-7669-43CD-B395-446066172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695" y="3557803"/>
            <a:ext cx="864096" cy="1199640"/>
          </a:xfrm>
          <a:prstGeom prst="rect">
            <a:avLst/>
          </a:prstGeom>
          <a:noFill/>
        </p:spPr>
      </p:pic>
      <p:pic>
        <p:nvPicPr>
          <p:cNvPr id="7" name="Picture 21" descr="комар">
            <a:extLst>
              <a:ext uri="{FF2B5EF4-FFF2-40B4-BE49-F238E27FC236}">
                <a16:creationId xmlns:a16="http://schemas.microsoft.com/office/drawing/2014/main" id="{207E8DFB-896F-4C76-84B4-EE3270BBC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05349">
            <a:off x="7237773" y="4794551"/>
            <a:ext cx="752680" cy="129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30">
            <a:hlinkClick r:id="" action="ppaction://media"/>
            <a:extLst>
              <a:ext uri="{FF2B5EF4-FFF2-40B4-BE49-F238E27FC236}">
                <a16:creationId xmlns:a16="http://schemas.microsoft.com/office/drawing/2014/main" id="{EBE580B4-7402-4374-861B-FE49C008F6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60793" y="3428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1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larisa\Мои документы\Мои рисунки\к арт гимн\Большой ух_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67544" y="164552"/>
            <a:ext cx="1009701" cy="152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F80CD84-D6DF-411C-929E-5A96134DD0D4}"/>
              </a:ext>
            </a:extLst>
          </p:cNvPr>
          <p:cNvSpPr/>
          <p:nvPr/>
        </p:nvSpPr>
        <p:spPr>
          <a:xfrm>
            <a:off x="480397" y="1831172"/>
            <a:ext cx="79050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Слушай слова, определяй какой звук,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[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]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или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[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ж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]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есть в каждом слове и место на котором он находится (считай звуки по пальцам или по линейке). 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Запиши на новой строке транскрипции найденных звуков, а цифрой обозначьте их место в слове. 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Каким цветом будешь писать? Почему?</a:t>
            </a:r>
            <a:endParaRPr lang="ru-RU" sz="2000" dirty="0">
              <a:ln>
                <a:solidFill>
                  <a:srgbClr val="003399"/>
                </a:solidFill>
              </a:ln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B9FD07A-4A28-4A51-B736-39596BB2AB18}"/>
              </a:ext>
            </a:extLst>
          </p:cNvPr>
          <p:cNvSpPr/>
          <p:nvPr/>
        </p:nvSpPr>
        <p:spPr>
          <a:xfrm>
            <a:off x="480397" y="3770164"/>
            <a:ext cx="83389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Итак, щёлкай мышью, слушай слова, определяй звуки, записывай их транскрипции и цифрой обозначай их место!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720130-CF6C-40AD-9CE6-6C05C31E5C7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64005" y="257423"/>
            <a:ext cx="732997" cy="2642888"/>
          </a:xfrm>
          <a:prstGeom prst="rect">
            <a:avLst/>
          </a:prstGeom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1EA7C54D-1B63-4F4D-A3BE-0D5A84CD083C}"/>
              </a:ext>
            </a:extLst>
          </p:cNvPr>
          <p:cNvSpPr txBox="1">
            <a:spLocks noChangeArrowheads="1"/>
          </p:cNvSpPr>
          <p:nvPr/>
        </p:nvSpPr>
        <p:spPr>
          <a:xfrm>
            <a:off x="304785" y="513346"/>
            <a:ext cx="8534430" cy="11759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Задание от зубра </a:t>
            </a: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“Найди место звука!”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25870F5-2D2D-4AEF-9337-09829C200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644" b="89644" l="3255" r="95703">
                        <a14:foregroundMark x1="8789" y1="33597" x2="8789" y2="33597"/>
                        <a14:foregroundMark x1="4492" y1="46798" x2="4492" y2="46798"/>
                        <a14:foregroundMark x1="3385" y1="33992" x2="3385" y2="33992"/>
                        <a14:foregroundMark x1="67057" y1="28379" x2="67057" y2="28379"/>
                        <a14:foregroundMark x1="60026" y1="88300" x2="60026" y2="88300"/>
                        <a14:foregroundMark x1="91211" y1="31146" x2="91211" y2="31146"/>
                        <a14:foregroundMark x1="95703" y1="28221" x2="95703" y2="28221"/>
                        <a14:foregroundMark x1="93164" y1="18340" x2="93164" y2="18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81" y="4437112"/>
            <a:ext cx="2939249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звук 131">
            <a:hlinkClick r:id="" action="ppaction://media"/>
            <a:extLst>
              <a:ext uri="{FF2B5EF4-FFF2-40B4-BE49-F238E27FC236}">
                <a16:creationId xmlns:a16="http://schemas.microsoft.com/office/drawing/2014/main" id="{1163DF13-50E8-4582-A716-3DCF741FEB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71301" y="5498028"/>
            <a:ext cx="609600" cy="609600"/>
          </a:xfrm>
          <a:prstGeom prst="rect">
            <a:avLst/>
          </a:prstGeom>
        </p:spPr>
      </p:pic>
      <p:pic>
        <p:nvPicPr>
          <p:cNvPr id="11" name="звук 132">
            <a:hlinkClick r:id="" action="ppaction://media"/>
            <a:extLst>
              <a:ext uri="{FF2B5EF4-FFF2-40B4-BE49-F238E27FC236}">
                <a16:creationId xmlns:a16="http://schemas.microsoft.com/office/drawing/2014/main" id="{57CF77B9-C7F6-4844-8928-1783EB436D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29893" y="5498028"/>
            <a:ext cx="609600" cy="609600"/>
          </a:xfrm>
          <a:prstGeom prst="rect">
            <a:avLst/>
          </a:prstGeom>
        </p:spPr>
      </p:pic>
      <p:pic>
        <p:nvPicPr>
          <p:cNvPr id="13" name="звук 133">
            <a:hlinkClick r:id="" action="ppaction://media"/>
            <a:extLst>
              <a:ext uri="{FF2B5EF4-FFF2-40B4-BE49-F238E27FC236}">
                <a16:creationId xmlns:a16="http://schemas.microsoft.com/office/drawing/2014/main" id="{36E4FE3E-BBD1-4AC1-B2AA-39E519D21BA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88485" y="5498028"/>
            <a:ext cx="609600" cy="609600"/>
          </a:xfrm>
          <a:prstGeom prst="rect">
            <a:avLst/>
          </a:prstGeom>
        </p:spPr>
      </p:pic>
      <p:pic>
        <p:nvPicPr>
          <p:cNvPr id="16" name="звук 134">
            <a:hlinkClick r:id="" action="ppaction://media"/>
            <a:extLst>
              <a:ext uri="{FF2B5EF4-FFF2-40B4-BE49-F238E27FC236}">
                <a16:creationId xmlns:a16="http://schemas.microsoft.com/office/drawing/2014/main" id="{B3267EE4-D822-480F-B4C5-7449A0FDC20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47077" y="5498028"/>
            <a:ext cx="609600" cy="609600"/>
          </a:xfrm>
          <a:prstGeom prst="rect">
            <a:avLst/>
          </a:prstGeom>
        </p:spPr>
      </p:pic>
      <p:pic>
        <p:nvPicPr>
          <p:cNvPr id="18" name="звук 135">
            <a:hlinkClick r:id="" action="ppaction://media"/>
            <a:extLst>
              <a:ext uri="{FF2B5EF4-FFF2-40B4-BE49-F238E27FC236}">
                <a16:creationId xmlns:a16="http://schemas.microsoft.com/office/drawing/2014/main" id="{5551FF85-B4B4-49E2-A95B-294DC83641A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05669" y="5498028"/>
            <a:ext cx="609600" cy="609600"/>
          </a:xfrm>
          <a:prstGeom prst="rect">
            <a:avLst/>
          </a:prstGeom>
        </p:spPr>
      </p:pic>
      <p:pic>
        <p:nvPicPr>
          <p:cNvPr id="19" name="звук 136">
            <a:hlinkClick r:id="" action="ppaction://media"/>
            <a:extLst>
              <a:ext uri="{FF2B5EF4-FFF2-40B4-BE49-F238E27FC236}">
                <a16:creationId xmlns:a16="http://schemas.microsoft.com/office/drawing/2014/main" id="{28B5169C-1370-424A-B8BE-8C8C29AD2BB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64261" y="5498028"/>
            <a:ext cx="609600" cy="609600"/>
          </a:xfrm>
          <a:prstGeom prst="rect">
            <a:avLst/>
          </a:prstGeom>
        </p:spPr>
      </p:pic>
      <p:pic>
        <p:nvPicPr>
          <p:cNvPr id="20" name="звук 140">
            <a:hlinkClick r:id="" action="ppaction://media"/>
            <a:extLst>
              <a:ext uri="{FF2B5EF4-FFF2-40B4-BE49-F238E27FC236}">
                <a16:creationId xmlns:a16="http://schemas.microsoft.com/office/drawing/2014/main" id="{9D806E9B-BE7D-46DD-9EA9-D3ED2EE390D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122853" y="5498028"/>
            <a:ext cx="609600" cy="609600"/>
          </a:xfrm>
          <a:prstGeom prst="rect">
            <a:avLst/>
          </a:prstGeom>
        </p:spPr>
      </p:pic>
      <p:pic>
        <p:nvPicPr>
          <p:cNvPr id="22" name="Picture 10" descr="жук">
            <a:extLst>
              <a:ext uri="{FF2B5EF4-FFF2-40B4-BE49-F238E27FC236}">
                <a16:creationId xmlns:a16="http://schemas.microsoft.com/office/drawing/2014/main" id="{768CD590-6DE9-4718-BAAC-8E89387B9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932906" y="2838965"/>
            <a:ext cx="864096" cy="1199640"/>
          </a:xfrm>
          <a:prstGeom prst="rect">
            <a:avLst/>
          </a:prstGeom>
          <a:noFill/>
        </p:spPr>
      </p:pic>
      <p:pic>
        <p:nvPicPr>
          <p:cNvPr id="23" name="Picture 21" descr="комар">
            <a:extLst>
              <a:ext uri="{FF2B5EF4-FFF2-40B4-BE49-F238E27FC236}">
                <a16:creationId xmlns:a16="http://schemas.microsoft.com/office/drawing/2014/main" id="{6FA65C3B-B400-40AD-8C5F-FC1B2E2BF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 rot="405349">
            <a:off x="8097984" y="4075713"/>
            <a:ext cx="752680" cy="129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831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9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1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4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1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25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222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3504BB90-8317-4E98-A6E2-6A7D42FD1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2" y="188640"/>
            <a:ext cx="8888135" cy="651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195EDEE7-734B-4849-A9B0-2C5D15FC9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75" b="97250" l="6000" r="98000">
                        <a14:foregroundMark x1="6000" y1="38250" x2="6000" y2="38250"/>
                        <a14:foregroundMark x1="50889" y1="3875" x2="50889" y2="3875"/>
                        <a14:foregroundMark x1="98111" y1="59125" x2="98111" y2="59125"/>
                        <a14:foregroundMark x1="77000" y1="97250" x2="77000" y2="9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297" y="4245306"/>
            <a:ext cx="873097" cy="77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C0B88AC1-6F0A-4AC4-AFF8-C82456344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26" b="97258" l="56514" r="97523">
                        <a14:foregroundMark x1="61284" y1="10323" x2="61284" y2="10323"/>
                        <a14:foregroundMark x1="74037" y1="8548" x2="74037" y2="8548"/>
                        <a14:foregroundMark x1="97523" y1="85000" x2="97523" y2="85000"/>
                        <a14:foregroundMark x1="91743" y1="95161" x2="91743" y2="95161"/>
                        <a14:foregroundMark x1="81468" y1="97419" x2="81468" y2="97419"/>
                        <a14:foregroundMark x1="56514" y1="95645" x2="56514" y2="95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7" t="5693"/>
          <a:stretch/>
        </p:blipFill>
        <p:spPr bwMode="auto">
          <a:xfrm>
            <a:off x="3124749" y="4024758"/>
            <a:ext cx="727171" cy="84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4183FC5-32C4-4171-8F88-B8C767EAE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20" b="98049" l="2000" r="98222">
                        <a14:foregroundMark x1="8778" y1="53049" x2="9778" y2="44634"/>
                        <a14:foregroundMark x1="9778" y1="44634" x2="5667" y2="37927"/>
                        <a14:foregroundMark x1="5667" y1="37927" x2="5333" y2="30610"/>
                        <a14:foregroundMark x1="2333" y1="22439" x2="2333" y2="22439"/>
                        <a14:foregroundMark x1="33444" y1="2927" x2="33444" y2="2927"/>
                        <a14:foregroundMark x1="62889" y1="1463" x2="62889" y2="1463"/>
                        <a14:foregroundMark x1="98333" y1="45122" x2="98333" y2="45122"/>
                        <a14:foregroundMark x1="92778" y1="98049" x2="92778" y2="98049"/>
                        <a14:foregroundMark x1="20778" y1="97195" x2="20778" y2="97195"/>
                        <a14:foregroundMark x1="17556" y1="97195" x2="17556" y2="97195"/>
                        <a14:foregroundMark x1="51667" y1="96098" x2="51667" y2="96098"/>
                        <a14:foregroundMark x1="55778" y1="96341" x2="55778" y2="96341"/>
                        <a14:foregroundMark x1="49778" y1="93659" x2="49778" y2="93659"/>
                        <a14:foregroundMark x1="48778" y1="95732" x2="48778" y2="95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39">
            <a:off x="5609404" y="2721439"/>
            <a:ext cx="2579219" cy="235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5C4767E-96D3-4979-B68D-6D9EBF133FFC}"/>
              </a:ext>
            </a:extLst>
          </p:cNvPr>
          <p:cNvGrpSpPr/>
          <p:nvPr/>
        </p:nvGrpSpPr>
        <p:grpSpPr>
          <a:xfrm>
            <a:off x="4797326" y="4676186"/>
            <a:ext cx="504056" cy="390640"/>
            <a:chOff x="4691532" y="4289572"/>
            <a:chExt cx="916011" cy="754204"/>
          </a:xfrm>
        </p:grpSpPr>
        <p:pic>
          <p:nvPicPr>
            <p:cNvPr id="7" name="Picture 10" descr="жук">
              <a:extLst>
                <a:ext uri="{FF2B5EF4-FFF2-40B4-BE49-F238E27FC236}">
                  <a16:creationId xmlns:a16="http://schemas.microsoft.com/office/drawing/2014/main" id="{89A89D5B-492F-4582-8E9A-57E771FF28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691532" y="4289572"/>
              <a:ext cx="459062" cy="754204"/>
            </a:xfrm>
            <a:prstGeom prst="rect">
              <a:avLst/>
            </a:prstGeom>
            <a:noFill/>
          </p:spPr>
        </p:pic>
        <p:pic>
          <p:nvPicPr>
            <p:cNvPr id="8" name="Picture 21" descr="комар">
              <a:extLst>
                <a:ext uri="{FF2B5EF4-FFF2-40B4-BE49-F238E27FC236}">
                  <a16:creationId xmlns:a16="http://schemas.microsoft.com/office/drawing/2014/main" id="{FB429D2D-CB29-46EC-9AE7-8523A40A98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rot="405349">
              <a:off x="5205793" y="4454377"/>
              <a:ext cx="401750" cy="56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Звук 150">
            <a:hlinkClick r:id="" action="ppaction://media"/>
            <a:extLst>
              <a:ext uri="{FF2B5EF4-FFF2-40B4-BE49-F238E27FC236}">
                <a16:creationId xmlns:a16="http://schemas.microsoft.com/office/drawing/2014/main" id="{124F6AF4-B854-410A-AE4E-36D5B226F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52194" y="3591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1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78749" y="3621216"/>
            <a:ext cx="525658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dirty="0">
                <a:solidFill>
                  <a:srgbClr val="00CCFF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Золотистый как из бронзы,</a:t>
            </a:r>
          </a:p>
          <a:p>
            <a:r>
              <a:rPr lang="ru-RU" sz="2800" dirty="0">
                <a:solidFill>
                  <a:srgbClr val="00CCFF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Жук кружится возле розы            </a:t>
            </a:r>
            <a:endParaRPr lang="ru-RU" sz="1400" dirty="0">
              <a:solidFill>
                <a:srgbClr val="00CCFF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00CCFF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И жужжит: «</a:t>
            </a:r>
            <a:r>
              <a:rPr lang="ru-RU" sz="2800" dirty="0" err="1">
                <a:solidFill>
                  <a:srgbClr val="00CCFF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Жу</a:t>
            </a:r>
            <a:r>
              <a:rPr lang="ru-RU" sz="2800" dirty="0">
                <a:solidFill>
                  <a:srgbClr val="00CCFF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– </a:t>
            </a:r>
            <a:r>
              <a:rPr lang="ru-RU" sz="2800" dirty="0" err="1">
                <a:solidFill>
                  <a:srgbClr val="00CCFF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жу</a:t>
            </a:r>
            <a:r>
              <a:rPr lang="ru-RU" sz="2800" dirty="0">
                <a:solidFill>
                  <a:srgbClr val="00CCFF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! </a:t>
            </a:r>
            <a:r>
              <a:rPr lang="ru-RU" sz="2800" dirty="0" err="1">
                <a:solidFill>
                  <a:srgbClr val="00CCFF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Жу</a:t>
            </a:r>
            <a:r>
              <a:rPr lang="ru-RU" sz="2800" dirty="0">
                <a:solidFill>
                  <a:srgbClr val="00CCFF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– </a:t>
            </a:r>
            <a:r>
              <a:rPr lang="ru-RU" sz="2800" dirty="0" err="1">
                <a:solidFill>
                  <a:srgbClr val="00CCFF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жу</a:t>
            </a:r>
            <a:r>
              <a:rPr lang="ru-RU" sz="2800" dirty="0">
                <a:solidFill>
                  <a:srgbClr val="00CCFF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!</a:t>
            </a:r>
          </a:p>
          <a:p>
            <a:r>
              <a:rPr lang="ru-RU" sz="2800" dirty="0">
                <a:solidFill>
                  <a:srgbClr val="00CCFF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Очень с розами дружу!»</a:t>
            </a:r>
            <a:endParaRPr lang="ru-RU" sz="2800" dirty="0">
              <a:solidFill>
                <a:srgbClr val="00CCFF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61E1887-0CD8-4E5E-AEA9-79C6565A4B68}"/>
              </a:ext>
            </a:extLst>
          </p:cNvPr>
          <p:cNvSpPr/>
          <p:nvPr/>
        </p:nvSpPr>
        <p:spPr>
          <a:xfrm>
            <a:off x="430676" y="1682224"/>
            <a:ext cx="77731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Проговори скороговорку с разной силой голоса: 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сначала тихо, 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затем обычно, 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     а потом шёпотом и, 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            наконец, громко.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910D914-AD8B-40FF-A1CF-9E7F767E05D7}"/>
              </a:ext>
            </a:extLst>
          </p:cNvPr>
          <p:cNvSpPr/>
          <p:nvPr/>
        </p:nvSpPr>
        <p:spPr>
          <a:xfrm>
            <a:off x="827584" y="371225"/>
            <a:ext cx="77731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rgbClr val="3E8853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Игра от первого медвежонка</a:t>
            </a:r>
            <a:br>
              <a:rPr lang="ru-RU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rgbClr val="3E8853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rgbClr val="3E8853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“Тише - громче!”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24CB5C36-5E74-4C78-B1ED-218D502FC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333" r="93667">
                        <a14:foregroundMark x1="7444" y1="80375" x2="7444" y2="80375"/>
                        <a14:foregroundMark x1="93667" y1="89625" x2="93667" y2="89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4" t="10101" r="5201" b="9050"/>
          <a:stretch/>
        </p:blipFill>
        <p:spPr bwMode="auto">
          <a:xfrm>
            <a:off x="6190461" y="3140968"/>
            <a:ext cx="2651903" cy="214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C1A2DD9-70EB-4B71-945C-5660414CCF4B}"/>
              </a:ext>
            </a:extLst>
          </p:cNvPr>
          <p:cNvSpPr/>
          <p:nvPr/>
        </p:nvSpPr>
        <p:spPr>
          <a:xfrm>
            <a:off x="567378" y="5547768"/>
            <a:ext cx="75392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1CADE4">
                    <a:lumMod val="75000"/>
                  </a:srgb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Назови по памяти из этой скороговорки сначала </a:t>
            </a:r>
          </a:p>
          <a:p>
            <a:r>
              <a:rPr lang="ru-RU" sz="2400" dirty="0">
                <a:solidFill>
                  <a:srgbClr val="1CADE4">
                    <a:lumMod val="75000"/>
                  </a:srgb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слова со звуком </a:t>
            </a:r>
            <a:r>
              <a:rPr lang="en-US" sz="2400" dirty="0">
                <a:solidFill>
                  <a:srgbClr val="1CADE4">
                    <a:lumMod val="75000"/>
                  </a:srgb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[</a:t>
            </a:r>
            <a:r>
              <a:rPr lang="ru-RU" sz="2400" dirty="0">
                <a:solidFill>
                  <a:srgbClr val="1CADE4">
                    <a:lumMod val="75000"/>
                  </a:srgb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</a:t>
            </a:r>
            <a:r>
              <a:rPr lang="en-US" sz="2400" dirty="0">
                <a:solidFill>
                  <a:srgbClr val="1CADE4">
                    <a:lumMod val="75000"/>
                  </a:srgb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]</a:t>
            </a:r>
            <a:r>
              <a:rPr lang="ru-RU" sz="2400" dirty="0">
                <a:solidFill>
                  <a:srgbClr val="1CADE4">
                    <a:lumMod val="75000"/>
                  </a:srgb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а потом слова со звуком </a:t>
            </a:r>
            <a:r>
              <a:rPr lang="en-US" sz="2400" dirty="0">
                <a:solidFill>
                  <a:srgbClr val="1CADE4">
                    <a:lumMod val="75000"/>
                  </a:srgb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[</a:t>
            </a:r>
            <a:r>
              <a:rPr lang="ru-RU" sz="2400" dirty="0">
                <a:solidFill>
                  <a:srgbClr val="1CADE4">
                    <a:lumMod val="75000"/>
                  </a:srgb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ж</a:t>
            </a:r>
            <a:r>
              <a:rPr lang="en-US" sz="2400" dirty="0">
                <a:solidFill>
                  <a:srgbClr val="1CADE4">
                    <a:lumMod val="75000"/>
                  </a:srgb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]</a:t>
            </a:r>
            <a:r>
              <a:rPr lang="ru-RU" sz="2400" dirty="0">
                <a:solidFill>
                  <a:srgbClr val="1CADE4">
                    <a:lumMod val="75000"/>
                  </a:srgb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8" name="Picture 10" descr="жук">
            <a:extLst>
              <a:ext uri="{FF2B5EF4-FFF2-40B4-BE49-F238E27FC236}">
                <a16:creationId xmlns:a16="http://schemas.microsoft.com/office/drawing/2014/main" id="{5529E06E-ED3D-47F1-892C-D460A3514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96775" y="2292895"/>
            <a:ext cx="864096" cy="1199640"/>
          </a:xfrm>
          <a:prstGeom prst="rect">
            <a:avLst/>
          </a:prstGeom>
          <a:noFill/>
        </p:spPr>
      </p:pic>
      <p:pic>
        <p:nvPicPr>
          <p:cNvPr id="10" name="Picture 21" descr="комар">
            <a:extLst>
              <a:ext uri="{FF2B5EF4-FFF2-40B4-BE49-F238E27FC236}">
                <a16:creationId xmlns:a16="http://schemas.microsoft.com/office/drawing/2014/main" id="{CD15CEE3-2D20-4608-B89B-655F07F04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05349">
            <a:off x="5808818" y="2268132"/>
            <a:ext cx="752680" cy="129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Звук 151">
            <a:hlinkClick r:id="" action="ppaction://media"/>
            <a:extLst>
              <a:ext uri="{FF2B5EF4-FFF2-40B4-BE49-F238E27FC236}">
                <a16:creationId xmlns:a16="http://schemas.microsoft.com/office/drawing/2014/main" id="{79F8D850-87C2-41CD-B68B-143E3DE6D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97492" y="2819400"/>
            <a:ext cx="609600" cy="609600"/>
          </a:xfrm>
          <a:prstGeom prst="rect">
            <a:avLst/>
          </a:prstGeom>
        </p:spPr>
      </p:pic>
      <p:pic>
        <p:nvPicPr>
          <p:cNvPr id="6" name="Звук 153">
            <a:hlinkClick r:id="" action="ppaction://media"/>
            <a:extLst>
              <a:ext uri="{FF2B5EF4-FFF2-40B4-BE49-F238E27FC236}">
                <a16:creationId xmlns:a16="http://schemas.microsoft.com/office/drawing/2014/main" id="{B24B305E-471D-4D6E-8DC1-0E1B55AF6D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97492" y="4005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4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28564" y="2755471"/>
            <a:ext cx="87154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u="sng" dirty="0">
                <a:solidFill>
                  <a:srgbClr val="00CCFF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Жук</a:t>
            </a:r>
            <a:r>
              <a:rPr lang="ru-RU" sz="3600" dirty="0">
                <a:solidFill>
                  <a:srgbClr val="00CCFF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000099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кружится возле розы</a:t>
            </a:r>
            <a:r>
              <a:rPr lang="ru-RU" sz="3600" dirty="0">
                <a:solidFill>
                  <a:srgbClr val="000099"/>
                </a:solidFill>
                <a:latin typeface="Comic Sans MS" panose="030F0702030302020204" pitchFamily="66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421299" y="3537062"/>
            <a:ext cx="8497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>
              <a:spcBef>
                <a:spcPct val="50000"/>
              </a:spcBef>
            </a:pPr>
            <a:r>
              <a:rPr lang="ru-RU" sz="3600" dirty="0">
                <a:solidFill>
                  <a:srgbClr val="000099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Жук</a:t>
            </a:r>
            <a:r>
              <a:rPr lang="ru-RU" sz="3600" dirty="0">
                <a:solidFill>
                  <a:srgbClr val="00CCFF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ru-RU" sz="3600" u="sng" dirty="0">
                <a:solidFill>
                  <a:srgbClr val="00CCFF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кружится</a:t>
            </a:r>
            <a:r>
              <a:rPr lang="ru-RU" sz="3600" dirty="0">
                <a:solidFill>
                  <a:srgbClr val="000099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возле розы</a:t>
            </a:r>
            <a:r>
              <a:rPr lang="ru-RU" sz="3600" dirty="0">
                <a:solidFill>
                  <a:srgbClr val="000099"/>
                </a:solidFill>
                <a:latin typeface="Comic Sans MS" panose="030F0702030302020204" pitchFamily="66" charset="0"/>
                <a:cs typeface="Times New Roman" pitchFamily="18" charset="0"/>
              </a:rPr>
              <a:t>?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442867" y="4289929"/>
            <a:ext cx="61475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ru-RU" sz="3600" dirty="0">
                <a:solidFill>
                  <a:srgbClr val="000099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Жук кружится </a:t>
            </a:r>
            <a:r>
              <a:rPr lang="ru-RU" sz="3600" u="sng" dirty="0">
                <a:solidFill>
                  <a:srgbClr val="00CCFF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возле</a:t>
            </a:r>
            <a:r>
              <a:rPr lang="ru-RU" sz="3600" dirty="0">
                <a:solidFill>
                  <a:srgbClr val="000099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розы</a:t>
            </a:r>
            <a:r>
              <a:rPr lang="ru-RU" sz="3600" dirty="0">
                <a:solidFill>
                  <a:srgbClr val="000099"/>
                </a:solidFill>
                <a:latin typeface="Comic Sans MS" panose="030F0702030302020204" pitchFamily="66" charset="0"/>
                <a:cs typeface="Times New Roman" pitchFamily="18" charset="0"/>
              </a:rPr>
              <a:t>?</a:t>
            </a: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442867" y="5066475"/>
            <a:ext cx="8497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>
              <a:spcBef>
                <a:spcPct val="50000"/>
              </a:spcBef>
            </a:pPr>
            <a:r>
              <a:rPr lang="ru-RU" sz="3600" dirty="0">
                <a:solidFill>
                  <a:srgbClr val="000099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Жук</a:t>
            </a:r>
            <a:r>
              <a:rPr lang="ru-RU" sz="3600" dirty="0">
                <a:solidFill>
                  <a:srgbClr val="00CCFF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000099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кружится возле </a:t>
            </a:r>
            <a:r>
              <a:rPr lang="ru-RU" sz="3600" u="sng" dirty="0">
                <a:solidFill>
                  <a:srgbClr val="00CCFF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розы</a:t>
            </a:r>
            <a:r>
              <a:rPr lang="ru-RU" sz="3600" dirty="0">
                <a:solidFill>
                  <a:srgbClr val="000099"/>
                </a:solidFill>
                <a:latin typeface="Comic Sans MS" panose="030F0702030302020204" pitchFamily="66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9622E84-41AD-4C27-B531-9EEE727AAD0E}"/>
              </a:ext>
            </a:extLst>
          </p:cNvPr>
          <p:cNvSpPr/>
          <p:nvPr/>
        </p:nvSpPr>
        <p:spPr>
          <a:xfrm>
            <a:off x="216544" y="1489407"/>
            <a:ext cx="87026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Проговаривай часть скороговорки с вопросительной интонацией,  выделяя голосом подчёркнутое слово и отвечай на каждый вопрос.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5E4E088-9C5C-4CFB-9DC6-FF6BB98F0B87}"/>
              </a:ext>
            </a:extLst>
          </p:cNvPr>
          <p:cNvSpPr/>
          <p:nvPr/>
        </p:nvSpPr>
        <p:spPr>
          <a:xfrm>
            <a:off x="323528" y="244576"/>
            <a:ext cx="78797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rgbClr val="3E8853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Игра от второго медвежонка</a:t>
            </a:r>
            <a:br>
              <a:rPr lang="ru-RU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rgbClr val="3E8853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rgbClr val="3E8853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“Попробуй повтори!”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AC3A6EAD-16F4-4F65-93D7-674F863D4A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8" b="96333" l="26000" r="68111">
                        <a14:foregroundMark x1="26222" y1="13556" x2="26222" y2="13556"/>
                        <a14:foregroundMark x1="51889" y1="6778" x2="51889" y2="6778"/>
                        <a14:foregroundMark x1="38778" y1="96444" x2="38778" y2="96444"/>
                        <a14:foregroundMark x1="68111" y1="36556" x2="68111" y2="36556"/>
                        <a14:foregroundMark x1="35889" y1="9889" x2="35889" y2="9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00" r="29001"/>
          <a:stretch/>
        </p:blipFill>
        <p:spPr bwMode="auto">
          <a:xfrm>
            <a:off x="6609157" y="2624001"/>
            <a:ext cx="1377436" cy="285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жук">
            <a:extLst>
              <a:ext uri="{FF2B5EF4-FFF2-40B4-BE49-F238E27FC236}">
                <a16:creationId xmlns:a16="http://schemas.microsoft.com/office/drawing/2014/main" id="{F1CC03EE-ADD5-4D24-B13E-761E56D13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05384" y="2769108"/>
            <a:ext cx="864096" cy="1199640"/>
          </a:xfrm>
          <a:prstGeom prst="rect">
            <a:avLst/>
          </a:prstGeom>
          <a:noFill/>
        </p:spPr>
      </p:pic>
      <p:pic>
        <p:nvPicPr>
          <p:cNvPr id="10" name="Picture 21" descr="комар">
            <a:extLst>
              <a:ext uri="{FF2B5EF4-FFF2-40B4-BE49-F238E27FC236}">
                <a16:creationId xmlns:a16="http://schemas.microsoft.com/office/drawing/2014/main" id="{C1304E95-54FD-4AD6-9648-6D99B8C1A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05349">
            <a:off x="8074864" y="4686856"/>
            <a:ext cx="852158" cy="146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EC8FBA-0E8C-4397-A560-EFFBFF2E5857}"/>
              </a:ext>
            </a:extLst>
          </p:cNvPr>
          <p:cNvSpPr/>
          <p:nvPr/>
        </p:nvSpPr>
        <p:spPr>
          <a:xfrm>
            <a:off x="300698" y="5795663"/>
            <a:ext cx="78797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CADE4">
                    <a:lumMod val="75000"/>
                  </a:srgb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Одинаковые ли ответы получились? Почему?</a:t>
            </a:r>
          </a:p>
        </p:txBody>
      </p:sp>
      <p:pic>
        <p:nvPicPr>
          <p:cNvPr id="6" name="Звук 154а">
            <a:hlinkClick r:id="" action="ppaction://media"/>
            <a:extLst>
              <a:ext uri="{FF2B5EF4-FFF2-40B4-BE49-F238E27FC236}">
                <a16:creationId xmlns:a16="http://schemas.microsoft.com/office/drawing/2014/main" id="{83B0C4D1-72FE-47DA-8E08-651F353E3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29052" y="2885245"/>
            <a:ext cx="609600" cy="609600"/>
          </a:xfrm>
          <a:prstGeom prst="rect">
            <a:avLst/>
          </a:prstGeom>
        </p:spPr>
      </p:pic>
      <p:pic>
        <p:nvPicPr>
          <p:cNvPr id="12" name="Звук 155а">
            <a:hlinkClick r:id="" action="ppaction://media"/>
            <a:extLst>
              <a:ext uri="{FF2B5EF4-FFF2-40B4-BE49-F238E27FC236}">
                <a16:creationId xmlns:a16="http://schemas.microsoft.com/office/drawing/2014/main" id="{05988FE4-9384-40AE-B487-D62EEF5C98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29052" y="4049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7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  <p:bldP spid="20" grpId="0"/>
      <p:bldP spid="22" grpId="0"/>
      <p:bldP spid="2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47518" y="4507417"/>
            <a:ext cx="525658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Золотистый как из бронзы,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Жук кружится возле розы           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И жужжит: «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Жу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 –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жу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!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Жу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 –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жу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Очень с розами дружу!»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61E1887-0CD8-4E5E-AEA9-79C6565A4B68}"/>
              </a:ext>
            </a:extLst>
          </p:cNvPr>
          <p:cNvSpPr/>
          <p:nvPr/>
        </p:nvSpPr>
        <p:spPr>
          <a:xfrm>
            <a:off x="187645" y="1120676"/>
            <a:ext cx="539246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А теперь проговори скороговорку с разной высотой</a:t>
            </a:r>
            <a:r>
              <a:rPr lang="ru-RU" sz="2000" dirty="0">
                <a:solidFill>
                  <a:srgbClr val="1CADE4">
                    <a:lumMod val="75000"/>
                  </a:srgb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голоса: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сначала низко как папа медведь,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затем средне как мама медведица,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а потом высоким голосом как медвежонок. 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910D914-AD8B-40FF-A1CF-9E7F767E05D7}"/>
              </a:ext>
            </a:extLst>
          </p:cNvPr>
          <p:cNvSpPr/>
          <p:nvPr/>
        </p:nvSpPr>
        <p:spPr>
          <a:xfrm>
            <a:off x="424088" y="11276"/>
            <a:ext cx="79566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rgbClr val="3E885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Игра от третьего медвежонка</a:t>
            </a:r>
            <a:r>
              <a:rPr lang="ru-RU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rgbClr val="3E8853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kumimoji="0" lang="ru-RU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rgbClr val="3E885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“Выше – ниже + ладушки!”</a:t>
            </a:r>
          </a:p>
        </p:txBody>
      </p:sp>
      <p:sp>
        <p:nvSpPr>
          <p:cNvPr id="11" name="Прямоугольник: один скругленный угол 10">
            <a:extLst>
              <a:ext uri="{FF2B5EF4-FFF2-40B4-BE49-F238E27FC236}">
                <a16:creationId xmlns:a16="http://schemas.microsoft.com/office/drawing/2014/main" id="{3C1A2DD9-70EB-4B71-945C-5660414CCF4B}"/>
              </a:ext>
            </a:extLst>
          </p:cNvPr>
          <p:cNvSpPr/>
          <p:nvPr/>
        </p:nvSpPr>
        <p:spPr>
          <a:xfrm>
            <a:off x="167492" y="3046079"/>
            <a:ext cx="8928992" cy="1323439"/>
          </a:xfrm>
          <a:prstGeom prst="round1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Говори скороговорку и отхлопывайте ритм,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делая движения руками</a:t>
            </a:r>
            <a:r>
              <a:rPr lang="ru-RU" sz="2000" dirty="0">
                <a:solidFill>
                  <a:srgbClr val="1CADE4">
                    <a:lumMod val="75000"/>
                  </a:srgb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как при игре в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«Ладушки» ( хлопок, две вместе, </a:t>
            </a:r>
            <a:r>
              <a:rPr lang="ru-RU" sz="2000" dirty="0">
                <a:solidFill>
                  <a:srgbClr val="1CADE4">
                    <a:lumMod val="75000"/>
                  </a:srgb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хлопок,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левая рука, хлопок, правая рука).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54B369F-5663-46F2-A92A-4DEC39309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3" t="5918" r="787" b="3120"/>
          <a:stretch/>
        </p:blipFill>
        <p:spPr bwMode="auto">
          <a:xfrm>
            <a:off x="5123905" y="1442642"/>
            <a:ext cx="3875641" cy="2571993"/>
          </a:xfrm>
          <a:prstGeom prst="round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52ED8AE-48FD-40A1-943E-122300410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0" b="98049" l="2000" r="98222">
                        <a14:foregroundMark x1="8778" y1="53049" x2="9778" y2="44634"/>
                        <a14:foregroundMark x1="9778" y1="44634" x2="5667" y2="37927"/>
                        <a14:foregroundMark x1="5667" y1="37927" x2="5333" y2="30610"/>
                        <a14:foregroundMark x1="2333" y1="22439" x2="2333" y2="22439"/>
                        <a14:foregroundMark x1="33444" y1="2927" x2="33444" y2="2927"/>
                        <a14:foregroundMark x1="62889" y1="1463" x2="62889" y2="1463"/>
                        <a14:foregroundMark x1="98333" y1="45122" x2="98333" y2="45122"/>
                        <a14:foregroundMark x1="92778" y1="98049" x2="92778" y2="98049"/>
                        <a14:foregroundMark x1="20778" y1="97195" x2="20778" y2="97195"/>
                        <a14:foregroundMark x1="17556" y1="97195" x2="17556" y2="97195"/>
                        <a14:foregroundMark x1="51667" y1="96098" x2="51667" y2="96098"/>
                        <a14:foregroundMark x1="55778" y1="96341" x2="55778" y2="96341"/>
                        <a14:foregroundMark x1="49778" y1="93659" x2="49778" y2="93659"/>
                        <a14:foregroundMark x1="48778" y1="95732" x2="48778" y2="95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434" y="2988629"/>
            <a:ext cx="3030922" cy="276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60">
            <a:hlinkClick r:id="" action="ppaction://media"/>
            <a:extLst>
              <a:ext uri="{FF2B5EF4-FFF2-40B4-BE49-F238E27FC236}">
                <a16:creationId xmlns:a16="http://schemas.microsoft.com/office/drawing/2014/main" id="{98813B62-1E69-4150-A32A-322A8F8FA7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51148" y="4120764"/>
            <a:ext cx="609600" cy="609600"/>
          </a:xfrm>
          <a:prstGeom prst="rect">
            <a:avLst/>
          </a:prstGeom>
        </p:spPr>
      </p:pic>
      <p:pic>
        <p:nvPicPr>
          <p:cNvPr id="5" name="Звук 156">
            <a:hlinkClick r:id="" action="ppaction://media"/>
            <a:extLst>
              <a:ext uri="{FF2B5EF4-FFF2-40B4-BE49-F238E27FC236}">
                <a16:creationId xmlns:a16="http://schemas.microsoft.com/office/drawing/2014/main" id="{3D734C38-E75E-4BEC-B518-E5C1764FAD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61877" y="2993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1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5D012974-2E30-44CE-900D-41DF9DF3A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2636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2E62B2-0BE6-4396-81F4-4A4FD13F9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556792"/>
            <a:ext cx="4176464" cy="2788771"/>
          </a:xfrm>
          <a:prstGeom prst="rect">
            <a:avLst/>
          </a:prstGeom>
        </p:spPr>
      </p:pic>
      <p:pic>
        <p:nvPicPr>
          <p:cNvPr id="6" name="Picture 10" descr="жук">
            <a:extLst>
              <a:ext uri="{FF2B5EF4-FFF2-40B4-BE49-F238E27FC236}">
                <a16:creationId xmlns:a16="http://schemas.microsoft.com/office/drawing/2014/main" id="{FC971D13-F9F6-44BE-B1A9-EBE12158D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4345563"/>
            <a:ext cx="864096" cy="1199640"/>
          </a:xfrm>
          <a:prstGeom prst="rect">
            <a:avLst/>
          </a:prstGeom>
          <a:noFill/>
        </p:spPr>
      </p:pic>
      <p:pic>
        <p:nvPicPr>
          <p:cNvPr id="7" name="Picture 21" descr="комар">
            <a:extLst>
              <a:ext uri="{FF2B5EF4-FFF2-40B4-BE49-F238E27FC236}">
                <a16:creationId xmlns:a16="http://schemas.microsoft.com/office/drawing/2014/main" id="{BFBE1751-EBA5-49E8-81B5-F29828E75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05349">
            <a:off x="5348886" y="4298504"/>
            <a:ext cx="752680" cy="129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70">
            <a:hlinkClick r:id="" action="ppaction://media"/>
            <a:extLst>
              <a:ext uri="{FF2B5EF4-FFF2-40B4-BE49-F238E27FC236}">
                <a16:creationId xmlns:a16="http://schemas.microsoft.com/office/drawing/2014/main" id="{8915227B-AB4F-4DC4-B957-05BDED03D3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26996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1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A9016FF-3A74-44A6-ADC6-3D9D2EF121DC}"/>
              </a:ext>
            </a:extLst>
          </p:cNvPr>
          <p:cNvSpPr/>
          <p:nvPr/>
        </p:nvSpPr>
        <p:spPr>
          <a:xfrm>
            <a:off x="357528" y="611245"/>
            <a:ext cx="8295861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Назови слова по картинкам.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Щелкни мышью по кнопке справа от картинки и проверь свой ответ.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Пропой слово и запиши на свободной строке простым карандашом 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его транскрипцию. Слово, в котором есть звук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ж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]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пиши с левой 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стороны, а слово со звуком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з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]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пиши с правой стороны, а хитрое 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слово - посередине.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Под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транскрипцией запиши слово прописными строчными буквами. </a:t>
            </a:r>
          </a:p>
          <a:p>
            <a:pPr lvl="0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Цвет букв должен отражать характеристики звуков. Поставь ударение</a:t>
            </a:r>
          </a:p>
          <a:p>
            <a:pPr lvl="0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и раздели на слоги.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Отмечай опасные места, где звуки и буквы не совпадают!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91AD5F23-8841-4B94-833C-7326AAC0D56A}"/>
              </a:ext>
            </a:extLst>
          </p:cNvPr>
          <p:cNvSpPr/>
          <p:nvPr/>
        </p:nvSpPr>
        <p:spPr>
          <a:xfrm>
            <a:off x="2663137" y="4124227"/>
            <a:ext cx="396695" cy="416614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17F48D5-1BD1-443A-AAE3-45918E442FF1}"/>
              </a:ext>
            </a:extLst>
          </p:cNvPr>
          <p:cNvSpPr/>
          <p:nvPr/>
        </p:nvSpPr>
        <p:spPr>
          <a:xfrm>
            <a:off x="644595" y="59562"/>
            <a:ext cx="8499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Задание для кинкажу «Три цвета»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50E1B4C-7671-46CD-A95E-A0A105DBB423}"/>
              </a:ext>
            </a:extLst>
          </p:cNvPr>
          <p:cNvSpPr/>
          <p:nvPr/>
        </p:nvSpPr>
        <p:spPr>
          <a:xfrm>
            <a:off x="6961992" y="5733256"/>
            <a:ext cx="444648" cy="46463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ECDABF6D-7DD1-4DE8-8D8A-043952C93914}"/>
              </a:ext>
            </a:extLst>
          </p:cNvPr>
          <p:cNvSpPr/>
          <p:nvPr/>
        </p:nvSpPr>
        <p:spPr>
          <a:xfrm>
            <a:off x="7950452" y="4012972"/>
            <a:ext cx="424315" cy="416613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08E03B5-5181-4BB1-81EE-799C4889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3" b="89899" l="10000" r="92625">
                        <a14:foregroundMark x1="20875" y1="79461" x2="20875" y2="79461"/>
                        <a14:foregroundMark x1="15000" y1="71549" x2="15000" y2="71549"/>
                        <a14:foregroundMark x1="18750" y1="65657" x2="18750" y2="65657"/>
                        <a14:foregroundMark x1="90375" y1="79798" x2="90375" y2="79798"/>
                        <a14:foregroundMark x1="92125" y1="75253" x2="92125" y2="75253"/>
                        <a14:foregroundMark x1="91625" y1="45791" x2="91625" y2="45791"/>
                        <a14:foregroundMark x1="90375" y1="44444" x2="90375" y2="44444"/>
                        <a14:foregroundMark x1="89375" y1="41077" x2="89375" y2="41077"/>
                        <a14:foregroundMark x1="87875" y1="37879" x2="87875" y2="37879"/>
                        <a14:foregroundMark x1="88500" y1="37374" x2="88500" y2="37374"/>
                        <a14:foregroundMark x1="83625" y1="29461" x2="83625" y2="29461"/>
                        <a14:foregroundMark x1="77500" y1="21717" x2="77500" y2="21717"/>
                        <a14:foregroundMark x1="78875" y1="21886" x2="78875" y2="21886"/>
                        <a14:foregroundMark x1="75500" y1="18687" x2="75500" y2="18687"/>
                        <a14:foregroundMark x1="73500" y1="17340" x2="73500" y2="17340"/>
                        <a14:foregroundMark x1="71750" y1="17172" x2="71750" y2="17172"/>
                        <a14:foregroundMark x1="66375" y1="15488" x2="66375" y2="15488"/>
                        <a14:foregroundMark x1="44875" y1="11785" x2="44875" y2="11785"/>
                        <a14:foregroundMark x1="39875" y1="12458" x2="39875" y2="12458"/>
                        <a14:foregroundMark x1="30625" y1="17677" x2="30625" y2="17677"/>
                        <a14:foregroundMark x1="29375" y1="17172" x2="29375" y2="17172"/>
                        <a14:foregroundMark x1="25125" y1="20202" x2="25125" y2="20202"/>
                        <a14:foregroundMark x1="19625" y1="25421" x2="19625" y2="25421"/>
                        <a14:foregroundMark x1="21625" y1="23064" x2="21625" y2="23064"/>
                        <a14:foregroundMark x1="16375" y1="30808" x2="16375" y2="30808"/>
                        <a14:foregroundMark x1="15875" y1="29293" x2="15875" y2="29293"/>
                        <a14:foregroundMark x1="14000" y1="33333" x2="14125" y2="34512"/>
                        <a14:foregroundMark x1="12000" y1="43098" x2="12000" y2="43098"/>
                        <a14:foregroundMark x1="11750" y1="46465" x2="11750" y2="46465"/>
                        <a14:foregroundMark x1="61000" y1="11785" x2="61000" y2="11785"/>
                        <a14:foregroundMark x1="12500" y1="48316" x2="12500" y2="48316"/>
                        <a14:foregroundMark x1="12250" y1="51684" x2="12250" y2="51684"/>
                        <a14:foregroundMark x1="12250" y1="58081" x2="12250" y2="58081"/>
                        <a14:foregroundMark x1="15375" y1="66330" x2="15375" y2="66330"/>
                        <a14:foregroundMark x1="92625" y1="55556" x2="92625" y2="55556"/>
                        <a14:foregroundMark x1="16750" y1="70370" x2="16750" y2="70370"/>
                        <a14:backgroundMark x1="12250" y1="61953" x2="12250" y2="61953"/>
                        <a14:backgroundMark x1="14875" y1="65825" x2="14875" y2="65825"/>
                        <a14:backgroundMark x1="16375" y1="71380" x2="16375" y2="71380"/>
                        <a14:backgroundMark x1="12125" y1="57407" x2="12125" y2="57407"/>
                        <a14:backgroundMark x1="12125" y1="47138" x2="12125" y2="47138"/>
                        <a14:backgroundMark x1="23750" y1="20202" x2="23750" y2="20202"/>
                        <a14:backgroundMark x1="19625" y1="23232" x2="19625" y2="23232"/>
                        <a14:backgroundMark x1="17875" y1="26263" x2="17875" y2="26263"/>
                        <a14:backgroundMark x1="31125" y1="16330" x2="31125" y2="16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95" y="3624325"/>
            <a:ext cx="1713768" cy="127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193F5EA7-8645-4B94-BDC1-E113DBE5C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4"/>
          <a:stretch/>
        </p:blipFill>
        <p:spPr bwMode="auto">
          <a:xfrm>
            <a:off x="2645430" y="4691992"/>
            <a:ext cx="2147699" cy="17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F309FC61-31AC-496A-BAEA-BC95E19FE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4"/>
          <a:stretch/>
        </p:blipFill>
        <p:spPr bwMode="auto">
          <a:xfrm flipH="1">
            <a:off x="4642666" y="4691992"/>
            <a:ext cx="2147699" cy="17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F4C0C2F8-4553-4CB1-B716-DFB15CD57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875" l="10000" r="90000">
                        <a14:foregroundMark x1="50375" y1="57250" x2="50375" y2="57250"/>
                        <a14:foregroundMark x1="67500" y1="90875" x2="67500" y2="90875"/>
                        <a14:foregroundMark x1="45125" y1="57125" x2="45125" y2="57125"/>
                        <a14:foregroundMark x1="15625" y1="48250" x2="15625" y2="48250"/>
                        <a14:foregroundMark x1="14875" y1="46375" x2="14875" y2="46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933" y="3304760"/>
            <a:ext cx="1621229" cy="162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ёжик">
            <a:hlinkClick r:id="" action="ppaction://media"/>
            <a:extLst>
              <a:ext uri="{FF2B5EF4-FFF2-40B4-BE49-F238E27FC236}">
                <a16:creationId xmlns:a16="http://schemas.microsoft.com/office/drawing/2014/main" id="{BBE5F741-5053-4F0E-9B15-1BFCC089F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84366" y="4164128"/>
            <a:ext cx="375466" cy="375466"/>
          </a:xfrm>
          <a:prstGeom prst="rect">
            <a:avLst/>
          </a:prstGeom>
        </p:spPr>
      </p:pic>
      <p:pic>
        <p:nvPicPr>
          <p:cNvPr id="5" name="дикобразы">
            <a:hlinkClick r:id="" action="ppaction://media"/>
            <a:extLst>
              <a:ext uri="{FF2B5EF4-FFF2-40B4-BE49-F238E27FC236}">
                <a16:creationId xmlns:a16="http://schemas.microsoft.com/office/drawing/2014/main" id="{29F0E824-A466-4E80-A649-E23FA2B740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77600" y="5751054"/>
            <a:ext cx="429040" cy="429040"/>
          </a:xfrm>
          <a:prstGeom prst="rect">
            <a:avLst/>
          </a:prstGeom>
        </p:spPr>
      </p:pic>
      <p:pic>
        <p:nvPicPr>
          <p:cNvPr id="6" name="зажигалка">
            <a:hlinkClick r:id="" action="ppaction://media"/>
            <a:extLst>
              <a:ext uri="{FF2B5EF4-FFF2-40B4-BE49-F238E27FC236}">
                <a16:creationId xmlns:a16="http://schemas.microsoft.com/office/drawing/2014/main" id="{0ADEF996-123A-4680-B7E6-A71EFFE23A7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50452" y="4011367"/>
            <a:ext cx="429040" cy="42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9145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71A5C10-6A21-4EFB-9E1A-D2F50F983FF3}"/>
              </a:ext>
            </a:extLst>
          </p:cNvPr>
          <p:cNvGrpSpPr/>
          <p:nvPr/>
        </p:nvGrpSpPr>
        <p:grpSpPr>
          <a:xfrm>
            <a:off x="163993" y="182051"/>
            <a:ext cx="8816013" cy="6493897"/>
            <a:chOff x="179512" y="188639"/>
            <a:chExt cx="8816013" cy="6493897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0270FF81-0BD9-4ED2-A0CA-1051568046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3"/>
            <a:stretch/>
          </p:blipFill>
          <p:spPr bwMode="auto">
            <a:xfrm>
              <a:off x="179512" y="188639"/>
              <a:ext cx="8816013" cy="6493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8C78E715-0F97-489E-B041-9858DA479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77430">
              <a:off x="2127470" y="3295874"/>
              <a:ext cx="3500805" cy="2625604"/>
            </a:xfrm>
            <a:prstGeom prst="rect">
              <a:avLst/>
            </a:prstGeom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065A002-F462-4FE2-B9D3-EF5B4ACAA983}"/>
              </a:ext>
            </a:extLst>
          </p:cNvPr>
          <p:cNvGrpSpPr/>
          <p:nvPr/>
        </p:nvGrpSpPr>
        <p:grpSpPr>
          <a:xfrm>
            <a:off x="2655775" y="1916832"/>
            <a:ext cx="1351384" cy="1512168"/>
            <a:chOff x="2655775" y="1916832"/>
            <a:chExt cx="1351384" cy="1512168"/>
          </a:xfrm>
        </p:grpSpPr>
        <p:sp>
          <p:nvSpPr>
            <p:cNvPr id="7" name="Пузырек для мыслей: облако 6">
              <a:extLst>
                <a:ext uri="{FF2B5EF4-FFF2-40B4-BE49-F238E27FC236}">
                  <a16:creationId xmlns:a16="http://schemas.microsoft.com/office/drawing/2014/main" id="{D90A000B-0CD7-456F-99C9-3AF30B83E6B1}"/>
                </a:ext>
              </a:extLst>
            </p:cNvPr>
            <p:cNvSpPr/>
            <p:nvPr/>
          </p:nvSpPr>
          <p:spPr>
            <a:xfrm>
              <a:off x="2655775" y="1916832"/>
              <a:ext cx="1351384" cy="1512168"/>
            </a:xfrm>
            <a:prstGeom prst="cloudCallou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0597F5BB-E5C0-4787-BBF7-CDDC24B629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63" b="97791" l="1667" r="96556">
                          <a14:foregroundMark x1="1667" y1="19302" x2="1667" y2="19302"/>
                          <a14:foregroundMark x1="96556" y1="20581" x2="96556" y2="20581"/>
                          <a14:foregroundMark x1="50667" y1="92093" x2="50667" y2="92093"/>
                          <a14:foregroundMark x1="51778" y1="97791" x2="51778" y2="97791"/>
                          <a14:foregroundMark x1="65222" y1="47209" x2="65222" y2="47209"/>
                          <a14:foregroundMark x1="44556" y1="21163" x2="44556" y2="21163"/>
                          <a14:foregroundMark x1="55667" y1="21860" x2="55667" y2="21860"/>
                          <a14:foregroundMark x1="42000" y1="13488" x2="42000" y2="13488"/>
                          <a14:foregroundMark x1="58111" y1="11163" x2="58111" y2="11163"/>
                          <a14:foregroundMark x1="61667" y1="1512" x2="61667" y2="1512"/>
                          <a14:foregroundMark x1="35667" y1="1628" x2="35667" y2="1628"/>
                          <a14:foregroundMark x1="35889" y1="2791" x2="35889" y2="2791"/>
                          <a14:foregroundMark x1="61889" y1="1163" x2="61889" y2="11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729" y="2141302"/>
              <a:ext cx="1112698" cy="1063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>
              <a:extLst>
                <a:ext uri="{FF2B5EF4-FFF2-40B4-BE49-F238E27FC236}">
                  <a16:creationId xmlns:a16="http://schemas.microsoft.com/office/drawing/2014/main" id="{C96E5184-87C5-4E72-9960-BDA5E4CB3E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992" y="1996783"/>
              <a:ext cx="314171" cy="331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0C7EF37-AE53-410C-863E-8A9780AAF1C3}"/>
              </a:ext>
            </a:extLst>
          </p:cNvPr>
          <p:cNvGrpSpPr/>
          <p:nvPr/>
        </p:nvGrpSpPr>
        <p:grpSpPr>
          <a:xfrm>
            <a:off x="4572000" y="2060848"/>
            <a:ext cx="1351384" cy="1512168"/>
            <a:chOff x="4572000" y="2060848"/>
            <a:chExt cx="1351384" cy="1512168"/>
          </a:xfrm>
        </p:grpSpPr>
        <p:sp>
          <p:nvSpPr>
            <p:cNvPr id="13" name="Пузырек для мыслей: облако 12">
              <a:extLst>
                <a:ext uri="{FF2B5EF4-FFF2-40B4-BE49-F238E27FC236}">
                  <a16:creationId xmlns:a16="http://schemas.microsoft.com/office/drawing/2014/main" id="{8393EA1E-D8B4-44F6-B465-1FC05D573B49}"/>
                </a:ext>
              </a:extLst>
            </p:cNvPr>
            <p:cNvSpPr/>
            <p:nvPr/>
          </p:nvSpPr>
          <p:spPr>
            <a:xfrm>
              <a:off x="4572000" y="2060848"/>
              <a:ext cx="1351384" cy="1512168"/>
            </a:xfrm>
            <a:prstGeom prst="cloudCallou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82" name="Picture 10">
              <a:extLst>
                <a:ext uri="{FF2B5EF4-FFF2-40B4-BE49-F238E27FC236}">
                  <a16:creationId xmlns:a16="http://schemas.microsoft.com/office/drawing/2014/main" id="{1C2B3568-AAF5-4B82-815E-A1A8BF27A9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250" b="93594" l="9219" r="90000">
                          <a14:foregroundMark x1="66250" y1="6250" x2="66250" y2="6250"/>
                          <a14:foregroundMark x1="75000" y1="93594" x2="75000" y2="93594"/>
                          <a14:foregroundMark x1="37969" y1="19219" x2="37969" y2="19219"/>
                          <a14:foregroundMark x1="9219" y1="87656" x2="9219" y2="87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2859" y="2121582"/>
              <a:ext cx="1175792" cy="1175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 descr="заяцjpg">
            <a:extLst>
              <a:ext uri="{FF2B5EF4-FFF2-40B4-BE49-F238E27FC236}">
                <a16:creationId xmlns:a16="http://schemas.microsoft.com/office/drawing/2014/main" id="{E4AFCDA4-86F7-4772-9ECD-304510CA2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3507" y="175464"/>
            <a:ext cx="8856984" cy="6500484"/>
          </a:xfrm>
          <a:prstGeom prst="rect">
            <a:avLst/>
          </a:prstGeom>
          <a:noFill/>
          <a:ln/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EE55E6D-E982-4537-BE47-291E5CA23DC8}"/>
              </a:ext>
            </a:extLst>
          </p:cNvPr>
          <p:cNvGrpSpPr/>
          <p:nvPr/>
        </p:nvGrpSpPr>
        <p:grpSpPr>
          <a:xfrm>
            <a:off x="1045848" y="3573016"/>
            <a:ext cx="5643477" cy="1856779"/>
            <a:chOff x="1045848" y="3573016"/>
            <a:chExt cx="5643477" cy="1856779"/>
          </a:xfrm>
        </p:grpSpPr>
        <p:pic>
          <p:nvPicPr>
            <p:cNvPr id="22" name="Picture 10" descr="жук">
              <a:extLst>
                <a:ext uri="{FF2B5EF4-FFF2-40B4-BE49-F238E27FC236}">
                  <a16:creationId xmlns:a16="http://schemas.microsoft.com/office/drawing/2014/main" id="{3E734D2B-A38F-4DF9-A3C2-476115E9A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382822" y="3615952"/>
              <a:ext cx="1306503" cy="1813843"/>
            </a:xfrm>
            <a:prstGeom prst="rect">
              <a:avLst/>
            </a:prstGeom>
            <a:noFill/>
          </p:spPr>
        </p:pic>
        <p:pic>
          <p:nvPicPr>
            <p:cNvPr id="23" name="Picture 11" descr="комар">
              <a:extLst>
                <a:ext uri="{FF2B5EF4-FFF2-40B4-BE49-F238E27FC236}">
                  <a16:creationId xmlns:a16="http://schemas.microsoft.com/office/drawing/2014/main" id="{791B6E61-5CE0-4E08-B249-5A4E952063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045848" y="3573016"/>
              <a:ext cx="1035303" cy="1667416"/>
            </a:xfrm>
            <a:prstGeom prst="rect">
              <a:avLst/>
            </a:prstGeom>
            <a:noFill/>
          </p:spPr>
        </p:pic>
      </p:grpSp>
      <p:pic>
        <p:nvPicPr>
          <p:cNvPr id="4" name="Звук 20">
            <a:hlinkClick r:id="" action="ppaction://media"/>
            <a:extLst>
              <a:ext uri="{FF2B5EF4-FFF2-40B4-BE49-F238E27FC236}">
                <a16:creationId xmlns:a16="http://schemas.microsoft.com/office/drawing/2014/main" id="{A6ACB5F5-0F3B-4F4D-B556-26740C8A35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17232" y="33799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1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5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5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1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5D012974-2E30-44CE-900D-41DF9DF3A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2636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2E62B2-0BE6-4396-81F4-4A4FD13F9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7689" y="3212976"/>
            <a:ext cx="4176464" cy="2788771"/>
          </a:xfrm>
          <a:prstGeom prst="rect">
            <a:avLst/>
          </a:prstGeom>
        </p:spPr>
      </p:pic>
      <p:pic>
        <p:nvPicPr>
          <p:cNvPr id="6" name="Picture 10" descr="жук">
            <a:extLst>
              <a:ext uri="{FF2B5EF4-FFF2-40B4-BE49-F238E27FC236}">
                <a16:creationId xmlns:a16="http://schemas.microsoft.com/office/drawing/2014/main" id="{FC971D13-F9F6-44BE-B1A9-EBE12158D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4380419"/>
            <a:ext cx="864096" cy="1199640"/>
          </a:xfrm>
          <a:prstGeom prst="rect">
            <a:avLst/>
          </a:prstGeom>
          <a:noFill/>
        </p:spPr>
      </p:pic>
      <p:pic>
        <p:nvPicPr>
          <p:cNvPr id="7" name="Picture 21" descr="комар">
            <a:extLst>
              <a:ext uri="{FF2B5EF4-FFF2-40B4-BE49-F238E27FC236}">
                <a16:creationId xmlns:a16="http://schemas.microsoft.com/office/drawing/2014/main" id="{BFBE1751-EBA5-49E8-81B5-F29828E75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05349">
            <a:off x="5653597" y="4305499"/>
            <a:ext cx="752680" cy="129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80">
            <a:hlinkClick r:id="" action="ppaction://media"/>
            <a:extLst>
              <a:ext uri="{FF2B5EF4-FFF2-40B4-BE49-F238E27FC236}">
                <a16:creationId xmlns:a16="http://schemas.microsoft.com/office/drawing/2014/main" id="{E6496BF9-D386-4091-8BDF-50B5DDC0B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81321" y="3610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3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D91E0DC-B813-4D5B-B911-38B4EDD9C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6328"/>
            <a:ext cx="8784976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7DFDD2-0D97-4C66-BE7F-1CDB73B3AA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134">
            <a:off x="3888493" y="2808981"/>
            <a:ext cx="1379204" cy="12024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156678-9668-4340-A073-F78BC5F3FA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693" y="4602204"/>
            <a:ext cx="1008112" cy="13998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E39152-3183-433E-9248-6B628071E7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775383"/>
            <a:ext cx="1008112" cy="1535080"/>
          </a:xfrm>
          <a:prstGeom prst="rect">
            <a:avLst/>
          </a:prstGeom>
        </p:spPr>
      </p:pic>
      <p:pic>
        <p:nvPicPr>
          <p:cNvPr id="2" name="Звук 190">
            <a:hlinkClick r:id="" action="ppaction://media"/>
            <a:extLst>
              <a:ext uri="{FF2B5EF4-FFF2-40B4-BE49-F238E27FC236}">
                <a16:creationId xmlns:a16="http://schemas.microsoft.com/office/drawing/2014/main" id="{C1B53BA3-B44F-42A9-B6CA-107F3CE66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30732" y="3495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8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>
            <a:extLst>
              <a:ext uri="{FF2B5EF4-FFF2-40B4-BE49-F238E27FC236}">
                <a16:creationId xmlns:a16="http://schemas.microsoft.com/office/drawing/2014/main" id="{7376F368-5FA5-4767-93C8-C78189B3D14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60016" y="260648"/>
            <a:ext cx="5423968" cy="949119"/>
          </a:xfrm>
          <a:prstGeom prst="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3600" b="1" kern="1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FA746D-67DC-4BB6-B85E-B967943B90FA}"/>
              </a:ext>
            </a:extLst>
          </p:cNvPr>
          <p:cNvSpPr txBox="1"/>
          <p:nvPr/>
        </p:nvSpPr>
        <p:spPr>
          <a:xfrm>
            <a:off x="539552" y="2276872"/>
            <a:ext cx="860444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Открой файл </a:t>
            </a:r>
            <a:r>
              <a:rPr lang="ru-RU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«Приложение». 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Если есть возможность, распечатай его. Если нет такой возможности, работай прямо в этом документе.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Вставь в слова прописные буквы </a:t>
            </a:r>
            <a:r>
              <a:rPr lang="ru-RU" sz="4400" b="1" dirty="0">
                <a:solidFill>
                  <a:srgbClr val="003399"/>
                </a:solidFill>
                <a:latin typeface="Propisi" panose="02000508030000020003" pitchFamily="2" charset="0"/>
              </a:rPr>
              <a:t>ж</a:t>
            </a:r>
            <a:r>
              <a:rPr lang="ru-RU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или</a:t>
            </a:r>
            <a:r>
              <a:rPr lang="ru-RU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ru-RU" sz="4400" b="1" dirty="0">
                <a:solidFill>
                  <a:srgbClr val="003399"/>
                </a:solidFill>
                <a:latin typeface="Propisi" panose="02000508030000020003" pitchFamily="2" charset="0"/>
              </a:rPr>
              <a:t>з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Другие буквы вставлять нельзя! 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ru-RU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B1F55B1-D346-42F5-BB84-618D2949AFFF}"/>
              </a:ext>
            </a:extLst>
          </p:cNvPr>
          <p:cNvSpPr/>
          <p:nvPr/>
        </p:nvSpPr>
        <p:spPr>
          <a:xfrm>
            <a:off x="839744" y="542990"/>
            <a:ext cx="7464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rgbClr val="3E8853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Задание для харзы:</a:t>
            </a:r>
          </a:p>
          <a:p>
            <a:pPr algn="ctr"/>
            <a:r>
              <a:rPr lang="ru-RU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rgbClr val="3E8853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«Вставь пропущенные буквы»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9905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9" name="Picture 7" descr="1-webbi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71963" y="138139"/>
            <a:ext cx="8800073" cy="6581721"/>
          </a:xfrm>
          <a:noFill/>
          <a:ln/>
        </p:spPr>
      </p:pic>
      <p:pic>
        <p:nvPicPr>
          <p:cNvPr id="6" name="Picture 10" descr="жук">
            <a:extLst>
              <a:ext uri="{FF2B5EF4-FFF2-40B4-BE49-F238E27FC236}">
                <a16:creationId xmlns:a16="http://schemas.microsoft.com/office/drawing/2014/main" id="{5BD0F2F6-3639-48F8-B2E9-80E854F7F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1202" y="2564904"/>
            <a:ext cx="864096" cy="1199640"/>
          </a:xfrm>
          <a:prstGeom prst="rect">
            <a:avLst/>
          </a:prstGeom>
          <a:noFill/>
        </p:spPr>
      </p:pic>
      <p:pic>
        <p:nvPicPr>
          <p:cNvPr id="7" name="Picture 21" descr="комар">
            <a:extLst>
              <a:ext uri="{FF2B5EF4-FFF2-40B4-BE49-F238E27FC236}">
                <a16:creationId xmlns:a16="http://schemas.microsoft.com/office/drawing/2014/main" id="{3CB7AEBA-644E-45F7-8A62-4EB36125E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05349">
            <a:off x="4517219" y="2517844"/>
            <a:ext cx="752680" cy="129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F06C94-1CE2-4711-B31D-3D921A1662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665" y="3764544"/>
            <a:ext cx="2751303" cy="1736477"/>
          </a:xfrm>
          <a:prstGeom prst="rect">
            <a:avLst/>
          </a:prstGeom>
        </p:spPr>
      </p:pic>
      <p:pic>
        <p:nvPicPr>
          <p:cNvPr id="2" name="Звук 200">
            <a:hlinkClick r:id="" action="ppaction://media"/>
            <a:extLst>
              <a:ext uri="{FF2B5EF4-FFF2-40B4-BE49-F238E27FC236}">
                <a16:creationId xmlns:a16="http://schemas.microsoft.com/office/drawing/2014/main" id="{AF263286-C303-4726-90F0-A7E9FA39D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09768" y="3241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7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Scale>
                                      <p:cBhvr>
                                        <p:cTn id="8" dur="3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" dur="3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2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Scale>
                                      <p:cBhvr>
                                        <p:cTn id="13" dur="3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4" dur="3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B2E2BEA-40F9-4A23-A376-4E1F684A9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561CA7E4-1A61-4669-A12F-51EFF3FBE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04864"/>
            <a:ext cx="2016224" cy="13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210">
            <a:hlinkClick r:id="" action="ppaction://media"/>
            <a:extLst>
              <a:ext uri="{FF2B5EF4-FFF2-40B4-BE49-F238E27FC236}">
                <a16:creationId xmlns:a16="http://schemas.microsoft.com/office/drawing/2014/main" id="{4CD2BFB4-C81F-47D5-95C6-C86B3143F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0552" y="3382801"/>
            <a:ext cx="609600" cy="609600"/>
          </a:xfrm>
          <a:prstGeom prst="rect">
            <a:avLst/>
          </a:prstGeom>
        </p:spPr>
      </p:pic>
      <p:pic>
        <p:nvPicPr>
          <p:cNvPr id="5" name="Picture 10" descr="жук">
            <a:extLst>
              <a:ext uri="{FF2B5EF4-FFF2-40B4-BE49-F238E27FC236}">
                <a16:creationId xmlns:a16="http://schemas.microsoft.com/office/drawing/2014/main" id="{D2B84F33-22CA-4663-A7FE-9FF00A6AB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1359" y="3305766"/>
            <a:ext cx="471531" cy="654636"/>
          </a:xfrm>
          <a:prstGeom prst="rect">
            <a:avLst/>
          </a:prstGeom>
          <a:noFill/>
        </p:spPr>
      </p:pic>
      <p:pic>
        <p:nvPicPr>
          <p:cNvPr id="7" name="Picture 21" descr="комар">
            <a:extLst>
              <a:ext uri="{FF2B5EF4-FFF2-40B4-BE49-F238E27FC236}">
                <a16:creationId xmlns:a16="http://schemas.microsoft.com/office/drawing/2014/main" id="{D68B8BD4-F4F5-4186-B4D0-A1CD7EBFD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05349">
            <a:off x="1554845" y="3446299"/>
            <a:ext cx="327304" cy="56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171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E59586E-3059-4EA5-8FD8-20238F020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73" y="176856"/>
            <a:ext cx="8831653" cy="650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C05B08-266B-441C-8F1B-8C7CCA598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350" y="4287640"/>
            <a:ext cx="1847081" cy="25649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5A51DE-6B8B-4FCD-AD81-198AB35E88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431" y="4391090"/>
            <a:ext cx="1620060" cy="2466910"/>
          </a:xfrm>
          <a:prstGeom prst="rect">
            <a:avLst/>
          </a:prstGeom>
        </p:spPr>
      </p:pic>
      <p:pic>
        <p:nvPicPr>
          <p:cNvPr id="4" name="Звук 223">
            <a:hlinkClick r:id="" action="ppaction://media"/>
            <a:extLst>
              <a:ext uri="{FF2B5EF4-FFF2-40B4-BE49-F238E27FC236}">
                <a16:creationId xmlns:a16="http://schemas.microsoft.com/office/drawing/2014/main" id="{A595AF79-01AC-46DB-87DB-ED44F133E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42093" y="4424102"/>
            <a:ext cx="609600" cy="609600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66A390A2-EEB2-4510-AC03-24548F68EB11}"/>
              </a:ext>
            </a:extLst>
          </p:cNvPr>
          <p:cNvSpPr/>
          <p:nvPr/>
        </p:nvSpPr>
        <p:spPr>
          <a:xfrm>
            <a:off x="4722419" y="5229200"/>
            <a:ext cx="216024" cy="2160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Звук 224">
            <a:hlinkClick r:id="" action="ppaction://media"/>
            <a:extLst>
              <a:ext uri="{FF2B5EF4-FFF2-40B4-BE49-F238E27FC236}">
                <a16:creationId xmlns:a16="http://schemas.microsoft.com/office/drawing/2014/main" id="{CC7B9644-2ED5-46B1-9749-F929F29D1A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38754" y="3284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4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2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B436E1-7916-4143-8513-9D6F93684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8785207" cy="66003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ED8C86-A9B5-445A-B40A-C85AEB15E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152113"/>
            <a:ext cx="1847081" cy="25649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6B6926-5DCA-4B77-BEAE-3B32CC95BE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274458"/>
            <a:ext cx="1620060" cy="2466910"/>
          </a:xfrm>
          <a:prstGeom prst="rect">
            <a:avLst/>
          </a:prstGeom>
        </p:spPr>
      </p:pic>
      <p:pic>
        <p:nvPicPr>
          <p:cNvPr id="4" name="Звук 231">
            <a:hlinkClick r:id="" action="ppaction://media"/>
            <a:extLst>
              <a:ext uri="{FF2B5EF4-FFF2-40B4-BE49-F238E27FC236}">
                <a16:creationId xmlns:a16="http://schemas.microsoft.com/office/drawing/2014/main" id="{1D86F316-68E5-4575-B499-CB43291BD7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96536" y="29969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EF7480D-59E8-44C8-8FC6-F96FBB3E4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45" y="162763"/>
            <a:ext cx="8810750" cy="650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5B9FCE-63A5-4536-B2E1-9C5518166E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308" y="3158392"/>
            <a:ext cx="1287384" cy="12326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9E49D3-F676-4AD3-A54D-B3AB984192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429000"/>
            <a:ext cx="1847081" cy="25649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4272CD1-7B20-4DF6-A608-57A85375AD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845" y="3645024"/>
            <a:ext cx="1620060" cy="2466910"/>
          </a:xfrm>
          <a:prstGeom prst="rect">
            <a:avLst/>
          </a:prstGeom>
        </p:spPr>
      </p:pic>
      <p:pic>
        <p:nvPicPr>
          <p:cNvPr id="2" name="Звук 240">
            <a:hlinkClick r:id="" action="ppaction://media"/>
            <a:extLst>
              <a:ext uri="{FF2B5EF4-FFF2-40B4-BE49-F238E27FC236}">
                <a16:creationId xmlns:a16="http://schemas.microsoft.com/office/drawing/2014/main" id="{04B3D11F-4A59-4BDE-9911-86F7A12E7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3533" y="37747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6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735B2BD-2E2C-4045-8CA7-4037EEFAB4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31840" y="404118"/>
            <a:ext cx="1651174" cy="852401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A4D22FA1-222E-4357-B95B-036E02010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4" b="89644" l="3255" r="95703">
                        <a14:foregroundMark x1="8789" y1="33597" x2="8789" y2="33597"/>
                        <a14:foregroundMark x1="4492" y1="46798" x2="4492" y2="46798"/>
                        <a14:foregroundMark x1="3385" y1="33992" x2="3385" y2="33992"/>
                        <a14:foregroundMark x1="67057" y1="28379" x2="67057" y2="28379"/>
                        <a14:foregroundMark x1="60026" y1="88300" x2="60026" y2="88300"/>
                        <a14:foregroundMark x1="91211" y1="31146" x2="91211" y2="31146"/>
                        <a14:foregroundMark x1="95703" y1="28221" x2="95703" y2="28221"/>
                        <a14:foregroundMark x1="93164" y1="18340" x2="93164" y2="18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664" y="3004595"/>
            <a:ext cx="2939249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D7330651-7C55-4D21-9A8F-933E41113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78" b="96333" l="26000" r="68111">
                        <a14:foregroundMark x1="26222" y1="13556" x2="26222" y2="13556"/>
                        <a14:foregroundMark x1="51889" y1="6778" x2="51889" y2="6778"/>
                        <a14:foregroundMark x1="38778" y1="96444" x2="38778" y2="96444"/>
                        <a14:foregroundMark x1="68111" y1="36556" x2="68111" y2="36556"/>
                        <a14:foregroundMark x1="35889" y1="9889" x2="35889" y2="9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00" r="29001"/>
          <a:stretch/>
        </p:blipFill>
        <p:spPr bwMode="auto">
          <a:xfrm>
            <a:off x="6004705" y="4513324"/>
            <a:ext cx="729285" cy="150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33D1D5F2-8958-47BB-82A3-826F3D8681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26" b="97258" l="56514" r="97523">
                        <a14:foregroundMark x1="61284" y1="10323" x2="61284" y2="10323"/>
                        <a14:foregroundMark x1="74037" y1="8548" x2="74037" y2="8548"/>
                        <a14:foregroundMark x1="97523" y1="85000" x2="97523" y2="85000"/>
                        <a14:foregroundMark x1="91743" y1="95161" x2="91743" y2="95161"/>
                        <a14:foregroundMark x1="81468" y1="97419" x2="81468" y2="97419"/>
                        <a14:foregroundMark x1="56514" y1="95645" x2="56514" y2="95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7" t="5693"/>
          <a:stretch/>
        </p:blipFill>
        <p:spPr bwMode="auto">
          <a:xfrm>
            <a:off x="6369348" y="5425483"/>
            <a:ext cx="958682" cy="111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1404437-1B5F-45D5-8FEA-40432A4656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134">
            <a:off x="6887870" y="411789"/>
            <a:ext cx="1477473" cy="128811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ADAC059-E919-4170-A1C1-30E811A81E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221" y="2295939"/>
            <a:ext cx="2669188" cy="178231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C7BAF4-2957-4A83-B2D8-80BEF535B1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26" y="462590"/>
            <a:ext cx="2118520" cy="194310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8BA3448-FAF8-4E3B-88BC-5E3F93066A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74" y="2635401"/>
            <a:ext cx="1178545" cy="2125590"/>
          </a:xfrm>
          <a:prstGeom prst="rect">
            <a:avLst/>
          </a:prstGeom>
        </p:spPr>
      </p:pic>
      <p:pic>
        <p:nvPicPr>
          <p:cNvPr id="4" name="Звук 250">
            <a:hlinkClick r:id="" action="ppaction://media"/>
            <a:extLst>
              <a:ext uri="{FF2B5EF4-FFF2-40B4-BE49-F238E27FC236}">
                <a16:creationId xmlns:a16="http://schemas.microsoft.com/office/drawing/2014/main" id="{70D09C94-EE71-4DBE-BC9E-AE3E4156F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24528" y="3726154"/>
            <a:ext cx="609600" cy="6096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F00DF83-3004-4D27-BCBC-8D2C3C263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7338" y="5268288"/>
            <a:ext cx="1335108" cy="115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239426E2-BFA6-4E88-AE63-20BA7B9D4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7333" r="93667">
                        <a14:foregroundMark x1="7444" y1="80375" x2="7444" y2="80375"/>
                        <a14:foregroundMark x1="93667" y1="89625" x2="93667" y2="89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4" t="10101" r="5201" b="9050"/>
          <a:stretch/>
        </p:blipFill>
        <p:spPr bwMode="auto">
          <a:xfrm>
            <a:off x="7279681" y="4919640"/>
            <a:ext cx="1118769" cy="90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28C0034-22DC-4F3E-9BC0-D03DF13A5F4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209" y="1034174"/>
            <a:ext cx="3135676" cy="1669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4956214-24D5-4219-9C57-4109FBC2193A}"/>
              </a:ext>
            </a:extLst>
          </p:cNvPr>
          <p:cNvSpPr/>
          <p:nvPr/>
        </p:nvSpPr>
        <p:spPr>
          <a:xfrm>
            <a:off x="1331640" y="2420888"/>
            <a:ext cx="70476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CC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Какие звуки сравнивали на занятии?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CC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 чём их сходство?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CC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 чём различие?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CC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Какие задания легко было выполнять?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CC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Какие задания были трудными?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CC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Какие задания понравились?</a:t>
            </a:r>
            <a:endParaRPr lang="ru-RU" sz="2400" dirty="0">
              <a:ln>
                <a:solidFill>
                  <a:srgbClr val="003399"/>
                </a:solidFill>
              </a:ln>
              <a:solidFill>
                <a:srgbClr val="00CC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1EE94D21-FA56-4B00-85FC-1F6325902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88" y="1052736"/>
            <a:ext cx="62646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Подведём итоги</a:t>
            </a:r>
          </a:p>
        </p:txBody>
      </p:sp>
    </p:spTree>
    <p:extLst>
      <p:ext uri="{BB962C8B-B14F-4D97-AF65-F5344CB8AC3E}">
        <p14:creationId xmlns:p14="http://schemas.microsoft.com/office/powerpoint/2010/main" val="3846882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9999F03-4C95-4E3B-A41C-B2FB03651355}"/>
              </a:ext>
            </a:extLst>
          </p:cNvPr>
          <p:cNvSpPr/>
          <p:nvPr/>
        </p:nvSpPr>
        <p:spPr>
          <a:xfrm>
            <a:off x="3482791" y="2608508"/>
            <a:ext cx="542774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Жук! Жук! Пожужжи!</a:t>
            </a:r>
          </a:p>
          <a:p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Где ты прятался? Скажи!</a:t>
            </a:r>
          </a:p>
          <a:p>
            <a:r>
              <a:rPr lang="ru-RU" sz="28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Жу</a:t>
            </a:r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 – </a:t>
            </a:r>
            <a:r>
              <a:rPr lang="ru-RU" sz="28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жу</a:t>
            </a:r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! </a:t>
            </a:r>
            <a:r>
              <a:rPr lang="ru-RU" sz="28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Жу</a:t>
            </a:r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 – </a:t>
            </a:r>
            <a:r>
              <a:rPr lang="ru-RU" sz="28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жу</a:t>
            </a:r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!</a:t>
            </a:r>
          </a:p>
          <a:p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Я на дереве сижу:</a:t>
            </a:r>
          </a:p>
          <a:p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«</a:t>
            </a:r>
            <a:r>
              <a:rPr lang="ru-RU" sz="28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Жа</a:t>
            </a:r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 – </a:t>
            </a:r>
            <a:r>
              <a:rPr lang="ru-RU" sz="28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жо</a:t>
            </a:r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(</a:t>
            </a:r>
            <a:r>
              <a:rPr lang="ru-RU" sz="28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жё</a:t>
            </a:r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) – </a:t>
            </a:r>
            <a:r>
              <a:rPr lang="ru-RU" sz="28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жу</a:t>
            </a:r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 – </a:t>
            </a:r>
            <a:r>
              <a:rPr lang="ru-RU" sz="28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жи</a:t>
            </a:r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 – же!»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4B021B7-F6E8-4423-947D-75AB99E6F6FE}"/>
              </a:ext>
            </a:extLst>
          </p:cNvPr>
          <p:cNvSpPr/>
          <p:nvPr/>
        </p:nvSpPr>
        <p:spPr>
          <a:xfrm>
            <a:off x="3100219" y="728830"/>
            <a:ext cx="45243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003399"/>
                </a:solidFill>
                <a:latin typeface="Comic Sans MS" panose="030F0702030302020204" pitchFamily="66" charset="0"/>
              </a:rPr>
              <a:t>Это жук Жак.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B39F0A8-BA38-47A5-A7F9-DD7F1C3A25EE}"/>
              </a:ext>
            </a:extLst>
          </p:cNvPr>
          <p:cNvSpPr/>
          <p:nvPr/>
        </p:nvSpPr>
        <p:spPr>
          <a:xfrm>
            <a:off x="988773" y="1413320"/>
            <a:ext cx="79217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Включи музыку               и спой песенку жука Жака: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6242965-E487-4DBC-971D-2D3FC290740B}"/>
              </a:ext>
            </a:extLst>
          </p:cNvPr>
          <p:cNvSpPr/>
          <p:nvPr/>
        </p:nvSpPr>
        <p:spPr>
          <a:xfrm>
            <a:off x="942786" y="5526977"/>
            <a:ext cx="74532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Ты вспомнил/а, какой звук любит</a:t>
            </a:r>
            <a:r>
              <a:rPr lang="en-US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жук Жак?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B13F9F1-2A2B-420C-8E35-4011CC3408CC}"/>
              </a:ext>
            </a:extLst>
          </p:cNvPr>
          <p:cNvSpPr/>
          <p:nvPr/>
        </p:nvSpPr>
        <p:spPr>
          <a:xfrm>
            <a:off x="996386" y="5929115"/>
            <a:ext cx="28520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Конечно, это звук </a:t>
            </a:r>
            <a:r>
              <a:rPr lang="en-US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ж</a:t>
            </a:r>
            <a:r>
              <a:rPr lang="en-US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]!</a:t>
            </a:r>
            <a:endParaRPr lang="ru-RU" sz="2000" dirty="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55693C5-24F3-42B3-A7BE-90481DA4A528}"/>
              </a:ext>
            </a:extLst>
          </p:cNvPr>
          <p:cNvSpPr/>
          <p:nvPr/>
        </p:nvSpPr>
        <p:spPr>
          <a:xfrm>
            <a:off x="3325444" y="1400914"/>
            <a:ext cx="480950" cy="432075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246081-DABA-4543-9000-5ACC4531A4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20" y="2472097"/>
            <a:ext cx="1717138" cy="2383180"/>
          </a:xfrm>
          <a:prstGeom prst="rect">
            <a:avLst/>
          </a:prstGeom>
        </p:spPr>
      </p:pic>
      <p:pic>
        <p:nvPicPr>
          <p:cNvPr id="7" name="жук01">
            <a:hlinkClick r:id="" action="ppaction://media"/>
            <a:extLst>
              <a:ext uri="{FF2B5EF4-FFF2-40B4-BE49-F238E27FC236}">
                <a16:creationId xmlns:a16="http://schemas.microsoft.com/office/drawing/2014/main" id="{DCAE2E42-54E0-4E47-A159-C6019F409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67499" y="1431539"/>
            <a:ext cx="396840" cy="40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8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9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_bells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476250"/>
            <a:ext cx="1470025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Documents and Settings\larisa\Мои документы\Мои рисунки\к арт гимн\Большой ух_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1796" y="386337"/>
            <a:ext cx="123031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язычок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9263" y="722380"/>
            <a:ext cx="1285884" cy="143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ordArt 2">
            <a:extLst>
              <a:ext uri="{FF2B5EF4-FFF2-40B4-BE49-F238E27FC236}">
                <a16:creationId xmlns:a16="http://schemas.microsoft.com/office/drawing/2014/main" id="{57A6FBA0-DF67-4773-BB98-40E0B85121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3529" y="2420888"/>
            <a:ext cx="8424936" cy="130712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kern="10" dirty="0">
                <a:ln w="11430"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itchFamily="18" charset="0"/>
              </a:rPr>
              <a:t>Спасибо за помощь!</a:t>
            </a:r>
          </a:p>
        </p:txBody>
      </p:sp>
      <p:pic>
        <p:nvPicPr>
          <p:cNvPr id="11" name="Picture 10" descr="жук">
            <a:extLst>
              <a:ext uri="{FF2B5EF4-FFF2-40B4-BE49-F238E27FC236}">
                <a16:creationId xmlns:a16="http://schemas.microsoft.com/office/drawing/2014/main" id="{2A5165B8-4D23-40BE-8166-AED0F8399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852" y="3600160"/>
            <a:ext cx="2150840" cy="2986052"/>
          </a:xfrm>
          <a:prstGeom prst="rect">
            <a:avLst/>
          </a:prstGeom>
          <a:noFill/>
        </p:spPr>
      </p:pic>
      <p:pic>
        <p:nvPicPr>
          <p:cNvPr id="12" name="Picture 11" descr="комар">
            <a:extLst>
              <a:ext uri="{FF2B5EF4-FFF2-40B4-BE49-F238E27FC236}">
                <a16:creationId xmlns:a16="http://schemas.microsoft.com/office/drawing/2014/main" id="{B08097DF-CA16-4048-852D-4D089B032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9775" y="3720689"/>
            <a:ext cx="1704375" cy="27449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D88A6B-9527-4D99-A374-B6403E7BA8B7}"/>
              </a:ext>
            </a:extLst>
          </p:cNvPr>
          <p:cNvSpPr/>
          <p:nvPr/>
        </p:nvSpPr>
        <p:spPr>
          <a:xfrm>
            <a:off x="1652770" y="1338805"/>
            <a:ext cx="58384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/>
                <a:solidFill>
                  <a:srgbClr val="00CC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Проверь свою запись!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7893FB8-85AD-43EB-93ED-51D84C149DF1}"/>
              </a:ext>
            </a:extLst>
          </p:cNvPr>
          <p:cNvCxnSpPr/>
          <p:nvPr/>
        </p:nvCxnSpPr>
        <p:spPr>
          <a:xfrm>
            <a:off x="349017" y="3717032"/>
            <a:ext cx="8396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92BA48E0-32A2-4288-B907-26E6298D130E}"/>
              </a:ext>
            </a:extLst>
          </p:cNvPr>
          <p:cNvCxnSpPr/>
          <p:nvPr/>
        </p:nvCxnSpPr>
        <p:spPr>
          <a:xfrm>
            <a:off x="349017" y="2708920"/>
            <a:ext cx="8396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169412B-E2C7-41A9-979C-900D95D8DF86}"/>
              </a:ext>
            </a:extLst>
          </p:cNvPr>
          <p:cNvSpPr txBox="1"/>
          <p:nvPr/>
        </p:nvSpPr>
        <p:spPr>
          <a:xfrm>
            <a:off x="755576" y="1887929"/>
            <a:ext cx="87492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[</a:t>
            </a:r>
            <a:r>
              <a:rPr kumimoji="0" lang="ru-RU" sz="6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з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]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-7,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[</a:t>
            </a:r>
            <a:r>
              <a:rPr kumimoji="0" lang="ru-RU" sz="6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ж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]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-13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,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[</a:t>
            </a:r>
            <a:r>
              <a:rPr kumimoji="0" lang="ru-RU" sz="6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з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]-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1-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[ </a:t>
            </a:r>
            <a:r>
              <a:rPr kumimoji="0" lang="ru-RU" sz="6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з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]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-10,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[ </a:t>
            </a:r>
            <a:r>
              <a:rPr kumimoji="0" lang="ru-RU" sz="6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ж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]–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3-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[</a:t>
            </a:r>
            <a:r>
              <a:rPr kumimoji="0" lang="ru-RU" sz="6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ж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]-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10,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[</a:t>
            </a:r>
            <a:r>
              <a:rPr kumimoji="0" lang="ru-RU" sz="6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ж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]-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1-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[</a:t>
            </a:r>
            <a:r>
              <a:rPr kumimoji="0" lang="ru-RU" sz="6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з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]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-5-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[</a:t>
            </a:r>
            <a:r>
              <a:rPr kumimoji="0" lang="ru-RU" sz="6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ж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]–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12,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[</a:t>
            </a:r>
            <a:r>
              <a:rPr kumimoji="0" lang="ru-RU" sz="6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ж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]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-3-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[</a:t>
            </a:r>
            <a:r>
              <a:rPr kumimoji="0" lang="ru-RU" sz="6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з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]-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6-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[</a:t>
            </a:r>
            <a:r>
              <a:rPr kumimoji="0" lang="ru-RU" sz="6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ж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]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-9.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Propisi" panose="02000508030000020003" pitchFamily="2" charset="0"/>
              <a:ea typeface="+mn-ea"/>
              <a:cs typeface="+mn-cs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4ADEB3C-E56B-415E-9571-E140DE64E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928" y="5027250"/>
            <a:ext cx="777726" cy="2804161"/>
          </a:xfrm>
          <a:prstGeom prst="rect">
            <a:avLst/>
          </a:prstGeom>
        </p:spPr>
      </p:pic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F4D0FA7D-80CF-4103-ACC8-E041ADC5C0A0}"/>
              </a:ext>
            </a:extLst>
          </p:cNvPr>
          <p:cNvCxnSpPr/>
          <p:nvPr/>
        </p:nvCxnSpPr>
        <p:spPr>
          <a:xfrm>
            <a:off x="373588" y="3717032"/>
            <a:ext cx="8396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E90037BD-A03B-4D7A-A645-C49347CB00FE}"/>
              </a:ext>
            </a:extLst>
          </p:cNvPr>
          <p:cNvCxnSpPr/>
          <p:nvPr/>
        </p:nvCxnSpPr>
        <p:spPr>
          <a:xfrm>
            <a:off x="332688" y="4725144"/>
            <a:ext cx="8396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1AC1A0E-290C-40E1-93BE-ABFF935D14F0}"/>
              </a:ext>
            </a:extLst>
          </p:cNvPr>
          <p:cNvSpPr/>
          <p:nvPr/>
        </p:nvSpPr>
        <p:spPr>
          <a:xfrm>
            <a:off x="1218792" y="415605"/>
            <a:ext cx="67064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rgbClr val="3E885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“Найди место звука!”</a:t>
            </a:r>
          </a:p>
        </p:txBody>
      </p:sp>
    </p:spTree>
    <p:extLst>
      <p:ext uri="{BB962C8B-B14F-4D97-AF65-F5344CB8AC3E}">
        <p14:creationId xmlns:p14="http://schemas.microsoft.com/office/powerpoint/2010/main" val="18429310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E9C0313-197E-4823-93F2-7B333398BCCE}"/>
              </a:ext>
            </a:extLst>
          </p:cNvPr>
          <p:cNvSpPr/>
          <p:nvPr/>
        </p:nvSpPr>
        <p:spPr>
          <a:xfrm>
            <a:off x="1376968" y="992458"/>
            <a:ext cx="7012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Проверь, правильно ли ты всё сделал/а?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ABA1B35-8743-4F35-8AC0-7A6A0E1E7A33}"/>
              </a:ext>
            </a:extLst>
          </p:cNvPr>
          <p:cNvSpPr txBox="1"/>
          <p:nvPr/>
        </p:nvSpPr>
        <p:spPr>
          <a:xfrm>
            <a:off x="4974431" y="1960283"/>
            <a:ext cx="4176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[</a:t>
            </a:r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д</a:t>
            </a:r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’ </a:t>
            </a:r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и к а б р а з ы</a:t>
            </a:r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]</a:t>
            </a:r>
            <a:endParaRPr lang="ru-RU" sz="4800" dirty="0">
              <a:solidFill>
                <a:schemeClr val="bg2">
                  <a:lumMod val="50000"/>
                </a:schemeClr>
              </a:solidFill>
              <a:latin typeface="Propisi" panose="02000508030000020003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829BFCD-C373-47E3-9DBF-D2A445732802}"/>
              </a:ext>
            </a:extLst>
          </p:cNvPr>
          <p:cNvSpPr/>
          <p:nvPr/>
        </p:nvSpPr>
        <p:spPr>
          <a:xfrm>
            <a:off x="2732882" y="3226290"/>
            <a:ext cx="41312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[</a:t>
            </a:r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з</a:t>
            </a:r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 </a:t>
            </a:r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а ж ы г а л к а</a:t>
            </a:r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]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B4CA36E-A96E-4BDF-B4C3-68B82977DF95}"/>
              </a:ext>
            </a:extLst>
          </p:cNvPr>
          <p:cNvSpPr/>
          <p:nvPr/>
        </p:nvSpPr>
        <p:spPr>
          <a:xfrm>
            <a:off x="643288" y="1956413"/>
            <a:ext cx="26901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686868"/>
                </a:solidFill>
                <a:latin typeface="Propisi" panose="02000508030000020003" pitchFamily="2" charset="0"/>
              </a:rPr>
              <a:t>[</a:t>
            </a:r>
            <a:r>
              <a:rPr lang="ru-RU" sz="4800" dirty="0">
                <a:solidFill>
                  <a:srgbClr val="686868"/>
                </a:solidFill>
                <a:latin typeface="Propisi" panose="02000508030000020003" pitchFamily="2" charset="0"/>
              </a:rPr>
              <a:t>й</a:t>
            </a:r>
            <a:r>
              <a:rPr lang="en-US" sz="4800" dirty="0">
                <a:solidFill>
                  <a:srgbClr val="686868"/>
                </a:solidFill>
                <a:latin typeface="Propisi" panose="02000508030000020003" pitchFamily="2" charset="0"/>
              </a:rPr>
              <a:t>’</a:t>
            </a:r>
            <a:r>
              <a:rPr lang="ru-RU" sz="4800" dirty="0">
                <a:solidFill>
                  <a:srgbClr val="686868"/>
                </a:solidFill>
                <a:latin typeface="Propisi" panose="02000508030000020003" pitchFamily="2" charset="0"/>
              </a:rPr>
              <a:t> о ж ы к</a:t>
            </a:r>
            <a:r>
              <a:rPr lang="en-US" sz="4800" dirty="0">
                <a:solidFill>
                  <a:prstClr val="white">
                    <a:lumMod val="65000"/>
                  </a:prstClr>
                </a:solidFill>
                <a:latin typeface="Propisi" panose="02000508030000020003" pitchFamily="2" charset="0"/>
              </a:rPr>
              <a:t>]</a:t>
            </a:r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D318E75-88D3-4194-8141-DF5B52BA64E4}"/>
              </a:ext>
            </a:extLst>
          </p:cNvPr>
          <p:cNvSpPr/>
          <p:nvPr/>
        </p:nvSpPr>
        <p:spPr>
          <a:xfrm>
            <a:off x="3157028" y="3706709"/>
            <a:ext cx="30332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dirty="0">
                <a:solidFill>
                  <a:srgbClr val="0033CC"/>
                </a:solidFill>
                <a:latin typeface="Propisi" panose="02000508030000020003" pitchFamily="2" charset="0"/>
              </a:rPr>
              <a:t>з</a:t>
            </a:r>
            <a:r>
              <a:rPr lang="ru-RU" sz="6000" dirty="0">
                <a:solidFill>
                  <a:srgbClr val="FF0000"/>
                </a:solidFill>
                <a:latin typeface="Propisi" panose="02000508030000020003" pitchFamily="2" charset="0"/>
              </a:rPr>
              <a:t>а</a:t>
            </a:r>
            <a:r>
              <a:rPr lang="ru-RU" sz="6000" dirty="0">
                <a:solidFill>
                  <a:srgbClr val="0033CC"/>
                </a:solidFill>
                <a:latin typeface="Propisi" panose="02000508030000020003" pitchFamily="2" charset="0"/>
              </a:rPr>
              <a:t>ж</a:t>
            </a:r>
            <a:r>
              <a:rPr lang="ru-RU" sz="6000" dirty="0">
                <a:solidFill>
                  <a:srgbClr val="FF0000"/>
                </a:solidFill>
                <a:latin typeface="Propisi" panose="02000508030000020003" pitchFamily="2" charset="0"/>
              </a:rPr>
              <a:t>и</a:t>
            </a:r>
            <a:r>
              <a:rPr lang="ru-RU" sz="6000" dirty="0">
                <a:solidFill>
                  <a:srgbClr val="0033CC"/>
                </a:solidFill>
                <a:latin typeface="Propisi" panose="02000508030000020003" pitchFamily="2" charset="0"/>
              </a:rPr>
              <a:t>г</a:t>
            </a:r>
            <a:r>
              <a:rPr lang="ru-RU" sz="6000" dirty="0">
                <a:solidFill>
                  <a:srgbClr val="FF0000"/>
                </a:solidFill>
                <a:latin typeface="Propisi" panose="02000508030000020003" pitchFamily="2" charset="0"/>
              </a:rPr>
              <a:t>а</a:t>
            </a:r>
            <a:r>
              <a:rPr lang="ru-RU" sz="6000" dirty="0">
                <a:solidFill>
                  <a:srgbClr val="0033CC"/>
                </a:solidFill>
                <a:latin typeface="Propisi" panose="02000508030000020003" pitchFamily="2" charset="0"/>
              </a:rPr>
              <a:t>лк</a:t>
            </a:r>
            <a:r>
              <a:rPr lang="ru-RU" sz="6000" dirty="0">
                <a:solidFill>
                  <a:srgbClr val="FF0000"/>
                </a:solidFill>
                <a:latin typeface="Propisi" panose="02000508030000020003" pitchFamily="2" charset="0"/>
              </a:rPr>
              <a:t>а</a:t>
            </a:r>
            <a:endParaRPr lang="ru-RU" sz="6000" dirty="0">
              <a:solidFill>
                <a:srgbClr val="00B0F0"/>
              </a:solidFill>
              <a:latin typeface="Propisi" panose="02000508030000020003" pitchFamily="2" charset="0"/>
            </a:endParaRPr>
          </a:p>
        </p:txBody>
      </p: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43C3C53B-3C7F-471D-9DDC-9D66648E7445}"/>
              </a:ext>
            </a:extLst>
          </p:cNvPr>
          <p:cNvCxnSpPr>
            <a:cxnSpLocks/>
          </p:cNvCxnSpPr>
          <p:nvPr/>
        </p:nvCxnSpPr>
        <p:spPr>
          <a:xfrm flipH="1">
            <a:off x="6498272" y="2649790"/>
            <a:ext cx="220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F3535A9E-3EB8-45A5-ADE8-8449CF23CCA8}"/>
              </a:ext>
            </a:extLst>
          </p:cNvPr>
          <p:cNvCxnSpPr>
            <a:cxnSpLocks/>
          </p:cNvCxnSpPr>
          <p:nvPr/>
        </p:nvCxnSpPr>
        <p:spPr>
          <a:xfrm flipH="1">
            <a:off x="2344375" y="2649790"/>
            <a:ext cx="2695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7C75FC26-34A9-4990-9EFA-3CEFD7B7D8F2}"/>
              </a:ext>
            </a:extLst>
          </p:cNvPr>
          <p:cNvCxnSpPr>
            <a:cxnSpLocks/>
          </p:cNvCxnSpPr>
          <p:nvPr/>
        </p:nvCxnSpPr>
        <p:spPr>
          <a:xfrm flipH="1">
            <a:off x="899207" y="2622068"/>
            <a:ext cx="71069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9AB391FB-39D0-4A6F-A1A7-FA3B335FF566}"/>
              </a:ext>
            </a:extLst>
          </p:cNvPr>
          <p:cNvCxnSpPr>
            <a:cxnSpLocks/>
          </p:cNvCxnSpPr>
          <p:nvPr/>
        </p:nvCxnSpPr>
        <p:spPr>
          <a:xfrm flipH="1">
            <a:off x="4295529" y="3917842"/>
            <a:ext cx="220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D5FE93A-9CAE-411F-B510-89D3CA8EEEAB}"/>
              </a:ext>
            </a:extLst>
          </p:cNvPr>
          <p:cNvGrpSpPr/>
          <p:nvPr/>
        </p:nvGrpSpPr>
        <p:grpSpPr>
          <a:xfrm>
            <a:off x="960802" y="2451059"/>
            <a:ext cx="1518364" cy="1015663"/>
            <a:chOff x="6230305" y="2459270"/>
            <a:chExt cx="1518364" cy="1015663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FBD336B0-AACC-4942-A1AD-2F0BCD1E02D2}"/>
                </a:ext>
              </a:extLst>
            </p:cNvPr>
            <p:cNvSpPr/>
            <p:nvPr/>
          </p:nvSpPr>
          <p:spPr>
            <a:xfrm>
              <a:off x="6230305" y="2459270"/>
              <a:ext cx="151836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6000" dirty="0">
                  <a:solidFill>
                    <a:srgbClr val="FF0000"/>
                  </a:solidFill>
                  <a:latin typeface="Propisi" panose="02000508030000020003" pitchFamily="2" charset="0"/>
                </a:rPr>
                <a:t>ё</a:t>
              </a:r>
              <a:r>
                <a:rPr lang="ru-RU" sz="6000" dirty="0">
                  <a:solidFill>
                    <a:srgbClr val="0033CC"/>
                  </a:solidFill>
                  <a:latin typeface="Propisi" panose="02000508030000020003" pitchFamily="2" charset="0"/>
                </a:rPr>
                <a:t>ж</a:t>
              </a:r>
              <a:r>
                <a:rPr lang="ru-RU" sz="6000" dirty="0">
                  <a:solidFill>
                    <a:srgbClr val="FF0000"/>
                  </a:solidFill>
                  <a:latin typeface="Propisi" panose="02000508030000020003" pitchFamily="2" charset="0"/>
                </a:rPr>
                <a:t>и</a:t>
              </a:r>
              <a:r>
                <a:rPr lang="ru-RU" sz="6000" dirty="0">
                  <a:solidFill>
                    <a:srgbClr val="0033CC"/>
                  </a:solidFill>
                  <a:latin typeface="Propisi" panose="02000508030000020003" pitchFamily="2" charset="0"/>
                </a:rPr>
                <a:t>к</a:t>
              </a:r>
            </a:p>
          </p:txBody>
        </p:sp>
        <p:cxnSp>
          <p:nvCxnSpPr>
            <p:cNvPr id="78" name="Прямая соединительная линия 77">
              <a:extLst>
                <a:ext uri="{FF2B5EF4-FFF2-40B4-BE49-F238E27FC236}">
                  <a16:creationId xmlns:a16="http://schemas.microsoft.com/office/drawing/2014/main" id="{B086FB44-36A3-4CA1-8E3A-6BCACA6F45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85044" y="3250514"/>
              <a:ext cx="20874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>
              <a:extLst>
                <a:ext uri="{FF2B5EF4-FFF2-40B4-BE49-F238E27FC236}">
                  <a16:creationId xmlns:a16="http://schemas.microsoft.com/office/drawing/2014/main" id="{0A823817-BA71-4BA7-BE2C-71789B832F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84605" y="3250514"/>
              <a:ext cx="239453" cy="536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>
              <a:extLst>
                <a:ext uri="{FF2B5EF4-FFF2-40B4-BE49-F238E27FC236}">
                  <a16:creationId xmlns:a16="http://schemas.microsoft.com/office/drawing/2014/main" id="{E9D3200A-A89A-4C32-8048-3BD341F847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24720" y="2729155"/>
              <a:ext cx="126404" cy="674175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id="{0E2968CB-8BDD-4D1D-9B2E-06B4E8748088}"/>
              </a:ext>
            </a:extLst>
          </p:cNvPr>
          <p:cNvCxnSpPr>
            <a:cxnSpLocks/>
          </p:cNvCxnSpPr>
          <p:nvPr/>
        </p:nvCxnSpPr>
        <p:spPr>
          <a:xfrm flipH="1">
            <a:off x="3740864" y="3990937"/>
            <a:ext cx="106734" cy="646884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7EC9CA18-CE86-4F87-BDEF-6B976F121C99}"/>
              </a:ext>
            </a:extLst>
          </p:cNvPr>
          <p:cNvCxnSpPr>
            <a:cxnSpLocks/>
          </p:cNvCxnSpPr>
          <p:nvPr/>
        </p:nvCxnSpPr>
        <p:spPr>
          <a:xfrm flipH="1">
            <a:off x="4546324" y="4003260"/>
            <a:ext cx="74107" cy="663565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5B8F5830-C4E1-4E37-8874-32C384895A8A}"/>
              </a:ext>
            </a:extLst>
          </p:cNvPr>
          <p:cNvCxnSpPr>
            <a:cxnSpLocks/>
          </p:cNvCxnSpPr>
          <p:nvPr/>
        </p:nvCxnSpPr>
        <p:spPr>
          <a:xfrm flipH="1">
            <a:off x="5407866" y="4044046"/>
            <a:ext cx="80960" cy="581991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>
            <a:extLst>
              <a:ext uri="{FF2B5EF4-FFF2-40B4-BE49-F238E27FC236}">
                <a16:creationId xmlns:a16="http://schemas.microsoft.com/office/drawing/2014/main" id="{5F1546BD-5D8E-4B4D-976F-378A513A7022}"/>
              </a:ext>
            </a:extLst>
          </p:cNvPr>
          <p:cNvCxnSpPr/>
          <p:nvPr/>
        </p:nvCxnSpPr>
        <p:spPr>
          <a:xfrm rot="5400000">
            <a:off x="5209473" y="3395284"/>
            <a:ext cx="214314" cy="142876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>
            <a:extLst>
              <a:ext uri="{FF2B5EF4-FFF2-40B4-BE49-F238E27FC236}">
                <a16:creationId xmlns:a16="http://schemas.microsoft.com/office/drawing/2014/main" id="{8652A3A3-4254-4E0E-806E-CBA3606512AF}"/>
              </a:ext>
            </a:extLst>
          </p:cNvPr>
          <p:cNvCxnSpPr>
            <a:cxnSpLocks/>
          </p:cNvCxnSpPr>
          <p:nvPr/>
        </p:nvCxnSpPr>
        <p:spPr>
          <a:xfrm rot="5400000">
            <a:off x="1550992" y="2088728"/>
            <a:ext cx="214314" cy="142876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>
            <a:extLst>
              <a:ext uri="{FF2B5EF4-FFF2-40B4-BE49-F238E27FC236}">
                <a16:creationId xmlns:a16="http://schemas.microsoft.com/office/drawing/2014/main" id="{1E9AD704-9833-453C-A628-A0278AED7E3E}"/>
              </a:ext>
            </a:extLst>
          </p:cNvPr>
          <p:cNvCxnSpPr/>
          <p:nvPr/>
        </p:nvCxnSpPr>
        <p:spPr>
          <a:xfrm rot="5400000">
            <a:off x="7818883" y="2119923"/>
            <a:ext cx="214314" cy="142876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52E43A-DB20-4806-B965-8B05E3F934DA}"/>
              </a:ext>
            </a:extLst>
          </p:cNvPr>
          <p:cNvSpPr/>
          <p:nvPr/>
        </p:nvSpPr>
        <p:spPr>
          <a:xfrm>
            <a:off x="2479166" y="202060"/>
            <a:ext cx="36327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 «Три цвета»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6E8F3B9-5C16-4DBD-AD7E-3876EA99C33E}"/>
              </a:ext>
            </a:extLst>
          </p:cNvPr>
          <p:cNvGrpSpPr/>
          <p:nvPr/>
        </p:nvGrpSpPr>
        <p:grpSpPr>
          <a:xfrm>
            <a:off x="422019" y="2577713"/>
            <a:ext cx="8396823" cy="1904766"/>
            <a:chOff x="66987" y="2034689"/>
            <a:chExt cx="8396823" cy="1904766"/>
          </a:xfrm>
        </p:grpSpPr>
        <p:cxnSp>
          <p:nvCxnSpPr>
            <p:cNvPr id="73" name="Прямая соединительная линия 72">
              <a:extLst>
                <a:ext uri="{FF2B5EF4-FFF2-40B4-BE49-F238E27FC236}">
                  <a16:creationId xmlns:a16="http://schemas.microsoft.com/office/drawing/2014/main" id="{524B5651-CDAF-4E76-BD97-5022BD417463}"/>
                </a:ext>
              </a:extLst>
            </p:cNvPr>
            <p:cNvCxnSpPr>
              <a:cxnSpLocks/>
            </p:cNvCxnSpPr>
            <p:nvPr/>
          </p:nvCxnSpPr>
          <p:spPr>
            <a:xfrm>
              <a:off x="66987" y="3939455"/>
              <a:ext cx="8396823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>
              <a:extLst>
                <a:ext uri="{FF2B5EF4-FFF2-40B4-BE49-F238E27FC236}">
                  <a16:creationId xmlns:a16="http://schemas.microsoft.com/office/drawing/2014/main" id="{A51D080A-3171-441E-A9C6-B42A603D3BBB}"/>
                </a:ext>
              </a:extLst>
            </p:cNvPr>
            <p:cNvCxnSpPr>
              <a:cxnSpLocks/>
            </p:cNvCxnSpPr>
            <p:nvPr/>
          </p:nvCxnSpPr>
          <p:spPr>
            <a:xfrm>
              <a:off x="66987" y="3295670"/>
              <a:ext cx="8396823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>
              <a:extLst>
                <a:ext uri="{FF2B5EF4-FFF2-40B4-BE49-F238E27FC236}">
                  <a16:creationId xmlns:a16="http://schemas.microsoft.com/office/drawing/2014/main" id="{9147555F-B152-4D0E-899C-23E2C3EEEBBE}"/>
                </a:ext>
              </a:extLst>
            </p:cNvPr>
            <p:cNvCxnSpPr>
              <a:cxnSpLocks/>
            </p:cNvCxnSpPr>
            <p:nvPr/>
          </p:nvCxnSpPr>
          <p:spPr>
            <a:xfrm>
              <a:off x="66987" y="2669611"/>
              <a:ext cx="8396823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>
              <a:extLst>
                <a:ext uri="{FF2B5EF4-FFF2-40B4-BE49-F238E27FC236}">
                  <a16:creationId xmlns:a16="http://schemas.microsoft.com/office/drawing/2014/main" id="{078E8B90-EF65-48F1-8EBD-87B582B8BDEF}"/>
                </a:ext>
              </a:extLst>
            </p:cNvPr>
            <p:cNvCxnSpPr>
              <a:cxnSpLocks/>
            </p:cNvCxnSpPr>
            <p:nvPr/>
          </p:nvCxnSpPr>
          <p:spPr>
            <a:xfrm>
              <a:off x="66987" y="2034689"/>
              <a:ext cx="8396823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id="{DFE0170B-41EA-49F3-B2E1-3639E9F77993}"/>
              </a:ext>
            </a:extLst>
          </p:cNvPr>
          <p:cNvCxnSpPr>
            <a:cxnSpLocks/>
          </p:cNvCxnSpPr>
          <p:nvPr/>
        </p:nvCxnSpPr>
        <p:spPr>
          <a:xfrm flipH="1">
            <a:off x="4295529" y="4481371"/>
            <a:ext cx="2647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>
            <a:extLst>
              <a:ext uri="{FF2B5EF4-FFF2-40B4-BE49-F238E27FC236}">
                <a16:creationId xmlns:a16="http://schemas.microsoft.com/office/drawing/2014/main" id="{BC713181-DD99-4C08-B528-BEA1D8371C90}"/>
              </a:ext>
            </a:extLst>
          </p:cNvPr>
          <p:cNvCxnSpPr/>
          <p:nvPr/>
        </p:nvCxnSpPr>
        <p:spPr>
          <a:xfrm rot="5400000">
            <a:off x="4985033" y="3964951"/>
            <a:ext cx="214314" cy="142876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5E413E9-8207-4A19-AC05-5DA8907637AA}"/>
              </a:ext>
            </a:extLst>
          </p:cNvPr>
          <p:cNvGrpSpPr/>
          <p:nvPr/>
        </p:nvGrpSpPr>
        <p:grpSpPr>
          <a:xfrm>
            <a:off x="5699436" y="2435147"/>
            <a:ext cx="2857216" cy="1015663"/>
            <a:chOff x="782201" y="2432151"/>
            <a:chExt cx="2857216" cy="1015663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F37BEAE-B0D8-47C3-B83E-C710A638340E}"/>
                </a:ext>
              </a:extLst>
            </p:cNvPr>
            <p:cNvSpPr txBox="1"/>
            <p:nvPr/>
          </p:nvSpPr>
          <p:spPr>
            <a:xfrm>
              <a:off x="782201" y="2432151"/>
              <a:ext cx="285721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dirty="0">
                  <a:solidFill>
                    <a:srgbClr val="66FF33"/>
                  </a:solidFill>
                  <a:latin typeface="Propisi" panose="02000508030000020003" pitchFamily="2" charset="0"/>
                </a:rPr>
                <a:t>д</a:t>
              </a:r>
              <a:r>
                <a:rPr lang="ru-RU" sz="6000" dirty="0">
                  <a:solidFill>
                    <a:srgbClr val="FF0000"/>
                  </a:solidFill>
                  <a:latin typeface="Propisi" panose="02000508030000020003" pitchFamily="2" charset="0"/>
                </a:rPr>
                <a:t>и</a:t>
              </a:r>
              <a:r>
                <a:rPr lang="ru-RU" sz="6000" dirty="0">
                  <a:solidFill>
                    <a:srgbClr val="0033CC"/>
                  </a:solidFill>
                  <a:latin typeface="Propisi" panose="02000508030000020003" pitchFamily="2" charset="0"/>
                </a:rPr>
                <a:t>к</a:t>
              </a:r>
              <a:r>
                <a:rPr lang="ru-RU" sz="6000" dirty="0">
                  <a:solidFill>
                    <a:srgbClr val="FF0000"/>
                  </a:solidFill>
                  <a:latin typeface="Propisi" panose="02000508030000020003" pitchFamily="2" charset="0"/>
                </a:rPr>
                <a:t>о</a:t>
              </a:r>
              <a:r>
                <a:rPr lang="ru-RU" sz="6000" dirty="0">
                  <a:solidFill>
                    <a:srgbClr val="0033CC"/>
                  </a:solidFill>
                  <a:latin typeface="Propisi" panose="02000508030000020003" pitchFamily="2" charset="0"/>
                </a:rPr>
                <a:t>бр</a:t>
              </a:r>
              <a:r>
                <a:rPr lang="ru-RU" sz="6000" dirty="0">
                  <a:solidFill>
                    <a:srgbClr val="FF0000"/>
                  </a:solidFill>
                  <a:latin typeface="Propisi" panose="02000508030000020003" pitchFamily="2" charset="0"/>
                </a:rPr>
                <a:t>а</a:t>
              </a:r>
              <a:r>
                <a:rPr lang="ru-RU" sz="6000" dirty="0">
                  <a:solidFill>
                    <a:srgbClr val="0033CC"/>
                  </a:solidFill>
                  <a:latin typeface="Propisi" panose="02000508030000020003" pitchFamily="2" charset="0"/>
                </a:rPr>
                <a:t>з</a:t>
              </a:r>
              <a:r>
                <a:rPr lang="ru-RU" sz="6000" dirty="0">
                  <a:solidFill>
                    <a:srgbClr val="FF0000"/>
                  </a:solidFill>
                  <a:latin typeface="Propisi" panose="02000508030000020003" pitchFamily="2" charset="0"/>
                </a:rPr>
                <a:t>ы</a:t>
              </a:r>
              <a:endParaRPr lang="ru-RU" sz="6000" dirty="0">
                <a:solidFill>
                  <a:srgbClr val="00B0F0"/>
                </a:solidFill>
                <a:latin typeface="Propisi" panose="02000508030000020003" pitchFamily="2" charset="0"/>
              </a:endParaRPr>
            </a:p>
          </p:txBody>
        </p:sp>
        <p:cxnSp>
          <p:nvCxnSpPr>
            <p:cNvPr id="63" name="Прямая соединительная линия 62">
              <a:extLst>
                <a:ext uri="{FF2B5EF4-FFF2-40B4-BE49-F238E27FC236}">
                  <a16:creationId xmlns:a16="http://schemas.microsoft.com/office/drawing/2014/main" id="{1283A556-BBCB-48A6-AC3B-AE22715141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91235" y="3235718"/>
              <a:ext cx="220396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>
              <a:extLst>
                <a:ext uri="{FF2B5EF4-FFF2-40B4-BE49-F238E27FC236}">
                  <a16:creationId xmlns:a16="http://schemas.microsoft.com/office/drawing/2014/main" id="{71AD8271-31AB-4854-AA80-06077249BF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61783" y="2718984"/>
              <a:ext cx="76221" cy="694518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>
              <a:extLst>
                <a:ext uri="{FF2B5EF4-FFF2-40B4-BE49-F238E27FC236}">
                  <a16:creationId xmlns:a16="http://schemas.microsoft.com/office/drawing/2014/main" id="{75E61431-F20C-4F4D-8E01-DCEC17FEB6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11631" y="2761304"/>
              <a:ext cx="77832" cy="621135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>
              <a:extLst>
                <a:ext uri="{FF2B5EF4-FFF2-40B4-BE49-F238E27FC236}">
                  <a16:creationId xmlns:a16="http://schemas.microsoft.com/office/drawing/2014/main" id="{6F92E872-2E0D-4BBD-A1A7-71648D3E50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1916" y="2719057"/>
              <a:ext cx="80764" cy="66338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039BE671-F7BE-4B05-A75A-E4CBCADECEB0}"/>
                </a:ext>
              </a:extLst>
            </p:cNvPr>
            <p:cNvCxnSpPr/>
            <p:nvPr/>
          </p:nvCxnSpPr>
          <p:spPr>
            <a:xfrm rot="5400000">
              <a:off x="2625725" y="2686967"/>
              <a:ext cx="214314" cy="142876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>
            <a:extLst>
              <a:ext uri="{FF2B5EF4-FFF2-40B4-BE49-F238E27FC236}">
                <a16:creationId xmlns:a16="http://schemas.microsoft.com/office/drawing/2014/main" id="{4CA64CCA-6D50-42EB-8392-5B6204CBB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5" y="1484784"/>
            <a:ext cx="8064896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З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а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к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о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лд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о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в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а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нн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ы</a:t>
            </a:r>
            <a:r>
              <a:rPr lang="ru-RU" sz="5400" dirty="0">
                <a:ln>
                  <a:solidFill>
                    <a:srgbClr val="006600"/>
                  </a:solidFill>
                </a:ln>
                <a:solidFill>
                  <a:srgbClr val="1DE16C"/>
                </a:solidFill>
                <a:latin typeface="Propisi" panose="02000508030000020003" pitchFamily="2" charset="0"/>
                <a:cs typeface="Times New Roman" pitchFamily="18" charset="0"/>
              </a:rPr>
              <a:t>й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 Ж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ё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лт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ы</a:t>
            </a:r>
            <a:r>
              <a:rPr lang="ru-RU" sz="5400" dirty="0">
                <a:ln>
                  <a:solidFill>
                    <a:srgbClr val="006600"/>
                  </a:solidFill>
                </a:ln>
                <a:solidFill>
                  <a:srgbClr val="1DE16C"/>
                </a:solidFill>
                <a:latin typeface="Propisi" panose="02000508030000020003" pitchFamily="2" charset="0"/>
                <a:cs typeface="Times New Roman" pitchFamily="18" charset="0"/>
              </a:rPr>
              <a:t>й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 З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а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м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о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к</a:t>
            </a:r>
            <a:endParaRPr lang="ru-RU" sz="5400" dirty="0">
              <a:ln>
                <a:solidFill>
                  <a:srgbClr val="686868"/>
                </a:solidFill>
              </a:ln>
              <a:solidFill>
                <a:srgbClr val="BEBEBE"/>
              </a:solidFill>
              <a:latin typeface="Propisi" panose="02000508030000020003" pitchFamily="2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н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а </a:t>
            </a:r>
            <a:r>
              <a:rPr lang="ru-RU" sz="5400" dirty="0">
                <a:ln>
                  <a:solidFill>
                    <a:srgbClr val="006600"/>
                  </a:solidFill>
                </a:ln>
                <a:solidFill>
                  <a:srgbClr val="1DE16C"/>
                </a:solidFill>
                <a:latin typeface="Propisi" panose="02000508030000020003" pitchFamily="2" charset="0"/>
                <a:cs typeface="Times New Roman" pitchFamily="18" charset="0"/>
              </a:rPr>
              <a:t>т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я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ж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ё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л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ые 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з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а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п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о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р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ы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 з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а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мкн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у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т</a:t>
            </a:r>
            <a:r>
              <a:rPr lang="ru-RU" sz="5400" dirty="0">
                <a:ln>
                  <a:solidFill>
                    <a:srgbClr val="686868"/>
                  </a:solidFill>
                </a:ln>
                <a:solidFill>
                  <a:srgbClr val="BEBEBE"/>
                </a:solidFill>
                <a:latin typeface="Propisi" panose="02000508030000020003" pitchFamily="2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ru-RU" sz="5400" dirty="0">
                <a:ln>
                  <a:solidFill>
                    <a:srgbClr val="006600"/>
                  </a:solidFill>
                </a:ln>
                <a:solidFill>
                  <a:srgbClr val="1DE16C"/>
                </a:solidFill>
                <a:latin typeface="Propisi" panose="02000508030000020003" pitchFamily="2" charset="0"/>
                <a:cs typeface="Times New Roman" pitchFamily="18" charset="0"/>
              </a:rPr>
              <a:t>Ч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т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о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б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ы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 з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а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м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о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к р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а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ск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о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лд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о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в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а</a:t>
            </a:r>
            <a:r>
              <a:rPr lang="ru-RU" sz="5400" dirty="0">
                <a:ln>
                  <a:solidFill>
                    <a:srgbClr val="006600"/>
                  </a:solidFill>
                </a:ln>
                <a:solidFill>
                  <a:srgbClr val="1DE16C"/>
                </a:solidFill>
                <a:latin typeface="Propisi" panose="02000508030000020003" pitchFamily="2" charset="0"/>
                <a:cs typeface="Times New Roman" pitchFamily="18" charset="0"/>
              </a:rPr>
              <a:t>т</a:t>
            </a:r>
            <a:r>
              <a:rPr lang="ru-RU" sz="5400" dirty="0">
                <a:ln>
                  <a:solidFill>
                    <a:srgbClr val="686868"/>
                  </a:solidFill>
                </a:ln>
                <a:solidFill>
                  <a:srgbClr val="BEBEBE"/>
                </a:solidFill>
                <a:latin typeface="Propisi" panose="02000508030000020003" pitchFamily="2" charset="0"/>
                <a:cs typeface="Times New Roman" pitchFamily="18" charset="0"/>
              </a:rPr>
              <a:t>ь,</a:t>
            </a:r>
            <a:endParaRPr lang="ru-RU" sz="54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Propisi" panose="02000508030000020003" pitchFamily="2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н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а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д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о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 зв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у</a:t>
            </a:r>
            <a:r>
              <a:rPr lang="ru-RU" sz="5400" dirty="0">
                <a:ln>
                  <a:solidFill>
                    <a:srgbClr val="006600"/>
                  </a:solidFill>
                </a:ln>
                <a:solidFill>
                  <a:srgbClr val="1DE16C"/>
                </a:solidFill>
                <a:latin typeface="Propisi" panose="02000508030000020003" pitchFamily="2" charset="0"/>
                <a:cs typeface="Times New Roman" pitchFamily="18" charset="0"/>
              </a:rPr>
              <a:t>к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и </a:t>
            </a:r>
            <a:r>
              <a:rPr lang="en-US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[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ж</a:t>
            </a:r>
            <a:r>
              <a:rPr lang="en-US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]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 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и </a:t>
            </a:r>
            <a:r>
              <a:rPr lang="en-US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[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з</a:t>
            </a:r>
            <a:r>
              <a:rPr lang="en-US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]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 р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а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з</a:t>
            </a:r>
            <a:r>
              <a:rPr lang="ru-RU" sz="5400" dirty="0">
                <a:ln>
                  <a:solidFill>
                    <a:srgbClr val="006600"/>
                  </a:solidFill>
                </a:ln>
                <a:solidFill>
                  <a:srgbClr val="1DE16C"/>
                </a:solidFill>
                <a:latin typeface="Propisi" panose="02000508030000020003" pitchFamily="2" charset="0"/>
                <a:cs typeface="Times New Roman" pitchFamily="18" charset="0"/>
              </a:rPr>
              <a:t>л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и</a:t>
            </a:r>
            <a:r>
              <a:rPr lang="ru-RU" sz="5400" dirty="0">
                <a:ln>
                  <a:solidFill>
                    <a:srgbClr val="006600"/>
                  </a:solidFill>
                </a:ln>
                <a:solidFill>
                  <a:srgbClr val="1DE16C"/>
                </a:solidFill>
                <a:latin typeface="Propisi" panose="02000508030000020003" pitchFamily="2" charset="0"/>
                <a:cs typeface="Times New Roman" pitchFamily="18" charset="0"/>
              </a:rPr>
              <a:t>ч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а</a:t>
            </a:r>
            <a:r>
              <a:rPr lang="ru-RU" sz="5400" dirty="0">
                <a:ln>
                  <a:solidFill>
                    <a:srgbClr val="006600"/>
                  </a:solidFill>
                </a:ln>
                <a:solidFill>
                  <a:srgbClr val="1DE16C"/>
                </a:solidFill>
                <a:latin typeface="Propisi" panose="02000508030000020003" pitchFamily="2" charset="0"/>
                <a:cs typeface="Times New Roman" pitchFamily="18" charset="0"/>
              </a:rPr>
              <a:t>т</a:t>
            </a:r>
            <a:r>
              <a:rPr lang="ru-RU" sz="5400" dirty="0">
                <a:ln>
                  <a:solidFill>
                    <a:srgbClr val="686868"/>
                  </a:solidFill>
                </a:ln>
                <a:solidFill>
                  <a:srgbClr val="BEBEBE"/>
                </a:solidFill>
                <a:latin typeface="Propisi" panose="02000508030000020003" pitchFamily="2" charset="0"/>
                <a:cs typeface="Times New Roman" pitchFamily="18" charset="0"/>
              </a:rPr>
              <a:t>ь.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 </a:t>
            </a:r>
            <a:endParaRPr lang="ru-RU" sz="5400" dirty="0">
              <a:ln>
                <a:solidFill>
                  <a:srgbClr val="686868"/>
                </a:solidFill>
              </a:ln>
              <a:solidFill>
                <a:srgbClr val="BEBEBE"/>
              </a:solidFill>
              <a:latin typeface="Propisi" panose="02000508030000020003" pitchFamily="2" charset="0"/>
              <a:cs typeface="Times New Roman" pitchFamily="18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F65DA1A6-DEB4-460E-8C8C-207429FD5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548680"/>
            <a:ext cx="50763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dirty="0">
                <a:ln>
                  <a:solidFill>
                    <a:srgbClr val="003399"/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Проверь свою запись!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12D83EB-5D25-4C35-BF33-3D32E49B9F3A}"/>
              </a:ext>
            </a:extLst>
          </p:cNvPr>
          <p:cNvCxnSpPr/>
          <p:nvPr/>
        </p:nvCxnSpPr>
        <p:spPr>
          <a:xfrm>
            <a:off x="301581" y="2204864"/>
            <a:ext cx="8396823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DB2A4AA-1042-48BB-A6A1-F1BC62F5E9F8}"/>
              </a:ext>
            </a:extLst>
          </p:cNvPr>
          <p:cNvCxnSpPr/>
          <p:nvPr/>
        </p:nvCxnSpPr>
        <p:spPr>
          <a:xfrm>
            <a:off x="301581" y="3429000"/>
            <a:ext cx="8396823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90332AE-9EA7-40D3-B826-27CB8F1CCF7A}"/>
              </a:ext>
            </a:extLst>
          </p:cNvPr>
          <p:cNvCxnSpPr/>
          <p:nvPr/>
        </p:nvCxnSpPr>
        <p:spPr>
          <a:xfrm>
            <a:off x="467545" y="5877272"/>
            <a:ext cx="8396823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4CF2226-7D35-4542-BF66-AE3D68DF957B}"/>
              </a:ext>
            </a:extLst>
          </p:cNvPr>
          <p:cNvCxnSpPr/>
          <p:nvPr/>
        </p:nvCxnSpPr>
        <p:spPr>
          <a:xfrm>
            <a:off x="373588" y="4653136"/>
            <a:ext cx="8396823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536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9999F03-4C95-4E3B-A41C-B2FB03651355}"/>
              </a:ext>
            </a:extLst>
          </p:cNvPr>
          <p:cNvSpPr/>
          <p:nvPr/>
        </p:nvSpPr>
        <p:spPr>
          <a:xfrm>
            <a:off x="2051720" y="3212976"/>
            <a:ext cx="454964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CCFF"/>
                </a:solidFill>
                <a:latin typeface="Comic Sans MS" panose="030F0702030302020204" pitchFamily="66" charset="0"/>
              </a:rPr>
              <a:t>Вдруг откуда-то летит</a:t>
            </a:r>
          </a:p>
          <a:p>
            <a:r>
              <a:rPr lang="ru-RU" sz="2800" dirty="0">
                <a:solidFill>
                  <a:srgbClr val="00CCFF"/>
                </a:solidFill>
                <a:latin typeface="Comic Sans MS" panose="030F0702030302020204" pitchFamily="66" charset="0"/>
              </a:rPr>
              <a:t>Наш герой Комарик.</a:t>
            </a:r>
          </a:p>
          <a:p>
            <a:r>
              <a:rPr lang="ru-RU" sz="2800" dirty="0">
                <a:solidFill>
                  <a:srgbClr val="00CCFF"/>
                </a:solidFill>
                <a:latin typeface="Comic Sans MS" panose="030F0702030302020204" pitchFamily="66" charset="0"/>
              </a:rPr>
              <a:t>И в руке его горит </a:t>
            </a:r>
          </a:p>
          <a:p>
            <a:r>
              <a:rPr lang="ru-RU" sz="2800" dirty="0">
                <a:solidFill>
                  <a:srgbClr val="00CCFF"/>
                </a:solidFill>
                <a:latin typeface="Comic Sans MS" panose="030F0702030302020204" pitchFamily="66" charset="0"/>
              </a:rPr>
              <a:t>Золотой фонарик.</a:t>
            </a:r>
          </a:p>
          <a:p>
            <a:r>
              <a:rPr lang="ru-RU" sz="2800" dirty="0">
                <a:solidFill>
                  <a:srgbClr val="00CCFF"/>
                </a:solidFill>
                <a:latin typeface="Comic Sans MS" panose="030F0702030302020204" pitchFamily="66" charset="0"/>
              </a:rPr>
              <a:t>«За –</a:t>
            </a:r>
            <a:r>
              <a:rPr lang="ru-RU" sz="2800" dirty="0" err="1">
                <a:solidFill>
                  <a:srgbClr val="00CCFF"/>
                </a:solidFill>
                <a:latin typeface="Comic Sans MS" panose="030F0702030302020204" pitchFamily="66" charset="0"/>
              </a:rPr>
              <a:t>зо</a:t>
            </a:r>
            <a:r>
              <a:rPr lang="ru-RU" sz="2800" dirty="0">
                <a:solidFill>
                  <a:srgbClr val="00CCFF"/>
                </a:solidFill>
                <a:latin typeface="Comic Sans MS" panose="030F0702030302020204" pitchFamily="66" charset="0"/>
              </a:rPr>
              <a:t> – </a:t>
            </a:r>
            <a:r>
              <a:rPr lang="ru-RU" sz="2800" dirty="0" err="1">
                <a:solidFill>
                  <a:srgbClr val="00CCFF"/>
                </a:solidFill>
                <a:latin typeface="Comic Sans MS" panose="030F0702030302020204" pitchFamily="66" charset="0"/>
              </a:rPr>
              <a:t>зу</a:t>
            </a:r>
            <a:r>
              <a:rPr lang="ru-RU" sz="2800" dirty="0">
                <a:solidFill>
                  <a:srgbClr val="00CCFF"/>
                </a:solidFill>
                <a:latin typeface="Comic Sans MS" panose="030F0702030302020204" pitchFamily="66" charset="0"/>
              </a:rPr>
              <a:t> – </a:t>
            </a:r>
            <a:r>
              <a:rPr lang="ru-RU" sz="2800" dirty="0" err="1">
                <a:solidFill>
                  <a:srgbClr val="00CCFF"/>
                </a:solidFill>
                <a:latin typeface="Comic Sans MS" panose="030F0702030302020204" pitchFamily="66" charset="0"/>
              </a:rPr>
              <a:t>зы</a:t>
            </a:r>
            <a:r>
              <a:rPr lang="ru-RU" sz="2800" dirty="0">
                <a:solidFill>
                  <a:srgbClr val="00CCFF"/>
                </a:solidFill>
                <a:latin typeface="Comic Sans MS" panose="030F0702030302020204" pitchFamily="66" charset="0"/>
              </a:rPr>
              <a:t> – зэ!»</a:t>
            </a:r>
          </a:p>
          <a:p>
            <a:pPr algn="r"/>
            <a:r>
              <a:rPr lang="ru-RU" dirty="0">
                <a:solidFill>
                  <a:srgbClr val="00CCFF"/>
                </a:solidFill>
                <a:latin typeface="Comic Sans MS" panose="030F0702030302020204" pitchFamily="66" charset="0"/>
              </a:rPr>
              <a:t>По </a:t>
            </a:r>
            <a:r>
              <a:rPr lang="ru-RU" dirty="0" err="1">
                <a:solidFill>
                  <a:srgbClr val="00CCFF"/>
                </a:solidFill>
                <a:latin typeface="Comic Sans MS" panose="030F0702030302020204" pitchFamily="66" charset="0"/>
              </a:rPr>
              <a:t>К.Чуковскому</a:t>
            </a:r>
            <a:endParaRPr lang="ru-RU" dirty="0">
              <a:solidFill>
                <a:srgbClr val="00CC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4B021B7-F6E8-4423-947D-75AB99E6F6FE}"/>
              </a:ext>
            </a:extLst>
          </p:cNvPr>
          <p:cNvSpPr/>
          <p:nvPr/>
        </p:nvSpPr>
        <p:spPr>
          <a:xfrm>
            <a:off x="2699792" y="435313"/>
            <a:ext cx="45243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003399"/>
                </a:solidFill>
                <a:latin typeface="Comic Sans MS" panose="030F0702030302020204" pitchFamily="66" charset="0"/>
              </a:rPr>
              <a:t>Это комар Захар.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B39F0A8-BA38-47A5-A7F9-DD7F1C3A25EE}"/>
              </a:ext>
            </a:extLst>
          </p:cNvPr>
          <p:cNvSpPr/>
          <p:nvPr/>
        </p:nvSpPr>
        <p:spPr>
          <a:xfrm>
            <a:off x="826698" y="1785911"/>
            <a:ext cx="6030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Включи музыку               </a:t>
            </a:r>
          </a:p>
          <a:p>
            <a:pPr lvl="0"/>
            <a:endParaRPr lang="ru-RU" sz="800" dirty="0">
              <a:solidFill>
                <a:srgbClr val="003399"/>
              </a:solidFill>
              <a:latin typeface="Comic Sans MS" panose="030F0702030302020204" pitchFamily="66" charset="0"/>
            </a:endParaRPr>
          </a:p>
          <a:p>
            <a:pPr lvl="0"/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и спой песенку комара Захара: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6242965-E487-4DBC-971D-2D3FC290740B}"/>
              </a:ext>
            </a:extLst>
          </p:cNvPr>
          <p:cNvSpPr/>
          <p:nvPr/>
        </p:nvSpPr>
        <p:spPr>
          <a:xfrm>
            <a:off x="1235379" y="5907355"/>
            <a:ext cx="74532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Ты догадался/</a:t>
            </a:r>
            <a:r>
              <a:rPr lang="ru-RU" sz="2000" dirty="0" err="1">
                <a:solidFill>
                  <a:srgbClr val="003399"/>
                </a:solidFill>
                <a:latin typeface="Comic Sans MS" panose="030F0702030302020204" pitchFamily="66" charset="0"/>
              </a:rPr>
              <a:t>лась</a:t>
            </a:r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, какой звук любит</a:t>
            </a:r>
            <a:r>
              <a:rPr lang="en-US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комар Захар?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B13F9F1-2A2B-420C-8E35-4011CC3408CC}"/>
              </a:ext>
            </a:extLst>
          </p:cNvPr>
          <p:cNvSpPr/>
          <p:nvPr/>
        </p:nvSpPr>
        <p:spPr>
          <a:xfrm>
            <a:off x="2927762" y="6329232"/>
            <a:ext cx="27975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Конечно, это звук </a:t>
            </a:r>
            <a:r>
              <a:rPr lang="en-US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з</a:t>
            </a:r>
            <a:r>
              <a:rPr lang="en-US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]!</a:t>
            </a:r>
            <a:endParaRPr lang="ru-RU" sz="2000" dirty="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21" descr="комар">
            <a:extLst>
              <a:ext uri="{FF2B5EF4-FFF2-40B4-BE49-F238E27FC236}">
                <a16:creationId xmlns:a16="http://schemas.microsoft.com/office/drawing/2014/main" id="{E4138D08-FD40-48B7-99EC-03E62B01C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05349">
            <a:off x="6131318" y="727156"/>
            <a:ext cx="1753050" cy="301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папа Комар1">
            <a:hlinkClick r:id="" action="ppaction://media"/>
            <a:extLst>
              <a:ext uri="{FF2B5EF4-FFF2-40B4-BE49-F238E27FC236}">
                <a16:creationId xmlns:a16="http://schemas.microsoft.com/office/drawing/2014/main" id="{70E94DB2-397F-493C-84B2-5202BFAFA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82168" y="1804569"/>
            <a:ext cx="396840" cy="39684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55693C5-24F3-42B3-A7BE-90481DA4A528}"/>
              </a:ext>
            </a:extLst>
          </p:cNvPr>
          <p:cNvSpPr/>
          <p:nvPr/>
        </p:nvSpPr>
        <p:spPr>
          <a:xfrm>
            <a:off x="3082168" y="1769334"/>
            <a:ext cx="396840" cy="432075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54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CD26D45-B138-4595-AC31-F1124849E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8"/>
          <a:stretch/>
        </p:blipFill>
        <p:spPr bwMode="auto">
          <a:xfrm>
            <a:off x="179512" y="170489"/>
            <a:ext cx="8784976" cy="657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ветер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403350" y="0"/>
            <a:ext cx="6080125" cy="6858000"/>
          </a:xfrm>
          <a:noFill/>
          <a:ln/>
        </p:spPr>
      </p:pic>
      <p:pic>
        <p:nvPicPr>
          <p:cNvPr id="4" name="Звук 30">
            <a:hlinkClick r:id="" action="ppaction://media"/>
            <a:extLst>
              <a:ext uri="{FF2B5EF4-FFF2-40B4-BE49-F238E27FC236}">
                <a16:creationId xmlns:a16="http://schemas.microsoft.com/office/drawing/2014/main" id="{827EA5EC-4888-490E-87BC-8E3945866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2520" y="3717032"/>
            <a:ext cx="609600" cy="609600"/>
          </a:xfrm>
          <a:prstGeom prst="rect">
            <a:avLst/>
          </a:prstGeom>
        </p:spPr>
      </p:pic>
      <p:pic>
        <p:nvPicPr>
          <p:cNvPr id="7" name="Picture 10" descr="жук">
            <a:extLst>
              <a:ext uri="{FF2B5EF4-FFF2-40B4-BE49-F238E27FC236}">
                <a16:creationId xmlns:a16="http://schemas.microsoft.com/office/drawing/2014/main" id="{4C24AFBC-72EE-4D3D-9256-A263400C4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31562" y="2436698"/>
            <a:ext cx="990648" cy="1375335"/>
          </a:xfrm>
          <a:prstGeom prst="rect">
            <a:avLst/>
          </a:prstGeom>
          <a:noFill/>
        </p:spPr>
      </p:pic>
      <p:pic>
        <p:nvPicPr>
          <p:cNvPr id="10" name="Picture 11" descr="комар">
            <a:extLst>
              <a:ext uri="{FF2B5EF4-FFF2-40B4-BE49-F238E27FC236}">
                <a16:creationId xmlns:a16="http://schemas.microsoft.com/office/drawing/2014/main" id="{53E81B9D-9408-4944-8227-45EC8D75E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38" b="94899" l="8475" r="94133">
                        <a14:foregroundMark x1="55541" y1="5101" x2="55541" y2="5101"/>
                        <a14:foregroundMark x1="53585" y1="1862" x2="53585" y2="1862"/>
                        <a14:foregroundMark x1="81747" y1="91255" x2="81747" y2="91255"/>
                        <a14:foregroundMark x1="18253" y1="94899" x2="18253" y2="94899"/>
                        <a14:foregroundMark x1="8475" y1="56680" x2="8475" y2="57085"/>
                        <a14:foregroundMark x1="94133" y1="89231" x2="94133" y2="89231"/>
                        <a14:backgroundMark x1="25424" y1="37166" x2="25424" y2="3716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887813" y="4347447"/>
            <a:ext cx="771678" cy="1242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277149" y="2780928"/>
            <a:ext cx="4589702" cy="2579178"/>
          </a:xfrm>
          <a:prstGeom prst="rect">
            <a:avLst/>
          </a:prstGeom>
        </p:spPr>
        <p:txBody>
          <a:bodyPr wrap="none" fromWordArt="1">
            <a:prstTxWarp prst="textDeflateInflat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78953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kern="10" cap="all" dirty="0">
                <a:ln w="9000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Звуки</a:t>
            </a:r>
            <a:r>
              <a:rPr lang="ru-RU" sz="3600" b="1" kern="1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kern="1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7895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ru-RU" sz="3600" b="1" kern="1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[ж] - [з]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ED2557B-D14A-4492-B386-9ECBFB593671}"/>
              </a:ext>
            </a:extLst>
          </p:cNvPr>
          <p:cNvSpPr/>
          <p:nvPr/>
        </p:nvSpPr>
        <p:spPr>
          <a:xfrm>
            <a:off x="1979712" y="1508858"/>
            <a:ext cx="5833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Сегодня мы будем учиться различать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96D9E3-EDE6-40DC-8E25-723802A195B8}"/>
              </a:ext>
            </a:extLst>
          </p:cNvPr>
          <p:cNvSpPr/>
          <p:nvPr/>
        </p:nvSpPr>
        <p:spPr>
          <a:xfrm>
            <a:off x="3419872" y="5708846"/>
            <a:ext cx="24211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prstClr val="whit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и буквы Ж и З.</a:t>
            </a:r>
          </a:p>
        </p:txBody>
      </p:sp>
    </p:spTree>
    <p:extLst>
      <p:ext uri="{BB962C8B-B14F-4D97-AF65-F5344CB8AC3E}">
        <p14:creationId xmlns:p14="http://schemas.microsoft.com/office/powerpoint/2010/main" val="402162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C404FBE-2D82-4780-AE6C-608D1EC3ABB5}"/>
              </a:ext>
            </a:extLst>
          </p:cNvPr>
          <p:cNvSpPr/>
          <p:nvPr/>
        </p:nvSpPr>
        <p:spPr>
          <a:xfrm>
            <a:off x="251520" y="428179"/>
            <a:ext cx="871296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ECCF3">
                    <a:lumMod val="50000"/>
                  </a:srgbClr>
                </a:solidFill>
                <a:latin typeface="Comic Sans MS" panose="030F0702030302020204" pitchFamily="66" charset="0"/>
              </a:rPr>
              <a:t>На чистой странице в линию запиши дату. С левой стороны листа перерисуй простым карандашом портрет жука Жака и обведи синей ручкой букву «</a:t>
            </a:r>
            <a:r>
              <a:rPr lang="ru-RU" sz="2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2400" dirty="0">
                <a:solidFill>
                  <a:srgbClr val="5ECCF3">
                    <a:lumMod val="50000"/>
                  </a:srgbClr>
                </a:solidFill>
                <a:latin typeface="Comic Sans MS" panose="030F0702030302020204" pitchFamily="66" charset="0"/>
              </a:rPr>
              <a:t>», которую найдешь в его портрете!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ECCF3">
                    <a:lumMod val="50000"/>
                  </a:srgbClr>
                </a:solidFill>
                <a:latin typeface="Comic Sans MS" panose="030F0702030302020204" pitchFamily="66" charset="0"/>
              </a:rPr>
              <a:t>С правой стороны листа простым карандашом перерисуй портрет комара Захара, найди в этом рисунке букву «</a:t>
            </a:r>
            <a:r>
              <a:rPr lang="ru-RU" sz="2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2400" dirty="0">
                <a:solidFill>
                  <a:srgbClr val="5ECCF3">
                    <a:lumMod val="50000"/>
                  </a:srgbClr>
                </a:solidFill>
                <a:latin typeface="Comic Sans MS" panose="030F0702030302020204" pitchFamily="66" charset="0"/>
              </a:rPr>
              <a:t>» и обведи её синей ручкой.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9C81833-4604-472F-AEDF-68F0A10C0834}"/>
              </a:ext>
            </a:extLst>
          </p:cNvPr>
          <p:cNvGrpSpPr/>
          <p:nvPr/>
        </p:nvGrpSpPr>
        <p:grpSpPr>
          <a:xfrm>
            <a:off x="1259632" y="3831016"/>
            <a:ext cx="6922887" cy="2366872"/>
            <a:chOff x="1259632" y="3831016"/>
            <a:chExt cx="6922887" cy="2366872"/>
          </a:xfrm>
        </p:grpSpPr>
        <p:pic>
          <p:nvPicPr>
            <p:cNvPr id="6" name="Picture 2" descr="ук">
              <a:extLst>
                <a:ext uri="{FF2B5EF4-FFF2-40B4-BE49-F238E27FC236}">
                  <a16:creationId xmlns:a16="http://schemas.microsoft.com/office/drawing/2014/main" id="{BF08F57D-AA22-45A3-B5A4-A1686822DA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3831016"/>
              <a:ext cx="1512168" cy="2366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FC529C1-2C32-4EF3-BBD9-98EA0B7FE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2798" y="3933056"/>
              <a:ext cx="1669721" cy="2162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7046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2AA4B93-23F0-4B2F-8E5F-B7C2D2FE7CB5}"/>
              </a:ext>
            </a:extLst>
          </p:cNvPr>
          <p:cNvSpPr/>
          <p:nvPr/>
        </p:nvSpPr>
        <p:spPr>
          <a:xfrm>
            <a:off x="431192" y="3284984"/>
            <a:ext cx="828161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Сравни звуки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[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ж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]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з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].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Чем они похожи и чем отличаются? Чтобы ответить на вопрос о различии звуков, надо их произнести, глядя в зеркало.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Под картинками синей ручкой (почему?) запиши транскрипции любимых звуков этих героев и их характеристики с опорой таблицу.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A237F0D-C1A7-4B93-80E5-DD1D34D823CB}"/>
              </a:ext>
            </a:extLst>
          </p:cNvPr>
          <p:cNvGrpSpPr/>
          <p:nvPr/>
        </p:nvGrpSpPr>
        <p:grpSpPr>
          <a:xfrm>
            <a:off x="1110555" y="764704"/>
            <a:ext cx="6922887" cy="2366872"/>
            <a:chOff x="1259632" y="3831016"/>
            <a:chExt cx="6922887" cy="2366872"/>
          </a:xfrm>
        </p:grpSpPr>
        <p:pic>
          <p:nvPicPr>
            <p:cNvPr id="8" name="Picture 2" descr="ук">
              <a:extLst>
                <a:ext uri="{FF2B5EF4-FFF2-40B4-BE49-F238E27FC236}">
                  <a16:creationId xmlns:a16="http://schemas.microsoft.com/office/drawing/2014/main" id="{1A7F743E-F71F-45BF-B6ED-D0C8B0487D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3831016"/>
              <a:ext cx="1512168" cy="2366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D1F1C5D-EB6F-4FB4-A8AA-DEBC48284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2798" y="3933056"/>
              <a:ext cx="1669721" cy="2162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4042869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16240</TotalTime>
  <Words>1572</Words>
  <Application>Microsoft Office PowerPoint</Application>
  <PresentationFormat>Экран (4:3)</PresentationFormat>
  <Paragraphs>223</Paragraphs>
  <Slides>43</Slides>
  <Notes>7</Notes>
  <HiddenSlides>0</HiddenSlides>
  <MMClips>46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1" baseType="lpstr">
      <vt:lpstr>Arial</vt:lpstr>
      <vt:lpstr>Calibri</vt:lpstr>
      <vt:lpstr>Comic Sans MS</vt:lpstr>
      <vt:lpstr>Corbel</vt:lpstr>
      <vt:lpstr>Garamond</vt:lpstr>
      <vt:lpstr>Propisi</vt:lpstr>
      <vt:lpstr>Times New Roman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Текст и предложение</dc:title>
  <dc:creator>User LC</dc:creator>
  <cp:lastModifiedBy>Алена</cp:lastModifiedBy>
  <cp:revision>780</cp:revision>
  <dcterms:created xsi:type="dcterms:W3CDTF">2013-06-04T17:42:42Z</dcterms:created>
  <dcterms:modified xsi:type="dcterms:W3CDTF">2020-06-21T21:51:53Z</dcterms:modified>
</cp:coreProperties>
</file>