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7" r:id="rId3"/>
    <p:sldId id="261" r:id="rId4"/>
    <p:sldId id="259" r:id="rId5"/>
    <p:sldId id="265" r:id="rId6"/>
    <p:sldId id="258" r:id="rId7"/>
    <p:sldId id="260" r:id="rId8"/>
    <p:sldId id="266" r:id="rId9"/>
    <p:sldId id="264" r:id="rId10"/>
    <p:sldId id="263" r:id="rId11"/>
    <p:sldId id="262" r:id="rId12"/>
    <p:sldId id="267" r:id="rId13"/>
    <p:sldId id="268" r:id="rId14"/>
    <p:sldId id="270" r:id="rId15"/>
    <p:sldId id="273" r:id="rId16"/>
    <p:sldId id="269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8B1B-BF9E-4FD2-BFCB-1B1165C3B2C9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CE45-EAE8-48A8-AAF9-C7E1C3BE4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8B1B-BF9E-4FD2-BFCB-1B1165C3B2C9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CE45-EAE8-48A8-AAF9-C7E1C3BE4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8B1B-BF9E-4FD2-BFCB-1B1165C3B2C9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CE45-EAE8-48A8-AAF9-C7E1C3BE4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9D73-CF63-442E-B538-BB4F2C81613B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3DCEA-E379-4335-9BCD-78E0C15E75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8B1B-BF9E-4FD2-BFCB-1B1165C3B2C9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CE45-EAE8-48A8-AAF9-C7E1C3BE4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8B1B-BF9E-4FD2-BFCB-1B1165C3B2C9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CE45-EAE8-48A8-AAF9-C7E1C3BE4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8B1B-BF9E-4FD2-BFCB-1B1165C3B2C9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CE45-EAE8-48A8-AAF9-C7E1C3BE4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8B1B-BF9E-4FD2-BFCB-1B1165C3B2C9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CE45-EAE8-48A8-AAF9-C7E1C3BE4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8B1B-BF9E-4FD2-BFCB-1B1165C3B2C9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CE45-EAE8-48A8-AAF9-C7E1C3BE4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8B1B-BF9E-4FD2-BFCB-1B1165C3B2C9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CE45-EAE8-48A8-AAF9-C7E1C3BE4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8B1B-BF9E-4FD2-BFCB-1B1165C3B2C9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CE45-EAE8-48A8-AAF9-C7E1C3BE4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8B1B-BF9E-4FD2-BFCB-1B1165C3B2C9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CE45-EAE8-48A8-AAF9-C7E1C3BE4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F8B1B-BF9E-4FD2-BFCB-1B1165C3B2C9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4CE45-EAE8-48A8-AAF9-C7E1C3BE4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Music\Zvuki_Prirody-Nastojaschij_relaks-spaces.ru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eaadventures.ru/wp-content/uploads/2015/11/more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71495" cy="6858000"/>
          </a:xfrm>
          <a:prstGeom prst="rect">
            <a:avLst/>
          </a:prstGeom>
          <a:noFill/>
        </p:spPr>
      </p:pic>
      <p:pic>
        <p:nvPicPr>
          <p:cNvPr id="5" name="Zvuki_Prirody-Nastojaschij_relaks-spaces.r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12360" y="5805264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4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852936"/>
            <a:ext cx="7772400" cy="1470025"/>
          </a:xfrm>
        </p:spPr>
        <p:txBody>
          <a:bodyPr/>
          <a:lstStyle/>
          <a:p>
            <a:r>
              <a:rPr lang="ru-RU" sz="5400" dirty="0" smtClean="0"/>
              <a:t>«Звуки </a:t>
            </a:r>
            <a:r>
              <a:rPr lang="en-US" sz="5400" dirty="0" smtClean="0"/>
              <a:t>[</a:t>
            </a:r>
            <a:r>
              <a:rPr lang="ru-RU" sz="5400" dirty="0"/>
              <a:t>Г</a:t>
            </a:r>
            <a:r>
              <a:rPr lang="en-US" sz="5400" dirty="0" smtClean="0"/>
              <a:t>]-[</a:t>
            </a:r>
            <a:r>
              <a:rPr lang="ru-RU" sz="5400" dirty="0"/>
              <a:t>Г</a:t>
            </a:r>
            <a:r>
              <a:rPr lang="en-US" sz="5400" dirty="0" smtClean="0"/>
              <a:t>`]</a:t>
            </a:r>
            <a:r>
              <a:rPr lang="ru-RU" sz="5400" dirty="0" smtClean="0"/>
              <a:t>,буква Г»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204864"/>
            <a:ext cx="6336704" cy="1008112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Тема занятия: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16016" y="980728"/>
            <a:ext cx="4038600" cy="4525963"/>
          </a:xfrm>
        </p:spPr>
        <p:txBody>
          <a:bodyPr/>
          <a:lstStyle/>
          <a:p>
            <a:pPr algn="ctr">
              <a:lnSpc>
                <a:spcPct val="90000"/>
              </a:lnSpc>
              <a:buNone/>
            </a:pPr>
            <a:r>
              <a:rPr lang="ru-RU" sz="4400" dirty="0" smtClean="0"/>
              <a:t>Характеристика звука </a:t>
            </a:r>
          </a:p>
          <a:p>
            <a:pPr algn="ctr">
              <a:lnSpc>
                <a:spcPct val="90000"/>
              </a:lnSpc>
              <a:buNone/>
            </a:pPr>
            <a:r>
              <a:rPr lang="en-US" sz="4400" dirty="0" smtClean="0">
                <a:solidFill>
                  <a:srgbClr val="00642D"/>
                </a:solidFill>
              </a:rPr>
              <a:t>[</a:t>
            </a:r>
            <a:r>
              <a:rPr lang="ru-RU" sz="4400" dirty="0">
                <a:solidFill>
                  <a:srgbClr val="00642D"/>
                </a:solidFill>
              </a:rPr>
              <a:t>Г</a:t>
            </a:r>
            <a:r>
              <a:rPr lang="ru-RU" sz="4400" dirty="0" smtClean="0">
                <a:solidFill>
                  <a:srgbClr val="00642D"/>
                </a:solidFill>
              </a:rPr>
              <a:t>′</a:t>
            </a:r>
            <a:r>
              <a:rPr lang="en-US" sz="4400" dirty="0" smtClean="0">
                <a:solidFill>
                  <a:srgbClr val="00642D"/>
                </a:solidFill>
              </a:rPr>
              <a:t>]</a:t>
            </a:r>
            <a:endParaRPr lang="ru-RU" sz="4400" dirty="0" smtClean="0">
              <a:solidFill>
                <a:srgbClr val="00642D"/>
              </a:solidFill>
            </a:endParaRPr>
          </a:p>
          <a:p>
            <a:r>
              <a:rPr lang="ru-RU" sz="4400" dirty="0" smtClean="0">
                <a:solidFill>
                  <a:schemeClr val="accent3">
                    <a:lumMod val="75000"/>
                  </a:schemeClr>
                </a:solidFill>
              </a:rPr>
              <a:t>Согласный</a:t>
            </a:r>
          </a:p>
          <a:p>
            <a:r>
              <a:rPr lang="ru-RU" sz="4400" dirty="0" smtClean="0">
                <a:solidFill>
                  <a:schemeClr val="accent3">
                    <a:lumMod val="75000"/>
                  </a:schemeClr>
                </a:solidFill>
              </a:rPr>
              <a:t>Мягкий</a:t>
            </a:r>
          </a:p>
          <a:p>
            <a:r>
              <a:rPr lang="ru-RU" sz="4400" dirty="0" smtClean="0">
                <a:solidFill>
                  <a:schemeClr val="accent3">
                    <a:lumMod val="75000"/>
                  </a:schemeClr>
                </a:solidFill>
              </a:rPr>
              <a:t>Звонкий</a:t>
            </a:r>
          </a:p>
          <a:p>
            <a:pPr>
              <a:buNone/>
            </a:pPr>
            <a:endParaRPr lang="ru-RU" sz="4400" dirty="0"/>
          </a:p>
        </p:txBody>
      </p:sp>
      <p:sp>
        <p:nvSpPr>
          <p:cNvPr id="5" name="Текст 3"/>
          <p:cNvSpPr txBox="1">
            <a:spLocks/>
          </p:cNvSpPr>
          <p:nvPr/>
        </p:nvSpPr>
        <p:spPr bwMode="auto">
          <a:xfrm>
            <a:off x="467544" y="980728"/>
            <a:ext cx="4038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Характеристика звука </a:t>
            </a:r>
          </a:p>
          <a:p>
            <a:pPr marL="342900" marR="0" lvl="0" indent="-34290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569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lang="ru-RU" sz="4400" dirty="0">
                <a:solidFill>
                  <a:srgbClr val="005696"/>
                </a:solidFill>
              </a:rPr>
              <a:t>Г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569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00569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Согласный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Твердый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Звонкий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714876" y="3929066"/>
            <a:ext cx="2714644" cy="785818"/>
          </a:xfrm>
          <a:prstGeom prst="ellipse">
            <a:avLst/>
          </a:prstGeom>
          <a:noFill/>
          <a:ln>
            <a:solidFill>
              <a:srgbClr val="F70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28596" y="3857628"/>
            <a:ext cx="2714644" cy="785818"/>
          </a:xfrm>
          <a:prstGeom prst="ellipse">
            <a:avLst/>
          </a:prstGeom>
          <a:noFill/>
          <a:ln>
            <a:solidFill>
              <a:srgbClr val="F70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15616" y="0"/>
            <a:ext cx="9361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kern="10" spc="-36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72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 </a:t>
            </a:r>
            <a:endParaRPr lang="ru-RU" sz="7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1196752"/>
            <a:ext cx="12241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kern="10" spc="-36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72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А</a:t>
            </a:r>
            <a:endParaRPr lang="ru-RU" sz="7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2276872"/>
            <a:ext cx="1296144" cy="2554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О</a:t>
            </a:r>
            <a:b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</a:br>
            <a:endParaRPr lang="ru-RU" sz="8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3429000"/>
            <a:ext cx="1152128" cy="2554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У</a:t>
            </a:r>
            <a:b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</a:br>
            <a:endParaRPr lang="ru-RU" sz="8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4581128"/>
            <a:ext cx="19259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Ы</a:t>
            </a:r>
            <a:b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</a:br>
            <a:endParaRPr lang="ru-RU" sz="8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15616" y="5733256"/>
            <a:ext cx="14401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Э</a:t>
            </a:r>
            <a:b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</a:br>
            <a:endParaRPr lang="ru-RU" sz="8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012160" y="0"/>
            <a:ext cx="12241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ГЬ</a:t>
            </a:r>
            <a:endParaRPr lang="ru-RU" sz="8000" kern="10" spc="-36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56796" dir="20006097" algn="ctr" rotWithShape="0">
                  <a:schemeClr val="bg1"/>
                </a:outerShdw>
              </a:effectLst>
              <a:latin typeface="Impac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12160" y="1052736"/>
            <a:ext cx="12241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Я</a:t>
            </a:r>
            <a:endParaRPr lang="ru-RU" sz="8000" kern="10" spc="-36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6796" dir="20006097" algn="ctr" rotWithShape="0">
                  <a:schemeClr val="bg1"/>
                </a:outerShdw>
              </a:effectLst>
              <a:latin typeface="Impac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84168" y="2204864"/>
            <a:ext cx="10801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Ё</a:t>
            </a:r>
            <a:endParaRPr lang="ru-RU" sz="8000" kern="10" spc="-36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6796" dir="20006097" algn="ctr" rotWithShape="0">
                  <a:schemeClr val="bg1"/>
                </a:outerShdw>
              </a:effectLst>
              <a:latin typeface="Impac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56176" y="3429000"/>
            <a:ext cx="135069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Ю</a:t>
            </a:r>
            <a:endParaRPr lang="ru-RU" sz="8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084168" y="4437112"/>
            <a:ext cx="1224136" cy="1368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И</a:t>
            </a:r>
            <a:endParaRPr lang="ru-RU" sz="8000" kern="10" spc="-36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6796" dir="20006097" algn="ctr" rotWithShape="0">
                  <a:schemeClr val="bg1"/>
                </a:outerShdw>
              </a:effectLst>
              <a:latin typeface="Impac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56176" y="5661248"/>
            <a:ext cx="10081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Е</a:t>
            </a:r>
            <a:endParaRPr lang="ru-RU" sz="8000" kern="10" spc="-36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6796" dir="20006097" algn="ctr" rotWithShape="0">
                  <a:schemeClr val="bg1"/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C:\Users\user\Music\Безымянный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4171" cy="638132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99px.ru/sstorage/86/2016/04/image_8603041609270397663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00808"/>
            <a:ext cx="6336704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g-fotki.yandex.ru/get/5636/200418627.b1/0_12d7c1_a778885d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40183"/>
            <a:ext cx="3454501" cy="6617817"/>
          </a:xfrm>
          <a:prstGeom prst="rect">
            <a:avLst/>
          </a:prstGeom>
          <a:noFill/>
        </p:spPr>
      </p:pic>
      <p:pic>
        <p:nvPicPr>
          <p:cNvPr id="6" name="Picture 6" descr="https://www.stihi.ru/pics/2009/10/03/74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241" y="1124744"/>
            <a:ext cx="4643759" cy="573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1052736"/>
            <a:ext cx="7355160" cy="5649491"/>
          </a:xfrm>
        </p:spPr>
        <p:txBody>
          <a:bodyPr>
            <a:normAutofit/>
          </a:bodyPr>
          <a:lstStyle/>
          <a:p>
            <a:pPr lvl="0"/>
            <a:r>
              <a:rPr lang="ru-RU" sz="4000" dirty="0" smtClean="0"/>
              <a:t>До города дорога в гору, от города с горы.</a:t>
            </a:r>
          </a:p>
          <a:p>
            <a:pPr lvl="0"/>
            <a:r>
              <a:rPr lang="ru-RU" sz="4000" dirty="0" smtClean="0"/>
              <a:t>У Ангелины ангина,</a:t>
            </a:r>
            <a:br>
              <a:rPr lang="ru-RU" sz="4000" dirty="0" smtClean="0"/>
            </a:br>
            <a:r>
              <a:rPr lang="ru-RU" sz="4000" dirty="0" smtClean="0"/>
              <a:t>ангина у Ангелины.</a:t>
            </a:r>
          </a:p>
          <a:p>
            <a:pPr lvl="0"/>
            <a:r>
              <a:rPr lang="ru-RU" sz="4000" dirty="0" smtClean="0"/>
              <a:t>Пингвин в </a:t>
            </a:r>
            <a:r>
              <a:rPr lang="ru-RU" sz="4000" dirty="0" smtClean="0"/>
              <a:t>сугробе греет ноги, снега много на дороге.</a:t>
            </a:r>
          </a:p>
          <a:p>
            <a:endParaRPr lang="ru-RU" sz="40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file.mobilmusic.ru/e7/1c/e9/65381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124744"/>
            <a:ext cx="3173686" cy="42844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3600" dirty="0"/>
              <a:t>Птица я, но не летаю.</a:t>
            </a:r>
          </a:p>
          <a:p>
            <a:pPr>
              <a:buNone/>
            </a:pPr>
            <a:r>
              <a:rPr lang="ru-RU" sz="3600" dirty="0"/>
              <a:t>Я на юге обитаю.</a:t>
            </a:r>
          </a:p>
          <a:p>
            <a:pPr>
              <a:buNone/>
            </a:pPr>
            <a:r>
              <a:rPr lang="ru-RU" sz="3600" dirty="0"/>
              <a:t>Самый южный этот юг,</a:t>
            </a:r>
          </a:p>
          <a:p>
            <a:pPr>
              <a:buNone/>
            </a:pPr>
            <a:r>
              <a:rPr lang="ru-RU" sz="3600" dirty="0"/>
              <a:t>Белый снег и лёд вокруг.</a:t>
            </a:r>
          </a:p>
          <a:p>
            <a:pPr>
              <a:buNone/>
            </a:pPr>
            <a:r>
              <a:rPr lang="ru-RU" sz="3600" dirty="0"/>
              <a:t>Очень плавать я люблю,</a:t>
            </a:r>
          </a:p>
          <a:p>
            <a:pPr>
              <a:buNone/>
            </a:pPr>
            <a:r>
              <a:rPr lang="ru-RU" sz="3600" dirty="0"/>
              <a:t>Рыбу под водой ловлю.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user\Music\Безымян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284221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Users\user\Music\Безымянный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44452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zelengarden.ru/wp-content/uploads/2010/01/Pengui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796136" y="0"/>
            <a:ext cx="9361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kern="10" spc="-36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72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 </a:t>
            </a:r>
            <a:endParaRPr lang="ru-RU" sz="7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96136" y="1052736"/>
            <a:ext cx="12241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kern="10" spc="-36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72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А</a:t>
            </a:r>
            <a:endParaRPr lang="ru-RU" sz="7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24128" y="2060849"/>
            <a:ext cx="1296144" cy="2554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О</a:t>
            </a:r>
            <a:b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</a:br>
            <a:endParaRPr lang="ru-RU" sz="8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24128" y="3212977"/>
            <a:ext cx="1152128" cy="2554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У</a:t>
            </a:r>
            <a:b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</a:br>
            <a:endParaRPr lang="ru-RU" sz="8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652120" y="4303455"/>
            <a:ext cx="19259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Ы</a:t>
            </a:r>
            <a:b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</a:br>
            <a:endParaRPr lang="ru-RU" sz="8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652120" y="5445224"/>
            <a:ext cx="14401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Э</a:t>
            </a:r>
            <a:b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</a:br>
            <a:endParaRPr lang="ru-RU" sz="8000" dirty="0"/>
          </a:p>
        </p:txBody>
      </p:sp>
      <p:pic>
        <p:nvPicPr>
          <p:cNvPr id="16" name="Picture 2" descr="https://img-fotki.yandex.ru/get/5636/200418627.b1/0_12d7c1_a778885d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40183"/>
            <a:ext cx="3454501" cy="661781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12160" y="0"/>
            <a:ext cx="12241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ГЬ</a:t>
            </a:r>
            <a:endParaRPr lang="ru-RU" sz="8000" kern="10" spc="-36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56796" dir="20006097" algn="ctr" rotWithShape="0">
                  <a:schemeClr val="bg1"/>
                </a:outerShdw>
              </a:effectLst>
              <a:latin typeface="Impac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12160" y="1052736"/>
            <a:ext cx="12241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Я</a:t>
            </a:r>
            <a:endParaRPr lang="ru-RU" sz="8000" kern="10" spc="-36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6796" dir="20006097" algn="ctr" rotWithShape="0">
                  <a:schemeClr val="bg1"/>
                </a:outerShdw>
              </a:effectLst>
              <a:latin typeface="Impac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2204864"/>
            <a:ext cx="10801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Ё</a:t>
            </a:r>
            <a:endParaRPr lang="ru-RU" sz="8000" kern="10" spc="-36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6796" dir="20006097" algn="ctr" rotWithShape="0">
                  <a:schemeClr val="bg1"/>
                </a:outerShdw>
              </a:effectLst>
              <a:latin typeface="Impac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12160" y="3429000"/>
            <a:ext cx="135069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Ю</a:t>
            </a:r>
            <a:endParaRPr lang="ru-RU" sz="8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12160" y="4437112"/>
            <a:ext cx="1224136" cy="1368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И</a:t>
            </a:r>
            <a:endParaRPr lang="ru-RU" sz="8000" kern="10" spc="-36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6796" dir="20006097" algn="ctr" rotWithShape="0">
                  <a:schemeClr val="bg1"/>
                </a:outerShdw>
              </a:effectLst>
              <a:latin typeface="Impac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84168" y="5534561"/>
            <a:ext cx="94192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Г</a:t>
            </a:r>
            <a:r>
              <a:rPr lang="ru-RU" sz="8000" kern="10" spc="-36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796" dir="20006097" algn="ctr" rotWithShape="0">
                    <a:schemeClr val="bg1"/>
                  </a:outerShdw>
                </a:effectLst>
                <a:latin typeface="Impact"/>
              </a:rPr>
              <a:t>Е</a:t>
            </a:r>
            <a:endParaRPr lang="ru-RU" sz="8000" kern="10" spc="-36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6796" dir="20006097" algn="ctr" rotWithShape="0">
                  <a:schemeClr val="bg1"/>
                </a:outerShdw>
              </a:effectLst>
              <a:latin typeface="Impact"/>
            </a:endParaRPr>
          </a:p>
        </p:txBody>
      </p:sp>
      <p:pic>
        <p:nvPicPr>
          <p:cNvPr id="17414" name="Picture 6" descr="https://www.stihi.ru/pics/2009/10/03/74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557407" cy="686125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83768" y="2204864"/>
            <a:ext cx="6192688" cy="2304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9600" dirty="0" smtClean="0">
                <a:solidFill>
                  <a:srgbClr val="005696"/>
                </a:solidFill>
              </a:rPr>
              <a:t>[</a:t>
            </a:r>
            <a:r>
              <a:rPr lang="ru-RU" sz="9600" dirty="0" smtClean="0">
                <a:solidFill>
                  <a:srgbClr val="005696"/>
                </a:solidFill>
              </a:rPr>
              <a:t>Г</a:t>
            </a:r>
            <a:r>
              <a:rPr lang="en-US" sz="9600" dirty="0" smtClean="0">
                <a:solidFill>
                  <a:srgbClr val="005696"/>
                </a:solidFill>
              </a:rPr>
              <a:t>]</a:t>
            </a:r>
            <a:r>
              <a:rPr lang="en-US" sz="9600" dirty="0" smtClean="0">
                <a:solidFill>
                  <a:srgbClr val="00642D"/>
                </a:solidFill>
              </a:rPr>
              <a:t> </a:t>
            </a:r>
            <a:r>
              <a:rPr lang="ru-RU" sz="9600" dirty="0" smtClean="0"/>
              <a:t>?</a:t>
            </a:r>
            <a:r>
              <a:rPr lang="en-US" sz="9600" dirty="0" smtClean="0">
                <a:solidFill>
                  <a:srgbClr val="00642D"/>
                </a:solidFill>
              </a:rPr>
              <a:t>[</a:t>
            </a:r>
            <a:r>
              <a:rPr lang="ru-RU" sz="9600" dirty="0" smtClean="0">
                <a:solidFill>
                  <a:srgbClr val="00642D"/>
                </a:solidFill>
              </a:rPr>
              <a:t>Г′</a:t>
            </a:r>
            <a:r>
              <a:rPr lang="en-US" sz="9600" dirty="0" smtClean="0">
                <a:solidFill>
                  <a:srgbClr val="00642D"/>
                </a:solidFill>
              </a:rPr>
              <a:t>]</a:t>
            </a:r>
            <a:endParaRPr lang="ru-RU" sz="9600" dirty="0" smtClean="0">
              <a:solidFill>
                <a:srgbClr val="00642D"/>
              </a:solidFill>
            </a:endParaRPr>
          </a:p>
          <a:p>
            <a:pPr lvl="0"/>
            <a:endParaRPr lang="ru-RU" dirty="0" smtClean="0">
              <a:solidFill>
                <a:srgbClr val="005696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 descr="http://alphabetonline.ru/images/rus/classica/g.png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  <a:lum/>
          </a:blip>
          <a:srcRect/>
          <a:stretch>
            <a:fillRect/>
          </a:stretch>
        </p:blipFill>
        <p:spPr bwMode="auto">
          <a:xfrm>
            <a:off x="4283968" y="1916832"/>
            <a:ext cx="4680520" cy="2490037"/>
          </a:xfrm>
          <a:prstGeom prst="rect">
            <a:avLst/>
          </a:prstGeom>
          <a:noFill/>
        </p:spPr>
      </p:pic>
      <p:pic>
        <p:nvPicPr>
          <p:cNvPr id="19458" name="Picture 2" descr="http://cdn01.ru/files/users/images/5c/02/5c02e129b21c363973b658f3bb690f0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0728"/>
            <a:ext cx="3816424" cy="427142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111</Words>
  <Application>Microsoft Office PowerPoint</Application>
  <PresentationFormat>Экран (4:3)</PresentationFormat>
  <Paragraphs>46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«Звуки [Г]-[Г`],буква Г»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44</cp:revision>
  <dcterms:created xsi:type="dcterms:W3CDTF">2017-02-07T11:57:57Z</dcterms:created>
  <dcterms:modified xsi:type="dcterms:W3CDTF">2017-02-14T18:13:10Z</dcterms:modified>
</cp:coreProperties>
</file>