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69"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47196F"/>
    <a:srgbClr val="0099FF"/>
    <a:srgbClr val="FE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6323" autoAdjust="0"/>
  </p:normalViewPr>
  <p:slideViewPr>
    <p:cSldViewPr snapToGrid="0">
      <p:cViewPr varScale="1">
        <p:scale>
          <a:sx n="102" d="100"/>
          <a:sy n="102" d="100"/>
        </p:scale>
        <p:origin x="138" y="3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19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F0102-A171-4890-AD2F-0E430351EEC4}" type="datetimeFigureOut">
              <a:rPr lang="ru-RU" smtClean="0"/>
              <a:pPr/>
              <a:t>24.01.2020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E0824-03AE-4B47-8C4A-0B920AC1A25F}" type="slidenum">
              <a:rPr lang="ru-RU" smtClean="0"/>
              <a:pPr/>
              <a:t>‹#›</a:t>
            </a:fld>
            <a:endParaRPr lang="ru-RU"/>
          </a:p>
        </p:txBody>
      </p:sp>
    </p:spTree>
    <p:extLst>
      <p:ext uri="{BB962C8B-B14F-4D97-AF65-F5344CB8AC3E}">
        <p14:creationId xmlns:p14="http://schemas.microsoft.com/office/powerpoint/2010/main" val="40796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8E0824-03AE-4B47-8C4A-0B920AC1A25F}" type="slidenum">
              <a:rPr lang="ru-RU" smtClean="0"/>
              <a:pPr/>
              <a:t>1</a:t>
            </a:fld>
            <a:endParaRPr lang="ru-RU"/>
          </a:p>
        </p:txBody>
      </p:sp>
    </p:spTree>
    <p:extLst>
      <p:ext uri="{BB962C8B-B14F-4D97-AF65-F5344CB8AC3E}">
        <p14:creationId xmlns:p14="http://schemas.microsoft.com/office/powerpoint/2010/main" val="93195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8E0824-03AE-4B47-8C4A-0B920AC1A25F}" type="slidenum">
              <a:rPr lang="ru-RU" smtClean="0"/>
              <a:pPr/>
              <a:t>2</a:t>
            </a:fld>
            <a:endParaRPr lang="ru-RU"/>
          </a:p>
        </p:txBody>
      </p:sp>
    </p:spTree>
    <p:extLst>
      <p:ext uri="{BB962C8B-B14F-4D97-AF65-F5344CB8AC3E}">
        <p14:creationId xmlns:p14="http://schemas.microsoft.com/office/powerpoint/2010/main" val="299308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8E0824-03AE-4B47-8C4A-0B920AC1A25F}" type="slidenum">
              <a:rPr lang="ru-RU" smtClean="0"/>
              <a:pPr/>
              <a:t>3</a:t>
            </a:fld>
            <a:endParaRPr lang="ru-RU"/>
          </a:p>
        </p:txBody>
      </p:sp>
    </p:spTree>
    <p:extLst>
      <p:ext uri="{BB962C8B-B14F-4D97-AF65-F5344CB8AC3E}">
        <p14:creationId xmlns:p14="http://schemas.microsoft.com/office/powerpoint/2010/main" val="125044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8E0824-03AE-4B47-8C4A-0B920AC1A25F}" type="slidenum">
              <a:rPr lang="ru-RU" smtClean="0"/>
              <a:pPr/>
              <a:t>4</a:t>
            </a:fld>
            <a:endParaRPr lang="ru-RU"/>
          </a:p>
        </p:txBody>
      </p:sp>
    </p:spTree>
    <p:extLst>
      <p:ext uri="{BB962C8B-B14F-4D97-AF65-F5344CB8AC3E}">
        <p14:creationId xmlns:p14="http://schemas.microsoft.com/office/powerpoint/2010/main" val="34753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8E0824-03AE-4B47-8C4A-0B920AC1A25F}" type="slidenum">
              <a:rPr lang="ru-RU" smtClean="0"/>
              <a:pPr/>
              <a:t>5</a:t>
            </a:fld>
            <a:endParaRPr lang="ru-RU"/>
          </a:p>
        </p:txBody>
      </p:sp>
    </p:spTree>
    <p:extLst>
      <p:ext uri="{BB962C8B-B14F-4D97-AF65-F5344CB8AC3E}">
        <p14:creationId xmlns:p14="http://schemas.microsoft.com/office/powerpoint/2010/main" val="309786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8E0824-03AE-4B47-8C4A-0B920AC1A25F}" type="slidenum">
              <a:rPr lang="ru-RU" smtClean="0"/>
              <a:pPr/>
              <a:t>6</a:t>
            </a:fld>
            <a:endParaRPr lang="ru-RU"/>
          </a:p>
        </p:txBody>
      </p:sp>
    </p:spTree>
    <p:extLst>
      <p:ext uri="{BB962C8B-B14F-4D97-AF65-F5344CB8AC3E}">
        <p14:creationId xmlns:p14="http://schemas.microsoft.com/office/powerpoint/2010/main" val="28905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B8E0824-03AE-4B47-8C4A-0B920AC1A25F}" type="slidenum">
              <a:rPr lang="ru-RU" smtClean="0"/>
              <a:pPr/>
              <a:t>7</a:t>
            </a:fld>
            <a:endParaRPr lang="ru-RU"/>
          </a:p>
        </p:txBody>
      </p:sp>
    </p:spTree>
    <p:extLst>
      <p:ext uri="{BB962C8B-B14F-4D97-AF65-F5344CB8AC3E}">
        <p14:creationId xmlns:p14="http://schemas.microsoft.com/office/powerpoint/2010/main" val="2914895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ransition spd="slow">
    <p:push dir="u"/>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6857" y="254222"/>
            <a:ext cx="7197726" cy="2421464"/>
          </a:xfrm>
          <a:solidFill>
            <a:schemeClr val="accent1">
              <a:lumMod val="75000"/>
            </a:schemeClr>
          </a:solidFill>
          <a:ln w="76200">
            <a:solidFill>
              <a:srgbClr val="002060"/>
            </a:solidFill>
            <a:prstDash val="dashDot"/>
          </a:ln>
        </p:spPr>
        <p:txBody>
          <a:bodyPr>
            <a:normAutofit fontScale="90000"/>
          </a:bodyPr>
          <a:lstStyle/>
          <a:p>
            <a:r>
              <a:rPr lang="ru-RU" sz="4500" dirty="0"/>
              <a:t>«Путешествие – экскурсия в знаковую культуру бурят. Национальные символы</a:t>
            </a:r>
            <a:r>
              <a:rPr lang="ru-RU" dirty="0"/>
              <a:t>»</a:t>
            </a:r>
          </a:p>
        </p:txBody>
      </p:sp>
      <p:sp>
        <p:nvSpPr>
          <p:cNvPr id="3" name="Подзаголовок 2"/>
          <p:cNvSpPr>
            <a:spLocks noGrp="1"/>
          </p:cNvSpPr>
          <p:nvPr>
            <p:ph type="subTitle" idx="1"/>
          </p:nvPr>
        </p:nvSpPr>
        <p:spPr>
          <a:xfrm>
            <a:off x="8680863" y="545388"/>
            <a:ext cx="2562387" cy="919566"/>
          </a:xfrm>
          <a:solidFill>
            <a:schemeClr val="accent2">
              <a:lumMod val="75000"/>
            </a:schemeClr>
          </a:solidFill>
          <a:ln>
            <a:solidFill>
              <a:srgbClr val="00B0F0"/>
            </a:solidFill>
          </a:ln>
        </p:spPr>
        <p:txBody>
          <a:bodyPr/>
          <a:lstStyle/>
          <a:p>
            <a:pPr algn="ctr"/>
            <a:r>
              <a:rPr lang="ru-RU" dirty="0" smtClean="0"/>
              <a:t>Степанова Ю. К., учитель начальных классов</a:t>
            </a:r>
            <a:endParaRPr lang="ru-RU" dirty="0"/>
          </a:p>
        </p:txBody>
      </p:sp>
      <p:pic>
        <p:nvPicPr>
          <p:cNvPr id="4" name="Рисунок 3"/>
          <p:cNvPicPr>
            <a:picLocks noChangeAspect="1"/>
          </p:cNvPicPr>
          <p:nvPr/>
        </p:nvPicPr>
        <p:blipFill>
          <a:blip r:embed="rId3"/>
          <a:stretch>
            <a:fillRect/>
          </a:stretch>
        </p:blipFill>
        <p:spPr>
          <a:xfrm>
            <a:off x="6379175" y="3108367"/>
            <a:ext cx="5343896" cy="3749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a:stretch>
            <a:fillRect/>
          </a:stretch>
        </p:blipFill>
        <p:spPr>
          <a:xfrm>
            <a:off x="722167" y="2768820"/>
            <a:ext cx="5072991" cy="3804743"/>
          </a:xfrm>
          <a:prstGeom prst="rect">
            <a:avLst/>
          </a:prstGeom>
          <a:ln>
            <a:noFill/>
          </a:ln>
          <a:effectLst>
            <a:softEdge rad="112500"/>
          </a:effectLst>
        </p:spPr>
      </p:pic>
    </p:spTree>
    <p:extLst>
      <p:ext uri="{BB962C8B-B14F-4D97-AF65-F5344CB8AC3E}">
        <p14:creationId xmlns:p14="http://schemas.microsoft.com/office/powerpoint/2010/main" val="815207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86452" y="94892"/>
            <a:ext cx="4476997" cy="6564700"/>
          </a:xfrm>
          <a:prstGeom prst="rect">
            <a:avLst/>
          </a:prstGeom>
          <a:ln w="76200">
            <a:solidFill>
              <a:schemeClr val="accent6">
                <a:lumMod val="75000"/>
              </a:schemeClr>
            </a:solidFill>
            <a:prstDash val="lgDashDot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ru-RU" dirty="0"/>
              <a:t>Большей частью </a:t>
            </a:r>
            <a:r>
              <a:rPr lang="ru-RU" dirty="0" err="1"/>
              <a:t>ехор</a:t>
            </a:r>
            <a:r>
              <a:rPr lang="ru-RU" dirty="0"/>
              <a:t> исполняли весной и летом, как правило, на природе, на открытом воздухе, простора требовала сама специфика, сама сущность танца – массовость и общедоступность. Костер, вокруг которого образовывали круг, разжигали после захода солнца. Если участников было много, то образовывали двойной круг. Песни, под которые исполняют </a:t>
            </a:r>
            <a:r>
              <a:rPr lang="ru-RU" dirty="0" err="1"/>
              <a:t>ехор</a:t>
            </a:r>
            <a:r>
              <a:rPr lang="ru-RU" dirty="0"/>
              <a:t>, имеют различное содержание и тематику. В них отражены темы воспевания природы, труд, любовь. </a:t>
            </a:r>
          </a:p>
          <a:p>
            <a:r>
              <a:rPr lang="ru-RU" dirty="0"/>
              <a:t>    Приступая к танцу, участники </a:t>
            </a:r>
            <a:r>
              <a:rPr lang="ru-RU" dirty="0" err="1"/>
              <a:t>ёхора</a:t>
            </a:r>
            <a:r>
              <a:rPr lang="ru-RU" dirty="0"/>
              <a:t> начинают распевать ритмическую песню. Танцующие то приподнимаются на носочки, то </a:t>
            </a:r>
            <a:r>
              <a:rPr lang="ru-RU" dirty="0" err="1"/>
              <a:t>полуприседают</a:t>
            </a:r>
            <a:r>
              <a:rPr lang="ru-RU" dirty="0"/>
              <a:t>, продолжая петь плясовую песню. Одни певцы , исполнив один-два танцевальных куплета, пускаются в пляс, а другие которые только что плясали, начинают подпевать им. </a:t>
            </a:r>
            <a:r>
              <a:rPr lang="ru-RU" dirty="0" err="1"/>
              <a:t>Ёхорные</a:t>
            </a:r>
            <a:r>
              <a:rPr lang="ru-RU" dirty="0"/>
              <a:t> песни одноголосные. В них обычно чередуются одна и та же мелодия с новыми мотивами.</a:t>
            </a:r>
          </a:p>
        </p:txBody>
      </p:sp>
      <p:pic>
        <p:nvPicPr>
          <p:cNvPr id="3076"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1" y="94892"/>
            <a:ext cx="6705899" cy="656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32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213710" y="160338"/>
            <a:ext cx="3297291" cy="4369852"/>
          </a:xfrm>
          <a:prstGeom prst="flowChartProcess">
            <a:avLst/>
          </a:prstGeom>
          <a:ln w="76200"/>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err="1">
                <a:solidFill>
                  <a:schemeClr val="accent6">
                    <a:lumMod val="75000"/>
                  </a:schemeClr>
                </a:solidFill>
              </a:rPr>
              <a:t>Сурхарбан</a:t>
            </a:r>
            <a:r>
              <a:rPr lang="ru-RU" b="1" dirty="0">
                <a:solidFill>
                  <a:schemeClr val="accent6">
                    <a:lumMod val="75000"/>
                  </a:schemeClr>
                </a:solidFill>
              </a:rPr>
              <a:t> - один из наиболее распространенных летних праздников </a:t>
            </a:r>
            <a:r>
              <a:rPr lang="ru-RU" b="1" dirty="0" err="1">
                <a:solidFill>
                  <a:schemeClr val="accent6">
                    <a:lumMod val="75000"/>
                  </a:schemeClr>
                </a:solidFill>
              </a:rPr>
              <a:t>монголоязычных</a:t>
            </a:r>
            <a:r>
              <a:rPr lang="ru-RU" b="1" dirty="0">
                <a:solidFill>
                  <a:schemeClr val="accent6">
                    <a:lumMod val="75000"/>
                  </a:schemeClr>
                </a:solidFill>
              </a:rPr>
              <a:t> народов. В Бурятии его еще называют – «Три игры мужей». Один раз в год в начале лета, когда вскрывались реки, зеленела трава, подрастал молодняк, скот нагуливал вес, наступало обилие молочных продуктов, буряты, с древнейших времен проводили особые обрядовые игры, воспевающие пробуждение природы. </a:t>
            </a:r>
            <a:endParaRPr lang="ru-RU" sz="1400" b="1" dirty="0">
              <a:solidFill>
                <a:schemeClr val="accent6">
                  <a:lumMod val="75000"/>
                </a:schemeClr>
              </a:solidFill>
            </a:endParaRPr>
          </a:p>
        </p:txBody>
      </p:sp>
      <p:sp>
        <p:nvSpPr>
          <p:cNvPr id="2" name="Заголовок 1"/>
          <p:cNvSpPr>
            <a:spLocks noGrp="1"/>
          </p:cNvSpPr>
          <p:nvPr>
            <p:ph type="title"/>
          </p:nvPr>
        </p:nvSpPr>
        <p:spPr>
          <a:xfrm>
            <a:off x="3863867" y="462077"/>
            <a:ext cx="2810311" cy="756063"/>
          </a:xfrm>
          <a:blipFill>
            <a:blip r:embed="rId2"/>
            <a:tile tx="0" ty="0" sx="100000" sy="100000" flip="none" algn="tl"/>
          </a:blipFill>
        </p:spPr>
        <p:txBody>
          <a:bodyPr>
            <a:normAutofit/>
          </a:bodyPr>
          <a:lstStyle/>
          <a:p>
            <a:pPr algn="ctr"/>
            <a:r>
              <a:rPr lang="ru-RU" sz="1800" b="1" dirty="0">
                <a:solidFill>
                  <a:schemeClr val="accent6">
                    <a:lumMod val="75000"/>
                  </a:schemeClr>
                </a:solidFill>
              </a:rPr>
              <a:t>Остановка 3. Бурятские праздники</a:t>
            </a:r>
            <a:endParaRPr lang="ru-RU" sz="1800" b="1" dirty="0">
              <a:solidFill>
                <a:schemeClr val="accent6">
                  <a:lumMod val="75000"/>
                </a:schemeClr>
              </a:solidFill>
            </a:endParaRPr>
          </a:p>
        </p:txBody>
      </p:sp>
      <p:sp>
        <p:nvSpPr>
          <p:cNvPr id="10" name="Блок-схема: процесс 9"/>
          <p:cNvSpPr/>
          <p:nvPr/>
        </p:nvSpPr>
        <p:spPr>
          <a:xfrm>
            <a:off x="3960382" y="1926169"/>
            <a:ext cx="3053160" cy="4510459"/>
          </a:xfrm>
          <a:prstGeom prst="flowChartProcess">
            <a:avLst/>
          </a:prstGeom>
          <a:ln w="76200"/>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a:t> </a:t>
            </a:r>
            <a:r>
              <a:rPr lang="ru-RU" sz="2000" b="1" dirty="0">
                <a:solidFill>
                  <a:schemeClr val="accent6">
                    <a:lumMod val="75000"/>
                  </a:schemeClr>
                </a:solidFill>
              </a:rPr>
              <a:t>Сегодня </a:t>
            </a:r>
            <a:r>
              <a:rPr lang="ru-RU" sz="2000" b="1" dirty="0" err="1">
                <a:solidFill>
                  <a:schemeClr val="accent6">
                    <a:lumMod val="75000"/>
                  </a:schemeClr>
                </a:solidFill>
              </a:rPr>
              <a:t>Сурхарбан</a:t>
            </a:r>
            <a:r>
              <a:rPr lang="ru-RU" sz="2000" b="1" dirty="0">
                <a:solidFill>
                  <a:schemeClr val="accent6">
                    <a:lumMod val="75000"/>
                  </a:schemeClr>
                </a:solidFill>
              </a:rPr>
              <a:t> приобрел новое содержание и масштабы. Он привлекает не только спортсменов, но участников, и зрителей представителей разных профессий. Проводятся смотры победителей самодеятельных народных и художественных коллективов, устраиваются народные гуляния. </a:t>
            </a:r>
            <a:endParaRPr lang="ru-RU" sz="2000" b="1" dirty="0">
              <a:solidFill>
                <a:schemeClr val="accent6">
                  <a:lumMod val="75000"/>
                </a:schemeClr>
              </a:solidFill>
            </a:endParaRPr>
          </a:p>
        </p:txBody>
      </p:sp>
      <p:sp>
        <p:nvSpPr>
          <p:cNvPr id="3" name="AutoShape 10" descr="Картинки по запросу сурхарбан бурятский праздник мис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14" name="Picture 18" descr="Картинки по запросу сурхарбан бурятский празд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559" y="462077"/>
            <a:ext cx="4788418" cy="595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43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947555" y="565609"/>
            <a:ext cx="5034648" cy="5490808"/>
          </a:xfrm>
          <a:prstGeom prst="roundRect">
            <a:avLst/>
          </a:prstGeom>
          <a:solidFill>
            <a:schemeClr val="accent6">
              <a:lumMod val="75000"/>
            </a:schemeClr>
          </a:solidFill>
          <a:ln w="76200">
            <a:solidFill>
              <a:schemeClr val="accent6">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Любимый вид спортивных состязаний бурят – национальная борьба.</a:t>
            </a:r>
            <a:r>
              <a:rPr lang="ru-RU" sz="2400" u="sng" dirty="0"/>
              <a:t> </a:t>
            </a:r>
            <a:r>
              <a:rPr lang="ru-RU" sz="2400" dirty="0"/>
              <a:t>Задолго до соревнований борцы начинают тренироваться под наблюдением тренеров, приводя себя в соответствующую спортивную форму. </a:t>
            </a:r>
            <a:endParaRPr lang="ru-RU" sz="2400" b="1" dirty="0">
              <a:solidFill>
                <a:schemeClr val="bg1">
                  <a:lumMod val="95000"/>
                  <a:lumOff val="5000"/>
                </a:schemeClr>
              </a:solidFill>
            </a:endParaRPr>
          </a:p>
        </p:txBody>
      </p:sp>
      <p:pic>
        <p:nvPicPr>
          <p:cNvPr id="6146" name="Picture 2" descr="Картинки по запросу сурхарбан бурятский праздник борьб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88" y="744716"/>
            <a:ext cx="5715000" cy="543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4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3102" y="146460"/>
            <a:ext cx="3675964" cy="1465524"/>
          </a:xfrm>
          <a:blipFill>
            <a:blip r:embed="rId2"/>
            <a:tile tx="0" ty="0" sx="100000" sy="100000" flip="none" algn="tl"/>
          </a:blipFill>
        </p:spPr>
        <p:txBody>
          <a:bodyPr>
            <a:noAutofit/>
          </a:bodyPr>
          <a:lstStyle/>
          <a:p>
            <a:pPr algn="ctr"/>
            <a:r>
              <a:rPr lang="ru-RU" sz="2800" b="1" cap="none" spc="50" dirty="0" smtClean="0">
                <a:ln w="0"/>
                <a:solidFill>
                  <a:schemeClr val="bg2"/>
                </a:solidFill>
                <a:effectLst>
                  <a:innerShdw blurRad="63500" dist="50800" dir="13500000">
                    <a:srgbClr val="000000">
                      <a:alpha val="50000"/>
                    </a:srgbClr>
                  </a:innerShdw>
                </a:effectLst>
              </a:rPr>
              <a:t>Стрельба из лука</a:t>
            </a:r>
            <a:endParaRPr lang="ru-RU" sz="2800" b="1" cap="none" spc="50" dirty="0">
              <a:ln w="0"/>
              <a:solidFill>
                <a:schemeClr val="bg2"/>
              </a:solidFill>
              <a:effectLst>
                <a:innerShdw blurRad="63500" dist="50800" dir="13500000">
                  <a:srgbClr val="000000">
                    <a:alpha val="50000"/>
                  </a:srgbClr>
                </a:innerShdw>
              </a:effectLst>
            </a:endParaRPr>
          </a:p>
        </p:txBody>
      </p:sp>
      <p:sp>
        <p:nvSpPr>
          <p:cNvPr id="5" name="Блок-схема: процесс 4"/>
          <p:cNvSpPr/>
          <p:nvPr/>
        </p:nvSpPr>
        <p:spPr>
          <a:xfrm>
            <a:off x="6750909" y="2134986"/>
            <a:ext cx="5201392" cy="2778826"/>
          </a:xfrm>
          <a:prstGeom prst="flowChartProcess">
            <a:avLst/>
          </a:prstGeom>
          <a:ln w="28575">
            <a:solidFill>
              <a:srgbClr val="CC0000"/>
            </a:solidFill>
            <a:prstDash val="dashDot"/>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dirty="0"/>
              <a:t>Не меньшей популярностью, чем борьба, пользуется стрельба из лука. Лук и стрелы были в основном оружием охотника и воина вплоть до 19 века. С появлением огнестрельного оружия они постепенно ушли из обихода, но навыки меткой стрельбы из лука или ружья – качество, ценившееся у охотника, скотовода, воина и в мирное, и в военное время.</a:t>
            </a:r>
            <a:endParaRPr lang="ru-RU" b="1" dirty="0">
              <a:solidFill>
                <a:schemeClr val="bg1">
                  <a:lumMod val="95000"/>
                  <a:lumOff val="5000"/>
                </a:schemeClr>
              </a:solidFill>
            </a:endParaRPr>
          </a:p>
        </p:txBody>
      </p:sp>
      <p:pic>
        <p:nvPicPr>
          <p:cNvPr id="5122" name="Picture 2" descr="Картинки по запросу сурхарбан бурятский празд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24" y="358219"/>
            <a:ext cx="6165130" cy="569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50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664158" y="361131"/>
            <a:ext cx="3942609" cy="6050015"/>
          </a:xfrm>
          <a:prstGeom prst="flowChartProcess">
            <a:avLst/>
          </a:prstGeom>
          <a:ln w="57150">
            <a:solidFill>
              <a:srgbClr val="00206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800" dirty="0" smtClean="0"/>
              <a:t>Конные </a:t>
            </a:r>
            <a:r>
              <a:rPr lang="ru-RU" sz="2800" dirty="0"/>
              <a:t>скачки – третий вид состязаний </a:t>
            </a:r>
            <a:r>
              <a:rPr lang="ru-RU" sz="2800" dirty="0" err="1"/>
              <a:t>Сурхарбана</a:t>
            </a:r>
            <a:r>
              <a:rPr lang="ru-RU" sz="2800" dirty="0"/>
              <a:t>. Выявление самых быстрых скакунов, самых ловких наездников – задача скачек. </a:t>
            </a:r>
            <a:endParaRPr lang="ru-RU" sz="2800" b="1" dirty="0">
              <a:solidFill>
                <a:schemeClr val="bg1">
                  <a:lumMod val="95000"/>
                  <a:lumOff val="5000"/>
                </a:schemeClr>
              </a:solidFill>
            </a:endParaRPr>
          </a:p>
        </p:txBody>
      </p:sp>
      <p:pic>
        <p:nvPicPr>
          <p:cNvPr id="717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266" y="351704"/>
            <a:ext cx="5957740" cy="603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40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7249212" y="452487"/>
            <a:ext cx="4841092" cy="6287677"/>
          </a:xfrm>
          <a:prstGeom prst="flowChartProcess">
            <a:avLst/>
          </a:prstGeom>
          <a:solidFill>
            <a:srgbClr val="FFFF00"/>
          </a:solidFill>
          <a:ln w="76200">
            <a:solidFill>
              <a:schemeClr val="accent5">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solidFill>
                  <a:schemeClr val="accent6">
                    <a:lumMod val="75000"/>
                  </a:schemeClr>
                </a:solidFill>
              </a:rPr>
              <a:t>Сагаалган</a:t>
            </a:r>
            <a:r>
              <a:rPr lang="ru-RU" sz="2800" dirty="0">
                <a:solidFill>
                  <a:schemeClr val="accent6">
                    <a:lumMod val="75000"/>
                  </a:schemeClr>
                </a:solidFill>
              </a:rPr>
              <a:t> – основная дата календаря </a:t>
            </a:r>
            <a:r>
              <a:rPr lang="ru-RU" sz="2800" dirty="0" err="1">
                <a:solidFill>
                  <a:schemeClr val="accent6">
                    <a:lumMod val="75000"/>
                  </a:schemeClr>
                </a:solidFill>
              </a:rPr>
              <a:t>монголоязычных</a:t>
            </a:r>
            <a:r>
              <a:rPr lang="ru-RU" sz="2800" dirty="0">
                <a:solidFill>
                  <a:schemeClr val="accent6">
                    <a:lumMod val="75000"/>
                  </a:schemeClr>
                </a:solidFill>
              </a:rPr>
              <a:t> народов. Как и другие народы, в культуре которых соседствуют и сосуществуют официальный (григорианский) и традиционный календари, современные буряты встречают Новый год дважды: 1 января и в феврале.</a:t>
            </a:r>
            <a:endParaRPr lang="ru-RU" sz="2800" b="1" dirty="0">
              <a:solidFill>
                <a:schemeClr val="accent6">
                  <a:lumMod val="75000"/>
                </a:schemeClr>
              </a:solidFill>
            </a:endParaRPr>
          </a:p>
        </p:txBody>
      </p:sp>
      <p:pic>
        <p:nvPicPr>
          <p:cNvPr id="8198" name="Picture 6" descr="Картинки по запросу сагаалг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24" y="452487"/>
            <a:ext cx="6762750" cy="574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39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332509" y="346100"/>
            <a:ext cx="7755689" cy="6167822"/>
          </a:xfrm>
          <a:prstGeom prst="flowChartProcess">
            <a:avLst/>
          </a:prstGeom>
          <a:ln w="5715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ru-RU" sz="2000" dirty="0">
                <a:solidFill>
                  <a:schemeClr val="accent6">
                    <a:lumMod val="75000"/>
                  </a:schemeClr>
                </a:solidFill>
              </a:rPr>
              <a:t>В праздничные дни должно быть в доме обилие белой пищи. </a:t>
            </a:r>
            <a:r>
              <a:rPr lang="ru-RU" sz="2000" dirty="0" err="1">
                <a:solidFill>
                  <a:schemeClr val="accent6">
                    <a:lumMod val="75000"/>
                  </a:schemeClr>
                </a:solidFill>
              </a:rPr>
              <a:t>Сагаалганская</a:t>
            </a:r>
            <a:r>
              <a:rPr lang="ru-RU" sz="2000" dirty="0">
                <a:solidFill>
                  <a:schemeClr val="accent6">
                    <a:lumMod val="75000"/>
                  </a:schemeClr>
                </a:solidFill>
              </a:rPr>
              <a:t> пища – это ритуальная пища. Каждый старался накануне нового года оказаться дома, среди своих близких, чтобы вместе совершить два обряда: поклонение домашним божествам и подношение угощений хозяину очага. Все собравшиеся члены семьи должны были есть досыта и обязательно попробовать все кушанья. Обильное застолье имело магическое значение. Полагали, что оно способно содействовать процветанию и долголетию людей, богатому урожаю и приплоду скота. Спиртное в этот вечер не пили, а вдоволь насытившись, люди пораньше ложились спать, чтобы утром подняться с рассветом. Считалось, что хозяйка нижнего мира с рассветом объезжает землю, ведет пересчет живых душ и одаривает их. Наиболее насыщенными событиями являются первые три дня, хотя весь месяц считается праздничным: продолжаются хождения в гости, посещение и поздравление родственников, обмен подарками, приветствиями.</a:t>
            </a:r>
          </a:p>
        </p:txBody>
      </p:sp>
      <p:pic>
        <p:nvPicPr>
          <p:cNvPr id="9218" name="Picture 2" descr="Картинки по запросу сагаалг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159" y="515782"/>
            <a:ext cx="3594755" cy="58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530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12192001" cy="6891528"/>
          </a:xfrm>
          <a:prstGeom prst="rect">
            <a:avLst/>
          </a:prstGeom>
        </p:spPr>
      </p:pic>
      <p:sp>
        <p:nvSpPr>
          <p:cNvPr id="5" name="Заголовок 4"/>
          <p:cNvSpPr>
            <a:spLocks noGrp="1"/>
          </p:cNvSpPr>
          <p:nvPr>
            <p:ph type="ctrTitle"/>
          </p:nvPr>
        </p:nvSpPr>
        <p:spPr>
          <a:xfrm>
            <a:off x="554181" y="-261258"/>
            <a:ext cx="9409216" cy="1191269"/>
          </a:xfrm>
        </p:spPr>
        <p:txBody>
          <a:bodyPr>
            <a:noAutofit/>
          </a:bodyPr>
          <a:lstStyle/>
          <a:p>
            <a:r>
              <a:rPr lang="ru-RU" sz="6600" b="1" i="1" dirty="0" smtClean="0">
                <a:solidFill>
                  <a:schemeClr val="bg1">
                    <a:lumMod val="95000"/>
                    <a:lumOff val="5000"/>
                  </a:schemeClr>
                </a:solidFill>
              </a:rPr>
              <a:t>СПАСИБО ЗА ВНИМАНИЕ!</a:t>
            </a:r>
            <a:endParaRPr lang="ru-RU" sz="6600" b="1" i="1" dirty="0">
              <a:solidFill>
                <a:schemeClr val="bg1">
                  <a:lumMod val="95000"/>
                  <a:lumOff val="5000"/>
                </a:schemeClr>
              </a:solidFill>
            </a:endParaRPr>
          </a:p>
        </p:txBody>
      </p:sp>
    </p:spTree>
    <p:extLst>
      <p:ext uri="{BB962C8B-B14F-4D97-AF65-F5344CB8AC3E}">
        <p14:creationId xmlns:p14="http://schemas.microsoft.com/office/powerpoint/2010/main" val="3606617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176658" y="193964"/>
            <a:ext cx="2366157" cy="922317"/>
          </a:xfrm>
        </p:spPr>
        <p:txBody>
          <a:bodyPr/>
          <a:lstStyle/>
          <a:p>
            <a:r>
              <a:rPr lang="ru-RU" b="1" cap="none" dirty="0" smtClean="0">
                <a:ln w="9525">
                  <a:solidFill>
                    <a:schemeClr val="bg1"/>
                  </a:solidFill>
                  <a:prstDash val="solid"/>
                </a:ln>
                <a:effectLst>
                  <a:outerShdw blurRad="12700" dist="38100" dir="2700000" algn="tl" rotWithShape="0">
                    <a:schemeClr val="bg1">
                      <a:lumMod val="50000"/>
                    </a:schemeClr>
                  </a:outerShdw>
                </a:effectLst>
              </a:rPr>
              <a:t>Введение</a:t>
            </a:r>
            <a:endParaRPr lang="ru-RU" dirty="0"/>
          </a:p>
        </p:txBody>
      </p:sp>
      <p:sp>
        <p:nvSpPr>
          <p:cNvPr id="7" name="Прямоугольник с двумя скругленными противолежащими углами 6"/>
          <p:cNvSpPr/>
          <p:nvPr/>
        </p:nvSpPr>
        <p:spPr>
          <a:xfrm>
            <a:off x="6556071" y="2121674"/>
            <a:ext cx="5565672" cy="4500749"/>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2400" dirty="0"/>
              <a:t>Иркутская область является многонациональным регионом. Свыше трех столетий на этой территории проживают представители более ста национальностей, из них наиболее многочисленны русские, буряты,  украинцы, татары, армяне, белорусы. Самые многочисленные по численности  - русские. Вторыми - буряты. </a:t>
            </a:r>
            <a:endParaRPr lang="ru-RU" sz="2400" dirty="0"/>
          </a:p>
        </p:txBody>
      </p:sp>
      <p:pic>
        <p:nvPicPr>
          <p:cNvPr id="1028" name="Picture 4" descr="Иркутская область на карте. Иркутская область на карте Росс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35" y="283294"/>
            <a:ext cx="6095930" cy="4055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иркутская область гер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35" y="3721010"/>
            <a:ext cx="2573340" cy="319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08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03996" y="241466"/>
            <a:ext cx="5859298" cy="3511137"/>
          </a:xfrm>
          <a:prstGeom prst="ellipse">
            <a:avLst/>
          </a:prstGeom>
          <a:ln w="38100">
            <a:solidFill>
              <a:srgbClr val="00B050"/>
            </a:solidFill>
            <a:prstDash val="lgDashDotDot"/>
          </a:ln>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solidFill>
                  <a:srgbClr val="FFFF00"/>
                </a:solidFill>
              </a:rPr>
              <a:t>ПУТЕВОДИТЕЛЬ </a:t>
            </a:r>
          </a:p>
          <a:p>
            <a:pPr algn="ctr"/>
            <a:endParaRPr lang="ru-RU" b="1" dirty="0" smtClean="0">
              <a:solidFill>
                <a:srgbClr val="FFFF00"/>
              </a:solidFill>
            </a:endParaRPr>
          </a:p>
          <a:p>
            <a:pPr algn="ctr"/>
            <a:r>
              <a:rPr lang="ru-RU" dirty="0"/>
              <a:t>Остановка 1. Бурятское жилище – </a:t>
            </a:r>
            <a:r>
              <a:rPr lang="ru-RU" dirty="0" smtClean="0"/>
              <a:t>юрта</a:t>
            </a:r>
          </a:p>
          <a:p>
            <a:pPr algn="ctr"/>
            <a:r>
              <a:rPr lang="ru-RU" dirty="0" smtClean="0"/>
              <a:t>Остановка </a:t>
            </a:r>
            <a:r>
              <a:rPr lang="ru-RU" dirty="0"/>
              <a:t>2. Древние игры и танцы бурят. </a:t>
            </a:r>
            <a:r>
              <a:rPr lang="ru-RU" dirty="0" err="1" smtClean="0"/>
              <a:t>Ехор</a:t>
            </a:r>
            <a:endParaRPr lang="ru-RU" dirty="0" smtClean="0"/>
          </a:p>
          <a:p>
            <a:pPr algn="ctr"/>
            <a:r>
              <a:rPr lang="ru-RU" dirty="0"/>
              <a:t>Остановка 3. Бурятские праздники</a:t>
            </a:r>
          </a:p>
          <a:p>
            <a:endParaRPr lang="ru-RU" dirty="0"/>
          </a:p>
          <a:p>
            <a:endParaRPr lang="ru-RU" dirty="0"/>
          </a:p>
        </p:txBody>
      </p:sp>
      <p:sp>
        <p:nvSpPr>
          <p:cNvPr id="2" name="Заголовок 1"/>
          <p:cNvSpPr>
            <a:spLocks noGrp="1"/>
          </p:cNvSpPr>
          <p:nvPr>
            <p:ph type="title"/>
          </p:nvPr>
        </p:nvSpPr>
        <p:spPr>
          <a:xfrm>
            <a:off x="5775861" y="241466"/>
            <a:ext cx="6106885" cy="1159822"/>
          </a:xfrm>
          <a:blipFill>
            <a:blip r:embed="rId3"/>
            <a:tile tx="0" ty="0" sx="100000" sy="100000" flip="none" algn="tl"/>
          </a:blipFill>
          <a:ln w="76200">
            <a:solidFill>
              <a:srgbClr val="0099FF"/>
            </a:solidFill>
          </a:ln>
        </p:spPr>
        <p:txBody>
          <a:bodyPr>
            <a:normAutofit/>
          </a:bodyPr>
          <a:lstStyle/>
          <a:p>
            <a:pPr algn="ctr"/>
            <a:r>
              <a:rPr lang="ru-RU" dirty="0"/>
              <a:t>: </a:t>
            </a:r>
            <a:r>
              <a:rPr lang="ru-RU" sz="3100" dirty="0">
                <a:solidFill>
                  <a:schemeClr val="accent6">
                    <a:lumMod val="75000"/>
                  </a:schemeClr>
                </a:solidFill>
              </a:rPr>
              <a:t>«Символика в традиционной культуре бурят»</a:t>
            </a:r>
          </a:p>
        </p:txBody>
      </p:sp>
      <p:sp>
        <p:nvSpPr>
          <p:cNvPr id="6" name="Прямоугольник 5"/>
          <p:cNvSpPr/>
          <p:nvPr/>
        </p:nvSpPr>
        <p:spPr>
          <a:xfrm>
            <a:off x="6460177" y="2666009"/>
            <a:ext cx="5332021" cy="3028207"/>
          </a:xfrm>
          <a:prstGeom prst="rect">
            <a:avLst/>
          </a:prstGeom>
          <a:ln w="57150">
            <a:solidFill>
              <a:srgbClr val="0070C0"/>
            </a:solidFill>
            <a:prstDash val="sysDash"/>
          </a:ln>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a:t> Жизнь бурят с начала столетия претерпела множество значительных изменений. Постепенно исчезал кочевой уклад жизни, на котором выросла культура народа и держалась ее национальная самобытность. Уничтожены многие духовные заветы предков, утрачено немало обрядов и традиций. Но все равно прошлое окружает нас в большом и малом. Память и знание прошлого делают мир человека интересным, заряжают душу и тело сакральной энергией.  </a:t>
            </a:r>
            <a:endParaRPr lang="ru-RU" b="1" dirty="0">
              <a:solidFill>
                <a:srgbClr val="0070C0"/>
              </a:solidFill>
            </a:endParaRPr>
          </a:p>
        </p:txBody>
      </p:sp>
      <p:pic>
        <p:nvPicPr>
          <p:cNvPr id="7" name="Рисунок 6"/>
          <p:cNvPicPr>
            <a:picLocks noChangeAspect="1"/>
          </p:cNvPicPr>
          <p:nvPr/>
        </p:nvPicPr>
        <p:blipFill>
          <a:blip r:embed="rId4"/>
          <a:stretch>
            <a:fillRect/>
          </a:stretch>
        </p:blipFill>
        <p:spPr>
          <a:xfrm>
            <a:off x="1007794" y="3988501"/>
            <a:ext cx="4286250" cy="2609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2999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p:cNvSpPr/>
          <p:nvPr/>
        </p:nvSpPr>
        <p:spPr>
          <a:xfrm>
            <a:off x="605641" y="166255"/>
            <a:ext cx="11079677" cy="1425040"/>
          </a:xfrm>
          <a:prstGeom prst="flowChartPunchedTape">
            <a:avLst/>
          </a:prstGeom>
          <a:ln w="57150">
            <a:solidFill>
              <a:srgbClr val="FFFF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a:t> </a:t>
            </a:r>
            <a:r>
              <a:rPr lang="ru-RU" dirty="0">
                <a:solidFill>
                  <a:schemeClr val="accent6">
                    <a:lumMod val="75000"/>
                  </a:schemeClr>
                </a:solidFill>
              </a:rPr>
              <a:t>Юрта органично вписывается в окружающую среду, формой повторяя небесный купол над ней, полукруглые сопки и холмы. В летний зной и жару в ней всегда прохладно, в холод – за счет равномерного обогрева в ней всегда тепло. </a:t>
            </a:r>
            <a:endParaRPr lang="ru-RU" b="1" dirty="0">
              <a:solidFill>
                <a:schemeClr val="accent6">
                  <a:lumMod val="75000"/>
                </a:schemeClr>
              </a:solidFill>
            </a:endParaRPr>
          </a:p>
        </p:txBody>
      </p:sp>
      <p:sp>
        <p:nvSpPr>
          <p:cNvPr id="5" name="Блок-схема: подготовка 4"/>
          <p:cNvSpPr/>
          <p:nvPr/>
        </p:nvSpPr>
        <p:spPr>
          <a:xfrm>
            <a:off x="5023261" y="1900052"/>
            <a:ext cx="6947065" cy="4286992"/>
          </a:xfrm>
          <a:prstGeom prst="flowChartPreparation">
            <a:avLst/>
          </a:prstGeom>
          <a:solidFill>
            <a:srgbClr val="FFFF00"/>
          </a:solidFill>
          <a:ln w="762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6">
                    <a:lumMod val="75000"/>
                  </a:schemeClr>
                </a:solidFill>
              </a:rPr>
              <a:t> Традиционным жилищем бурятского народа с давних времен считалась юрта. Форма юрты символизирует мироздание. Она символизирует также солнце и полную луну. Кроме того, - это символ вечности, в которой все процессы идут по кругу. Крыша юрты соотносилась с небесной сферой. Дымовое отверстие служит своеобразной "дверью" в запредельное пространство - время. Так как в юрте нет углов, в ней нет мест, где собираются злые силы, поэтому жизнь в юрте защищает людей от их влияния. Ее форма стимулирует гармоничное общение между людьми. </a:t>
            </a:r>
            <a:endParaRPr lang="ru-RU" b="1" dirty="0">
              <a:solidFill>
                <a:schemeClr val="accent6">
                  <a:lumMod val="75000"/>
                </a:schemeClr>
              </a:solidFill>
            </a:endParaRPr>
          </a:p>
        </p:txBody>
      </p:sp>
      <p:pic>
        <p:nvPicPr>
          <p:cNvPr id="6" name="Рисунок 5"/>
          <p:cNvPicPr>
            <a:picLocks noChangeAspect="1"/>
          </p:cNvPicPr>
          <p:nvPr/>
        </p:nvPicPr>
        <p:blipFill>
          <a:blip r:embed="rId3"/>
          <a:stretch>
            <a:fillRect/>
          </a:stretch>
        </p:blipFill>
        <p:spPr>
          <a:xfrm>
            <a:off x="411307" y="2262249"/>
            <a:ext cx="4481326" cy="3562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8827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356259" y="380010"/>
            <a:ext cx="3705102" cy="5961413"/>
          </a:xfrm>
          <a:prstGeom prst="flowChartProcess">
            <a:avLst/>
          </a:prstGeom>
          <a:solidFill>
            <a:srgbClr val="0099FF"/>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Все детали юрты унифицированы. Она состоит из 9 основных частей. Остов стен составляется из связанных между собой складных деревянных решеток, которые определяют размеры и вместимость жилища. Каждая решетка, составляющая общую стенку, состоит из плоских реек, наложенных друг на друга косой клеткой и скрепленных волосяными веревками. Благодаря тому, что эта конструкция сжимается или растягивается гармошкой, можно было уменьшать или увеличивать до необходимой высоты юрту или складывать ее во время перекочевок. Шарнирная конструкция решеток стен обеспечивала также немаловажное свойство юрты - </a:t>
            </a:r>
            <a:r>
              <a:rPr lang="ru-RU" sz="1600" dirty="0" err="1"/>
              <a:t>сейсмоустойчивость</a:t>
            </a:r>
            <a:r>
              <a:rPr lang="ru-RU" sz="1600" dirty="0"/>
              <a:t>, что в условиях жизни у Байкала, где нередки землетрясения, было весьма актуально. </a:t>
            </a:r>
            <a:endParaRPr lang="ru-RU" sz="1600" b="1" dirty="0"/>
          </a:p>
        </p:txBody>
      </p:sp>
      <p:sp>
        <p:nvSpPr>
          <p:cNvPr id="5" name="Скругленный прямоугольник 4"/>
          <p:cNvSpPr/>
          <p:nvPr/>
        </p:nvSpPr>
        <p:spPr>
          <a:xfrm>
            <a:off x="4536373" y="380010"/>
            <a:ext cx="7255824" cy="1995055"/>
          </a:xfrm>
          <a:prstGeom prst="roundRect">
            <a:avLst/>
          </a:prstGeom>
          <a:solidFill>
            <a:schemeClr val="bg2">
              <a:lumMod val="40000"/>
              <a:lumOff val="60000"/>
            </a:schemeClr>
          </a:solidFill>
          <a:ln w="57150">
            <a:solidFill>
              <a:schemeClr val="bg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lumMod val="95000"/>
                    <a:lumOff val="5000"/>
                  </a:schemeClr>
                </a:solidFill>
              </a:rPr>
              <a:t>Позднее</a:t>
            </a:r>
            <a:r>
              <a:rPr lang="ru-RU" b="1" dirty="0">
                <a:solidFill>
                  <a:schemeClr val="bg1">
                    <a:lumMod val="95000"/>
                    <a:lumOff val="5000"/>
                  </a:schemeClr>
                </a:solidFill>
              </a:rPr>
              <a:t>, в связи с развитием землевладения и сенокошения, помощь оказывалась при уборке хлеба и заготовке сена. Взаимопомощь особенно была развита среди женщин при выделке кожи, стрижке овец, катании войлока. Этот обычай был полезен тем, что общими усилиями быстро и легко выполнялись трудоемкие работы, создавалась атмосфера дружбы и коллективизма.</a:t>
            </a:r>
          </a:p>
        </p:txBody>
      </p:sp>
      <p:pic>
        <p:nvPicPr>
          <p:cNvPr id="8" name="Picture 2" descr="F:\юрта\0007-007-Vojlokom-okutyvajut-karkas-iz-derevjannykh-reshjotok-i-dlinnykh-tonkikh.jpg"/>
          <p:cNvPicPr>
            <a:picLocks noChangeAspect="1" noChangeArrowheads="1"/>
          </p:cNvPicPr>
          <p:nvPr/>
        </p:nvPicPr>
        <p:blipFill>
          <a:blip r:embed="rId3"/>
          <a:srcRect/>
          <a:stretch>
            <a:fillRect/>
          </a:stretch>
        </p:blipFill>
        <p:spPr bwMode="auto">
          <a:xfrm>
            <a:off x="5710685" y="2655212"/>
            <a:ext cx="5503193" cy="3969564"/>
          </a:xfrm>
          <a:prstGeom prst="rect">
            <a:avLst/>
          </a:prstGeom>
          <a:noFill/>
        </p:spPr>
      </p:pic>
    </p:spTree>
    <p:extLst>
      <p:ext uri="{BB962C8B-B14F-4D97-AF65-F5344CB8AC3E}">
        <p14:creationId xmlns:p14="http://schemas.microsoft.com/office/powerpoint/2010/main" val="3259502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4662" y="889567"/>
            <a:ext cx="4076803" cy="946068"/>
          </a:xfrm>
          <a:gradFill flip="none" rotWithShape="1">
            <a:gsLst>
              <a:gs pos="100000">
                <a:schemeClr val="accent6">
                  <a:lumMod val="75000"/>
                </a:schemeClr>
              </a:gs>
              <a:gs pos="11000">
                <a:schemeClr val="accent6">
                  <a:lumMod val="20000"/>
                  <a:lumOff val="80000"/>
                </a:schemeClr>
              </a:gs>
              <a:gs pos="68000">
                <a:srgbClr val="FF0000"/>
              </a:gs>
            </a:gsLst>
            <a:path path="circle">
              <a:fillToRect l="50000" t="-80000" r="50000" b="180000"/>
            </a:path>
            <a:tileRect/>
          </a:gradFill>
          <a:ln w="76200">
            <a:solidFill>
              <a:srgbClr val="FE2D2D"/>
            </a:solidFill>
            <a:prstDash val="sysDot"/>
          </a:ln>
        </p:spPr>
        <p:txBody>
          <a:bodyPr>
            <a:normAutofit/>
          </a:bodyPr>
          <a:lstStyle/>
          <a:p>
            <a:pPr algn="ctr"/>
            <a:r>
              <a:rPr lang="ru-RU" sz="2000" dirty="0"/>
              <a:t>планировка юрты обусловлена календарем 12-летнего цикла.</a:t>
            </a:r>
          </a:p>
        </p:txBody>
      </p:sp>
      <p:sp>
        <p:nvSpPr>
          <p:cNvPr id="4" name="Блок-схема: процесс 3"/>
          <p:cNvSpPr/>
          <p:nvPr/>
        </p:nvSpPr>
        <p:spPr>
          <a:xfrm>
            <a:off x="5836722" y="73174"/>
            <a:ext cx="5688281" cy="3092720"/>
          </a:xfrm>
          <a:prstGeom prst="flowChartProcess">
            <a:avLst/>
          </a:prstGeom>
          <a:solidFill>
            <a:schemeClr val="accent6">
              <a:lumMod val="60000"/>
              <a:lumOff val="40000"/>
            </a:schemeClr>
          </a:solidFill>
          <a:ln w="76200">
            <a:solidFill>
              <a:schemeClr val="accent6">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a:solidFill>
                  <a:schemeClr val="accent6">
                    <a:lumMod val="75000"/>
                  </a:schemeClr>
                </a:solidFill>
              </a:rPr>
              <a:t>Змея</a:t>
            </a:r>
            <a:r>
              <a:rPr lang="ru-RU" sz="1600" dirty="0">
                <a:solidFill>
                  <a:schemeClr val="accent6">
                    <a:lumMod val="75000"/>
                  </a:schemeClr>
                </a:solidFill>
              </a:rPr>
              <a:t> – символ низшего существа, ползающего по земле, место расположение людей низкого социального положения. </a:t>
            </a:r>
            <a:r>
              <a:rPr lang="ru-RU" sz="1600" u="sng" dirty="0">
                <a:solidFill>
                  <a:schemeClr val="accent6">
                    <a:lumMod val="75000"/>
                  </a:schemeClr>
                </a:solidFill>
              </a:rPr>
              <a:t>Лошадь</a:t>
            </a:r>
            <a:r>
              <a:rPr lang="ru-RU" sz="1600" dirty="0">
                <a:solidFill>
                  <a:schemeClr val="accent6">
                    <a:lumMod val="75000"/>
                  </a:schemeClr>
                </a:solidFill>
              </a:rPr>
              <a:t> – символ подвижности, под ее охраной находится вход в жилище. </a:t>
            </a:r>
            <a:r>
              <a:rPr lang="ru-RU" sz="1600" u="sng" dirty="0">
                <a:solidFill>
                  <a:schemeClr val="accent6">
                    <a:lumMod val="75000"/>
                  </a:schemeClr>
                </a:solidFill>
              </a:rPr>
              <a:t>Овца</a:t>
            </a:r>
            <a:r>
              <a:rPr lang="ru-RU" sz="1600" dirty="0">
                <a:solidFill>
                  <a:schemeClr val="accent6">
                    <a:lumMod val="75000"/>
                  </a:schemeClr>
                </a:solidFill>
              </a:rPr>
              <a:t> – под ее знаком содержат новорожденных ягнят, телят. </a:t>
            </a:r>
            <a:r>
              <a:rPr lang="ru-RU" sz="1600" u="sng" dirty="0">
                <a:solidFill>
                  <a:schemeClr val="accent6">
                    <a:lumMod val="75000"/>
                  </a:schemeClr>
                </a:solidFill>
              </a:rPr>
              <a:t>Обезьяна</a:t>
            </a:r>
            <a:r>
              <a:rPr lang="ru-RU" sz="1600" dirty="0">
                <a:solidFill>
                  <a:schemeClr val="accent6">
                    <a:lumMod val="75000"/>
                  </a:schemeClr>
                </a:solidFill>
              </a:rPr>
              <a:t> часто ассоциируется и совмещается с созвездием Плеяды – под этим знаком место для конского снаряжения. </a:t>
            </a:r>
            <a:r>
              <a:rPr lang="ru-RU" sz="1600" u="sng" dirty="0">
                <a:solidFill>
                  <a:schemeClr val="accent6">
                    <a:lumMod val="75000"/>
                  </a:schemeClr>
                </a:solidFill>
              </a:rPr>
              <a:t>Курица</a:t>
            </a:r>
            <a:r>
              <a:rPr lang="ru-RU" sz="1600" dirty="0">
                <a:solidFill>
                  <a:schemeClr val="accent6">
                    <a:lumMod val="75000"/>
                  </a:schemeClr>
                </a:solidFill>
              </a:rPr>
              <a:t> – символ плодородия и молодости, под ее знаком место для гостей – мужчин. </a:t>
            </a:r>
            <a:r>
              <a:rPr lang="ru-RU" sz="1600" u="sng" dirty="0">
                <a:solidFill>
                  <a:schemeClr val="accent6">
                    <a:lumMod val="75000"/>
                  </a:schemeClr>
                </a:solidFill>
              </a:rPr>
              <a:t>Собака</a:t>
            </a:r>
            <a:r>
              <a:rPr lang="ru-RU" sz="1600" dirty="0">
                <a:solidFill>
                  <a:schemeClr val="accent6">
                    <a:lumMod val="75000"/>
                  </a:schemeClr>
                </a:solidFill>
              </a:rPr>
              <a:t> – страж  юрты, постоянный спутник мужчины – охотника, чабана, табунщика, пастуха. </a:t>
            </a:r>
            <a:r>
              <a:rPr lang="ru-RU" sz="1600" u="sng" dirty="0">
                <a:solidFill>
                  <a:schemeClr val="accent6">
                    <a:lumMod val="75000"/>
                  </a:schemeClr>
                </a:solidFill>
              </a:rPr>
              <a:t>Свинья </a:t>
            </a:r>
            <a:r>
              <a:rPr lang="ru-RU" sz="1600" dirty="0">
                <a:solidFill>
                  <a:schemeClr val="accent6">
                    <a:lumMod val="75000"/>
                  </a:schemeClr>
                </a:solidFill>
              </a:rPr>
              <a:t>– символизирует сытость, достаток, под ее знаком находится домашний алтарь. </a:t>
            </a:r>
          </a:p>
        </p:txBody>
      </p:sp>
      <p:sp>
        <p:nvSpPr>
          <p:cNvPr id="5" name="Скругленный прямоугольник 4"/>
          <p:cNvSpPr/>
          <p:nvPr/>
        </p:nvSpPr>
        <p:spPr>
          <a:xfrm>
            <a:off x="86264" y="3008406"/>
            <a:ext cx="5750458" cy="3306129"/>
          </a:xfrm>
          <a:prstGeom prst="roundRect">
            <a:avLst/>
          </a:prstGeom>
          <a:solidFill>
            <a:srgbClr val="CC0000"/>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err="1"/>
              <a:t>Мышь</a:t>
            </a:r>
            <a:r>
              <a:rPr lang="en-US" dirty="0"/>
              <a:t>, с </a:t>
            </a:r>
            <a:r>
              <a:rPr lang="en-US" dirty="0" err="1"/>
              <a:t>которой</a:t>
            </a:r>
            <a:r>
              <a:rPr lang="en-US" dirty="0"/>
              <a:t> </a:t>
            </a:r>
            <a:r>
              <a:rPr lang="en-US" dirty="0" err="1"/>
              <a:t>начинается</a:t>
            </a:r>
            <a:r>
              <a:rPr lang="en-US" dirty="0"/>
              <a:t> 12-летний </a:t>
            </a:r>
            <a:r>
              <a:rPr lang="en-US" dirty="0" err="1"/>
              <a:t>цикл</a:t>
            </a:r>
            <a:r>
              <a:rPr lang="en-US" dirty="0"/>
              <a:t>, </a:t>
            </a:r>
            <a:r>
              <a:rPr lang="en-US" dirty="0" err="1"/>
              <a:t>соотносится</a:t>
            </a:r>
            <a:r>
              <a:rPr lang="en-US" dirty="0"/>
              <a:t> с </a:t>
            </a:r>
            <a:r>
              <a:rPr lang="en-US" dirty="0" err="1"/>
              <a:t>севером</a:t>
            </a:r>
            <a:r>
              <a:rPr lang="en-US" dirty="0"/>
              <a:t>, </a:t>
            </a:r>
            <a:r>
              <a:rPr lang="en-US" dirty="0" err="1"/>
              <a:t>под</a:t>
            </a:r>
            <a:r>
              <a:rPr lang="en-US" dirty="0"/>
              <a:t> </a:t>
            </a:r>
            <a:r>
              <a:rPr lang="en-US" dirty="0" err="1"/>
              <a:t>ее</a:t>
            </a:r>
            <a:r>
              <a:rPr lang="en-US" dirty="0"/>
              <a:t> </a:t>
            </a:r>
            <a:r>
              <a:rPr lang="en-US" dirty="0" err="1"/>
              <a:t>знаком</a:t>
            </a:r>
            <a:r>
              <a:rPr lang="en-US" dirty="0"/>
              <a:t> </a:t>
            </a:r>
            <a:r>
              <a:rPr lang="en-US" dirty="0" err="1"/>
              <a:t>хранится</a:t>
            </a:r>
            <a:r>
              <a:rPr lang="en-US" dirty="0"/>
              <a:t> </a:t>
            </a:r>
            <a:r>
              <a:rPr lang="en-US" dirty="0" err="1"/>
              <a:t>сундук</a:t>
            </a:r>
            <a:r>
              <a:rPr lang="en-US" dirty="0"/>
              <a:t> с </a:t>
            </a:r>
            <a:r>
              <a:rPr lang="en-US" dirty="0" err="1"/>
              <a:t>наиболее</a:t>
            </a:r>
            <a:r>
              <a:rPr lang="en-US" dirty="0"/>
              <a:t> </a:t>
            </a:r>
            <a:r>
              <a:rPr lang="en-US" dirty="0" err="1"/>
              <a:t>ценными</a:t>
            </a:r>
            <a:r>
              <a:rPr lang="en-US" dirty="0"/>
              <a:t> </a:t>
            </a:r>
            <a:r>
              <a:rPr lang="en-US" dirty="0" err="1"/>
              <a:t>предметами</a:t>
            </a:r>
            <a:r>
              <a:rPr lang="en-US" dirty="0"/>
              <a:t>. </a:t>
            </a:r>
            <a:r>
              <a:rPr lang="en-US" u="sng" dirty="0" err="1"/>
              <a:t>Корова</a:t>
            </a:r>
            <a:r>
              <a:rPr lang="en-US" dirty="0"/>
              <a:t> – </a:t>
            </a:r>
            <a:r>
              <a:rPr lang="en-US" dirty="0" err="1"/>
              <a:t>символ</a:t>
            </a:r>
            <a:r>
              <a:rPr lang="en-US" dirty="0"/>
              <a:t> </a:t>
            </a:r>
            <a:r>
              <a:rPr lang="en-US" dirty="0" err="1"/>
              <a:t>достатка</a:t>
            </a:r>
            <a:r>
              <a:rPr lang="en-US" dirty="0"/>
              <a:t>, </a:t>
            </a:r>
            <a:r>
              <a:rPr lang="en-US" dirty="0" err="1"/>
              <a:t>пищи</a:t>
            </a:r>
            <a:r>
              <a:rPr lang="en-US" dirty="0"/>
              <a:t>, </a:t>
            </a:r>
            <a:r>
              <a:rPr lang="en-US" dirty="0" err="1"/>
              <a:t>под</a:t>
            </a:r>
            <a:r>
              <a:rPr lang="en-US" dirty="0"/>
              <a:t> </a:t>
            </a:r>
            <a:r>
              <a:rPr lang="en-US" dirty="0" err="1"/>
              <a:t>ее</a:t>
            </a:r>
            <a:r>
              <a:rPr lang="en-US" dirty="0"/>
              <a:t> </a:t>
            </a:r>
            <a:r>
              <a:rPr lang="en-US" dirty="0" err="1"/>
              <a:t>знаком</a:t>
            </a:r>
            <a:r>
              <a:rPr lang="en-US" dirty="0"/>
              <a:t> – </a:t>
            </a:r>
            <a:r>
              <a:rPr lang="en-US" dirty="0" err="1"/>
              <a:t>шкаф</a:t>
            </a:r>
            <a:r>
              <a:rPr lang="en-US" dirty="0"/>
              <a:t> с </a:t>
            </a:r>
            <a:r>
              <a:rPr lang="en-US" dirty="0" err="1"/>
              <a:t>готовыми</a:t>
            </a:r>
            <a:r>
              <a:rPr lang="en-US" dirty="0"/>
              <a:t> </a:t>
            </a:r>
            <a:r>
              <a:rPr lang="en-US" dirty="0" err="1"/>
              <a:t>продуктами</a:t>
            </a:r>
            <a:r>
              <a:rPr lang="en-US" dirty="0"/>
              <a:t> </a:t>
            </a:r>
            <a:r>
              <a:rPr lang="en-US" dirty="0" err="1"/>
              <a:t>питания</a:t>
            </a:r>
            <a:r>
              <a:rPr lang="en-US" dirty="0"/>
              <a:t>. </a:t>
            </a:r>
            <a:r>
              <a:rPr lang="en-US" u="sng" dirty="0" err="1"/>
              <a:t>Тигр</a:t>
            </a:r>
            <a:r>
              <a:rPr lang="en-US" dirty="0"/>
              <a:t> – </a:t>
            </a:r>
            <a:r>
              <a:rPr lang="en-US" dirty="0" err="1"/>
              <a:t>символ</a:t>
            </a:r>
            <a:r>
              <a:rPr lang="en-US" dirty="0"/>
              <a:t> </a:t>
            </a:r>
            <a:r>
              <a:rPr lang="en-US" dirty="0" err="1"/>
              <a:t>силы</a:t>
            </a:r>
            <a:r>
              <a:rPr lang="en-US" dirty="0"/>
              <a:t> и </a:t>
            </a:r>
            <a:r>
              <a:rPr lang="en-US" dirty="0" err="1"/>
              <a:t>мужества</a:t>
            </a:r>
            <a:r>
              <a:rPr lang="en-US" dirty="0"/>
              <a:t>, </a:t>
            </a:r>
            <a:r>
              <a:rPr lang="en-US" dirty="0" err="1"/>
              <a:t>под</a:t>
            </a:r>
            <a:r>
              <a:rPr lang="en-US" dirty="0"/>
              <a:t> </a:t>
            </a:r>
            <a:r>
              <a:rPr lang="en-US" dirty="0" err="1"/>
              <a:t>его</a:t>
            </a:r>
            <a:r>
              <a:rPr lang="en-US" dirty="0"/>
              <a:t> </a:t>
            </a:r>
            <a:r>
              <a:rPr lang="en-US" dirty="0" err="1"/>
              <a:t>покровительством</a:t>
            </a:r>
            <a:r>
              <a:rPr lang="en-US" dirty="0"/>
              <a:t> </a:t>
            </a:r>
            <a:r>
              <a:rPr lang="en-US" dirty="0" err="1"/>
              <a:t>находится</a:t>
            </a:r>
            <a:r>
              <a:rPr lang="en-US" dirty="0"/>
              <a:t> </a:t>
            </a:r>
            <a:r>
              <a:rPr lang="en-US" dirty="0" err="1"/>
              <a:t>кровать</a:t>
            </a:r>
            <a:r>
              <a:rPr lang="en-US" dirty="0"/>
              <a:t> </a:t>
            </a:r>
            <a:r>
              <a:rPr lang="en-US" dirty="0" err="1"/>
              <a:t>супругов</a:t>
            </a:r>
            <a:r>
              <a:rPr lang="en-US" dirty="0"/>
              <a:t> – </a:t>
            </a:r>
            <a:r>
              <a:rPr lang="en-US" dirty="0" err="1"/>
              <a:t>хозяев</a:t>
            </a:r>
            <a:r>
              <a:rPr lang="en-US" dirty="0"/>
              <a:t>. </a:t>
            </a:r>
            <a:r>
              <a:rPr lang="en-US" u="sng" dirty="0" err="1"/>
              <a:t>Заяц</a:t>
            </a:r>
            <a:r>
              <a:rPr lang="en-US" dirty="0"/>
              <a:t> – </a:t>
            </a:r>
            <a:r>
              <a:rPr lang="en-US" dirty="0" err="1"/>
              <a:t>символ</a:t>
            </a:r>
            <a:r>
              <a:rPr lang="en-US" dirty="0"/>
              <a:t> </a:t>
            </a:r>
            <a:r>
              <a:rPr lang="en-US" dirty="0" err="1"/>
              <a:t>слабости</a:t>
            </a:r>
            <a:r>
              <a:rPr lang="en-US" dirty="0"/>
              <a:t>, </a:t>
            </a:r>
            <a:r>
              <a:rPr lang="en-US" dirty="0" err="1"/>
              <a:t>пугливости</a:t>
            </a:r>
            <a:r>
              <a:rPr lang="en-US" dirty="0"/>
              <a:t>. </a:t>
            </a:r>
            <a:r>
              <a:rPr lang="en-US" dirty="0" err="1"/>
              <a:t>Этот</a:t>
            </a:r>
            <a:r>
              <a:rPr lang="en-US" dirty="0"/>
              <a:t> </a:t>
            </a:r>
            <a:r>
              <a:rPr lang="en-US" dirty="0" err="1"/>
              <a:t>символ</a:t>
            </a:r>
            <a:r>
              <a:rPr lang="en-US" dirty="0"/>
              <a:t> </a:t>
            </a:r>
            <a:r>
              <a:rPr lang="en-US" dirty="0" err="1"/>
              <a:t>указывает</a:t>
            </a:r>
            <a:r>
              <a:rPr lang="en-US" dirty="0"/>
              <a:t> </a:t>
            </a:r>
            <a:r>
              <a:rPr lang="en-US" dirty="0" err="1"/>
              <a:t>местонахождения</a:t>
            </a:r>
            <a:r>
              <a:rPr lang="en-US" dirty="0"/>
              <a:t> </a:t>
            </a:r>
            <a:r>
              <a:rPr lang="en-US" dirty="0" err="1"/>
              <a:t>детей</a:t>
            </a:r>
            <a:r>
              <a:rPr lang="en-US" dirty="0"/>
              <a:t> в </a:t>
            </a:r>
            <a:r>
              <a:rPr lang="en-US" dirty="0" err="1"/>
              <a:t>изножье</a:t>
            </a:r>
            <a:r>
              <a:rPr lang="en-US" dirty="0"/>
              <a:t> </a:t>
            </a:r>
            <a:r>
              <a:rPr lang="en-US" dirty="0" err="1"/>
              <a:t>кровати</a:t>
            </a:r>
            <a:r>
              <a:rPr lang="en-US" dirty="0"/>
              <a:t> </a:t>
            </a:r>
            <a:r>
              <a:rPr lang="en-US" dirty="0" err="1"/>
              <a:t>родителей</a:t>
            </a:r>
            <a:r>
              <a:rPr lang="en-US" dirty="0"/>
              <a:t>. </a:t>
            </a:r>
            <a:r>
              <a:rPr lang="en-US" u="sng" dirty="0" err="1"/>
              <a:t>Дракон</a:t>
            </a:r>
            <a:r>
              <a:rPr lang="en-US" dirty="0"/>
              <a:t> – </a:t>
            </a:r>
            <a:r>
              <a:rPr lang="en-US" dirty="0" err="1"/>
              <a:t>властитель</a:t>
            </a:r>
            <a:r>
              <a:rPr lang="en-US" dirty="0"/>
              <a:t> </a:t>
            </a:r>
            <a:r>
              <a:rPr lang="en-US" dirty="0" err="1"/>
              <a:t>небесной</a:t>
            </a:r>
            <a:r>
              <a:rPr lang="en-US" dirty="0"/>
              <a:t> </a:t>
            </a:r>
            <a:r>
              <a:rPr lang="en-US" dirty="0" err="1"/>
              <a:t>сферы</a:t>
            </a:r>
            <a:r>
              <a:rPr lang="en-US" dirty="0"/>
              <a:t>, </a:t>
            </a:r>
            <a:r>
              <a:rPr lang="en-US" dirty="0" err="1"/>
              <a:t>под</a:t>
            </a:r>
            <a:r>
              <a:rPr lang="en-US" dirty="0"/>
              <a:t> </a:t>
            </a:r>
            <a:r>
              <a:rPr lang="en-US" dirty="0" err="1"/>
              <a:t>его</a:t>
            </a:r>
            <a:r>
              <a:rPr lang="en-US" dirty="0"/>
              <a:t> </a:t>
            </a:r>
            <a:r>
              <a:rPr lang="en-US" dirty="0" err="1"/>
              <a:t>знаком</a:t>
            </a:r>
            <a:r>
              <a:rPr lang="en-US" dirty="0"/>
              <a:t> </a:t>
            </a:r>
            <a:r>
              <a:rPr lang="en-US" dirty="0" err="1"/>
              <a:t>размещаются</a:t>
            </a:r>
            <a:r>
              <a:rPr lang="en-US" dirty="0"/>
              <a:t> </a:t>
            </a:r>
            <a:r>
              <a:rPr lang="en-US" dirty="0" err="1"/>
              <a:t>сосуды</a:t>
            </a:r>
            <a:r>
              <a:rPr lang="en-US" dirty="0"/>
              <a:t> с </a:t>
            </a:r>
            <a:r>
              <a:rPr lang="en-US" dirty="0" err="1"/>
              <a:t>водой</a:t>
            </a:r>
            <a:r>
              <a:rPr lang="en-US" dirty="0"/>
              <a:t> и </a:t>
            </a:r>
            <a:r>
              <a:rPr lang="en-US" dirty="0" err="1"/>
              <a:t>дрова</a:t>
            </a:r>
            <a:r>
              <a:rPr lang="en-US" dirty="0"/>
              <a:t> </a:t>
            </a:r>
            <a:r>
              <a:rPr lang="en-US" dirty="0" err="1"/>
              <a:t>для</a:t>
            </a:r>
            <a:r>
              <a:rPr lang="en-US" dirty="0"/>
              <a:t> </a:t>
            </a:r>
            <a:r>
              <a:rPr lang="en-US" dirty="0" err="1"/>
              <a:t>огня</a:t>
            </a:r>
            <a:r>
              <a:rPr lang="en-US" dirty="0"/>
              <a:t> </a:t>
            </a:r>
            <a:r>
              <a:rPr lang="en-US" dirty="0" err="1"/>
              <a:t>очага</a:t>
            </a:r>
            <a:r>
              <a:rPr lang="en-US" dirty="0"/>
              <a:t>. </a:t>
            </a:r>
            <a:endParaRPr lang="ru-RU" b="1" dirty="0"/>
          </a:p>
        </p:txBody>
      </p:sp>
      <p:pic>
        <p:nvPicPr>
          <p:cNvPr id="9" name="Рисунок 8"/>
          <p:cNvPicPr>
            <a:picLocks noChangeAspect="1"/>
          </p:cNvPicPr>
          <p:nvPr/>
        </p:nvPicPr>
        <p:blipFill>
          <a:blip r:embed="rId3"/>
          <a:stretch>
            <a:fillRect/>
          </a:stretch>
        </p:blipFill>
        <p:spPr>
          <a:xfrm>
            <a:off x="6127668" y="3302116"/>
            <a:ext cx="5802664" cy="3364795"/>
          </a:xfrm>
          <a:prstGeom prst="rect">
            <a:avLst/>
          </a:prstGeom>
        </p:spPr>
      </p:pic>
    </p:spTree>
    <p:extLst>
      <p:ext uri="{BB962C8B-B14F-4D97-AF65-F5344CB8AC3E}">
        <p14:creationId xmlns:p14="http://schemas.microsoft.com/office/powerpoint/2010/main" val="2322441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105" y="231568"/>
            <a:ext cx="5323113" cy="1171699"/>
          </a:xfrm>
          <a:blipFill>
            <a:blip r:embed="rId3"/>
            <a:tile tx="0" ty="0" sx="100000" sy="100000" flip="none" algn="tl"/>
          </a:blipFill>
        </p:spPr>
        <p:txBody>
          <a:bodyPr>
            <a:normAutofit/>
          </a:bodyPr>
          <a:lstStyle/>
          <a:p>
            <a:pPr algn="ctr"/>
            <a:r>
              <a:rPr lang="ru-RU" sz="4400" b="1" cap="none" spc="50" dirty="0" smtClean="0">
                <a:ln w="0"/>
                <a:solidFill>
                  <a:schemeClr val="bg2"/>
                </a:solidFill>
                <a:effectLst>
                  <a:innerShdw blurRad="63500" dist="50800" dir="13500000">
                    <a:srgbClr val="000000">
                      <a:alpha val="50000"/>
                    </a:srgbClr>
                  </a:innerShdw>
                </a:effectLst>
              </a:rPr>
              <a:t>Очаг </a:t>
            </a:r>
            <a:endParaRPr lang="ru-RU" sz="4400" b="1" cap="none" spc="50" dirty="0">
              <a:ln w="0"/>
              <a:solidFill>
                <a:schemeClr val="bg2"/>
              </a:solidFill>
              <a:effectLst>
                <a:innerShdw blurRad="63500" dist="50800" dir="13500000">
                  <a:srgbClr val="000000">
                    <a:alpha val="50000"/>
                  </a:srgbClr>
                </a:innerShdw>
              </a:effectLst>
            </a:endParaRPr>
          </a:p>
        </p:txBody>
      </p:sp>
      <p:sp>
        <p:nvSpPr>
          <p:cNvPr id="4" name="Скругленный прямоугольник 3"/>
          <p:cNvSpPr/>
          <p:nvPr/>
        </p:nvSpPr>
        <p:spPr>
          <a:xfrm>
            <a:off x="403760" y="231568"/>
            <a:ext cx="5677864" cy="1726628"/>
          </a:xfrm>
          <a:prstGeom prst="roundRect">
            <a:avLst/>
          </a:prstGeom>
          <a:ln>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a:t>Пространство юрты имеет несколько знаков – символов, с помощью которых оно осваивается, отгораживается от остального мира и которые выступают как обереги, как сакральные объекты. Прежде всего это очаг. </a:t>
            </a:r>
            <a:endParaRPr lang="ru-RU" b="1" dirty="0">
              <a:solidFill>
                <a:schemeClr val="bg1">
                  <a:lumMod val="95000"/>
                  <a:lumOff val="5000"/>
                </a:schemeClr>
              </a:solidFill>
            </a:endParaRPr>
          </a:p>
        </p:txBody>
      </p:sp>
      <p:pic>
        <p:nvPicPr>
          <p:cNvPr id="5" name="Рисунок 4"/>
          <p:cNvPicPr>
            <a:picLocks noChangeAspect="1"/>
          </p:cNvPicPr>
          <p:nvPr/>
        </p:nvPicPr>
        <p:blipFill>
          <a:blip r:embed="rId4"/>
          <a:stretch>
            <a:fillRect/>
          </a:stretch>
        </p:blipFill>
        <p:spPr>
          <a:xfrm>
            <a:off x="7180612" y="1698171"/>
            <a:ext cx="4847606" cy="3595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Блок-схема: процесс 7"/>
          <p:cNvSpPr/>
          <p:nvPr/>
        </p:nvSpPr>
        <p:spPr>
          <a:xfrm>
            <a:off x="199037" y="2147977"/>
            <a:ext cx="6815321" cy="4710023"/>
          </a:xfrm>
          <a:prstGeom prst="flowChartProcess">
            <a:avLst/>
          </a:prstGeom>
          <a:ln w="76200">
            <a:solidFill>
              <a:srgbClr val="47196F"/>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Очаг – это центр юрты, который выступает как точка отсчета при организации ее пространства и место, вокруг которого протекает жизнь семьи. Огонь для бурят – объект поклонения. Очаг – связывающее звено между предками и потомками, символ преемственности поколений, символ объединения определенной группы людей и одновременно противопоставления ее всем другим (чужой огонь, чужие люди). </a:t>
            </a:r>
            <a:endParaRPr lang="ru-RU" dirty="0" smtClean="0"/>
          </a:p>
          <a:p>
            <a:pPr algn="ctr"/>
            <a:r>
              <a:rPr lang="ru-RU" dirty="0" smtClean="0"/>
              <a:t>С </a:t>
            </a:r>
            <a:r>
              <a:rPr lang="ru-RU" dirty="0"/>
              <a:t>очагом и огнем связан ряд важных запретов, от соблюдения которых зависит благополучие семьи. Цель их – ни в коем случае не допускать осквернения очага и оскорбления хозяйки огня, ибо это может привести к распаду семьи, гибели ее членов, угасанию рода. Запрещалось лить воду на огонь, потому что огонь и вода – взаимоуничтожающие элементы стихии: огонь заливается водой, а вода высушивается жаром от огня. </a:t>
            </a:r>
            <a:endParaRPr lang="ru-RU" dirty="0" smtClean="0"/>
          </a:p>
          <a:p>
            <a:pPr algn="ctr"/>
            <a:r>
              <a:rPr lang="ru-RU" dirty="0" smtClean="0"/>
              <a:t>Нельзя </a:t>
            </a:r>
            <a:r>
              <a:rPr lang="ru-RU" dirty="0"/>
              <a:t>бросать в огонь мусор, грязь, топить плохими дровами. </a:t>
            </a:r>
          </a:p>
          <a:p>
            <a:pPr algn="ctr"/>
            <a:endParaRPr lang="ru-RU" b="1" dirty="0">
              <a:solidFill>
                <a:schemeClr val="bg1">
                  <a:lumMod val="95000"/>
                  <a:lumOff val="5000"/>
                </a:schemeClr>
              </a:solidFill>
            </a:endParaRPr>
          </a:p>
        </p:txBody>
      </p:sp>
    </p:spTree>
    <p:extLst>
      <p:ext uri="{BB962C8B-B14F-4D97-AF65-F5344CB8AC3E}">
        <p14:creationId xmlns:p14="http://schemas.microsoft.com/office/powerpoint/2010/main" val="29044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368135" y="273133"/>
            <a:ext cx="11234058" cy="3253839"/>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t>Диаметр юрты достигал 10 метров. В центре, для поддержания потолка, устанавливали столбы с балкой. Потолок юрты покрывался вымоченной корой, дерном и тесом. Внутри юрта делилась условно на две половины. В западной части – </a:t>
            </a:r>
            <a:r>
              <a:rPr lang="ru-RU" b="1" dirty="0" err="1"/>
              <a:t>баруун</a:t>
            </a:r>
            <a:r>
              <a:rPr lang="ru-RU" b="1" dirty="0"/>
              <a:t> тала – находились сбруя, орудия труда и оружие, на стене висели </a:t>
            </a:r>
            <a:r>
              <a:rPr lang="ru-RU" b="1" dirty="0" err="1"/>
              <a:t>онгоны</a:t>
            </a:r>
            <a:r>
              <a:rPr lang="ru-RU" b="1" dirty="0"/>
              <a:t> – изображения духов, а в восточной – </a:t>
            </a:r>
            <a:r>
              <a:rPr lang="ru-RU" b="1" dirty="0" err="1"/>
              <a:t>зуун</a:t>
            </a:r>
            <a:r>
              <a:rPr lang="ru-RU" b="1" dirty="0"/>
              <a:t> тала – размещались кухня, кладовая. По обычаям, замужней женщине запрещалось входить в западную половину. Северная часть юрты – </a:t>
            </a:r>
            <a:r>
              <a:rPr lang="ru-RU" b="1" dirty="0" err="1"/>
              <a:t>хоймор</a:t>
            </a:r>
            <a:r>
              <a:rPr lang="ru-RU" b="1" dirty="0"/>
              <a:t> – располагалась напротив двери. Сюда, под защиту огня, ставили зыбку (углы) с грудным ребенком, сажали гостей. Посреди юрты располагались очаг и </a:t>
            </a:r>
            <a:r>
              <a:rPr lang="ru-RU" b="1" dirty="0" err="1"/>
              <a:t>тогоон</a:t>
            </a:r>
            <a:r>
              <a:rPr lang="ru-RU" b="1" dirty="0"/>
              <a:t> – большой чугунный котел. Дым поднимался верх и выходил через отверстие в потолке. Очаг считался священным, и с ним связаны многочисленные правила и обряды. В </a:t>
            </a:r>
            <a:r>
              <a:rPr lang="ru-RU" b="1" dirty="0" err="1"/>
              <a:t>северо</a:t>
            </a:r>
            <a:r>
              <a:rPr lang="ru-RU" b="1" dirty="0"/>
              <a:t>–западной стороне устанавливалась деревянная кровать, в стене </a:t>
            </a:r>
            <a:r>
              <a:rPr lang="ru-RU" b="1" dirty="0" err="1"/>
              <a:t>северо</a:t>
            </a:r>
            <a:r>
              <a:rPr lang="ru-RU" b="1" dirty="0"/>
              <a:t>–восточной стороны вделывались или просто расставлялись полки для утвари. Снаружи иногда пристраивалось крыльцо, и была вкопана коновязь – </a:t>
            </a:r>
            <a:r>
              <a:rPr lang="ru-RU" b="1" dirty="0" err="1"/>
              <a:t>сэргэ</a:t>
            </a:r>
            <a:r>
              <a:rPr lang="ru-RU" b="1" dirty="0"/>
              <a:t>, верх которой украшался резным орнаментом. </a:t>
            </a:r>
            <a:r>
              <a:rPr lang="ru-RU" b="1" dirty="0" err="1"/>
              <a:t>Сэргэ</a:t>
            </a:r>
            <a:r>
              <a:rPr lang="ru-RU" b="1" dirty="0"/>
              <a:t> служил предметом особого почитания и являлся показателем достатка семьи, так как его отсутствие означало </a:t>
            </a:r>
            <a:r>
              <a:rPr lang="ru-RU" b="1" dirty="0" err="1"/>
              <a:t>безлошадность</a:t>
            </a:r>
            <a:r>
              <a:rPr lang="ru-RU" b="1" dirty="0"/>
              <a:t>, бедность.</a:t>
            </a:r>
          </a:p>
        </p:txBody>
      </p:sp>
      <p:pic>
        <p:nvPicPr>
          <p:cNvPr id="6" name="Рисунок 5"/>
          <p:cNvPicPr>
            <a:picLocks noChangeAspect="1"/>
          </p:cNvPicPr>
          <p:nvPr/>
        </p:nvPicPr>
        <p:blipFill>
          <a:blip r:embed="rId2"/>
          <a:stretch>
            <a:fillRect/>
          </a:stretch>
        </p:blipFill>
        <p:spPr>
          <a:xfrm>
            <a:off x="665018" y="3670000"/>
            <a:ext cx="5086760" cy="2996911"/>
          </a:xfrm>
          <a:prstGeom prst="rect">
            <a:avLst/>
          </a:prstGeom>
        </p:spPr>
      </p:pic>
    </p:spTree>
    <p:extLst>
      <p:ext uri="{BB962C8B-B14F-4D97-AF65-F5344CB8AC3E}">
        <p14:creationId xmlns:p14="http://schemas.microsoft.com/office/powerpoint/2010/main" val="3606744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01083" y="190996"/>
            <a:ext cx="4655129" cy="1290452"/>
          </a:xfrm>
          <a:blipFill>
            <a:blip r:embed="rId2"/>
            <a:tile tx="0" ty="0" sx="100000" sy="100000" flip="none" algn="tl"/>
          </a:blipFill>
        </p:spPr>
        <p:txBody>
          <a:bodyPr>
            <a:noAutofit/>
          </a:bodyPr>
          <a:lstStyle/>
          <a:p>
            <a:pPr algn="ctr"/>
            <a:r>
              <a:rPr lang="ru-RU" dirty="0">
                <a:solidFill>
                  <a:schemeClr val="accent6">
                    <a:lumMod val="75000"/>
                  </a:schemeClr>
                </a:solidFill>
              </a:rPr>
              <a:t>Древние игры и танцы бурят. </a:t>
            </a:r>
            <a:r>
              <a:rPr lang="ru-RU" dirty="0" err="1">
                <a:solidFill>
                  <a:schemeClr val="accent6">
                    <a:lumMod val="75000"/>
                  </a:schemeClr>
                </a:solidFill>
              </a:rPr>
              <a:t>Ехор</a:t>
            </a:r>
            <a:endParaRPr lang="ru-RU" dirty="0">
              <a:solidFill>
                <a:schemeClr val="accent6">
                  <a:lumMod val="75000"/>
                </a:schemeClr>
              </a:solidFill>
            </a:endParaRPr>
          </a:p>
        </p:txBody>
      </p:sp>
      <p:sp>
        <p:nvSpPr>
          <p:cNvPr id="4" name="Прямоугольник с двумя скругленными противолежащими углами 3"/>
          <p:cNvSpPr/>
          <p:nvPr/>
        </p:nvSpPr>
        <p:spPr>
          <a:xfrm>
            <a:off x="138806" y="18145"/>
            <a:ext cx="6650182" cy="314696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ru-RU" b="1" dirty="0">
                <a:solidFill>
                  <a:schemeClr val="bg1">
                    <a:lumMod val="95000"/>
                    <a:lumOff val="5000"/>
                  </a:schemeClr>
                </a:solidFill>
              </a:rPr>
              <a:t> </a:t>
            </a:r>
            <a:r>
              <a:rPr lang="ru-RU" dirty="0"/>
              <a:t>Ни один праздник бурятского народа не обходится без самого любимого, распространенного среди всех бурят  древнейшего по своему происхождению кругового танца </a:t>
            </a:r>
            <a:r>
              <a:rPr lang="ru-RU" u="sng" dirty="0" err="1"/>
              <a:t>ехор</a:t>
            </a:r>
            <a:r>
              <a:rPr lang="ru-RU" dirty="0"/>
              <a:t>. Буряты - единственный из </a:t>
            </a:r>
            <a:r>
              <a:rPr lang="ru-RU" dirty="0" err="1"/>
              <a:t>монголоязычных</a:t>
            </a:r>
            <a:r>
              <a:rPr lang="ru-RU" dirty="0"/>
              <a:t> народов , у которого бытует круговой танец. </a:t>
            </a:r>
            <a:r>
              <a:rPr lang="ru-RU" dirty="0" err="1"/>
              <a:t>Ехор</a:t>
            </a:r>
            <a:r>
              <a:rPr lang="ru-RU" dirty="0"/>
              <a:t> как культурный феномен, как непреходящая ценность, которая передается из поколения в поколение. В каждую историческую эпоху </a:t>
            </a:r>
            <a:r>
              <a:rPr lang="ru-RU" dirty="0" err="1"/>
              <a:t>ехорные</a:t>
            </a:r>
            <a:r>
              <a:rPr lang="ru-RU" dirty="0"/>
              <a:t> танцы исполнялись не так, как в предыдущую, ведь каждое поколение отражает в танце свое мироощущение, свою культуру. Поэтому народный танец всегда современен.</a:t>
            </a:r>
          </a:p>
        </p:txBody>
      </p:sp>
      <p:pic>
        <p:nvPicPr>
          <p:cNvPr id="2052" name="Picture 4"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316" y="2222258"/>
            <a:ext cx="4998281" cy="37299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Картинки по запросу ех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79" y="3610244"/>
            <a:ext cx="5574422" cy="313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62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TM03457452[[fn=Небесная]]</Template>
  <TotalTime>220</TotalTime>
  <Words>1707</Words>
  <Application>Microsoft Office PowerPoint</Application>
  <PresentationFormat>Широкоэкранный</PresentationFormat>
  <Paragraphs>45</Paragraphs>
  <Slides>17</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Небеса</vt:lpstr>
      <vt:lpstr>«Путешествие – экскурсия в знаковую культуру бурят. Национальные символы»</vt:lpstr>
      <vt:lpstr>Введение</vt:lpstr>
      <vt:lpstr>: «Символика в традиционной культуре бурят»</vt:lpstr>
      <vt:lpstr>Презентация PowerPoint</vt:lpstr>
      <vt:lpstr>Презентация PowerPoint</vt:lpstr>
      <vt:lpstr>планировка юрты обусловлена календарем 12-летнего цикла.</vt:lpstr>
      <vt:lpstr>Очаг </vt:lpstr>
      <vt:lpstr>Презентация PowerPoint</vt:lpstr>
      <vt:lpstr>Древние игры и танцы бурят. Ехор</vt:lpstr>
      <vt:lpstr>Презентация PowerPoint</vt:lpstr>
      <vt:lpstr>Остановка 3. Бурятские праздники</vt:lpstr>
      <vt:lpstr>Презентация PowerPoint</vt:lpstr>
      <vt:lpstr>Стрельба из лука</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Exnixito</dc:creator>
  <cp:lastModifiedBy>Артём Соболеев</cp:lastModifiedBy>
  <cp:revision>23</cp:revision>
  <dcterms:created xsi:type="dcterms:W3CDTF">2015-12-24T08:37:54Z</dcterms:created>
  <dcterms:modified xsi:type="dcterms:W3CDTF">2020-01-24T11:51:59Z</dcterms:modified>
</cp:coreProperties>
</file>