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79" r:id="rId4"/>
    <p:sldId id="298" r:id="rId5"/>
    <p:sldId id="299" r:id="rId6"/>
    <p:sldId id="300" r:id="rId7"/>
    <p:sldId id="301" r:id="rId8"/>
    <p:sldId id="260" r:id="rId9"/>
    <p:sldId id="265" r:id="rId10"/>
    <p:sldId id="282" r:id="rId11"/>
    <p:sldId id="263" r:id="rId12"/>
    <p:sldId id="319" r:id="rId13"/>
    <p:sldId id="318" r:id="rId14"/>
    <p:sldId id="317" r:id="rId15"/>
    <p:sldId id="274" r:id="rId16"/>
    <p:sldId id="302" r:id="rId17"/>
    <p:sldId id="270" r:id="rId18"/>
    <p:sldId id="314" r:id="rId19"/>
    <p:sldId id="292" r:id="rId20"/>
    <p:sldId id="315" r:id="rId21"/>
    <p:sldId id="293" r:id="rId22"/>
    <p:sldId id="264" r:id="rId23"/>
    <p:sldId id="276" r:id="rId24"/>
    <p:sldId id="278" r:id="rId25"/>
    <p:sldId id="285" r:id="rId26"/>
    <p:sldId id="286" r:id="rId27"/>
    <p:sldId id="287" r:id="rId28"/>
    <p:sldId id="303" r:id="rId29"/>
    <p:sldId id="304" r:id="rId30"/>
    <p:sldId id="305" r:id="rId31"/>
    <p:sldId id="306" r:id="rId32"/>
    <p:sldId id="308" r:id="rId33"/>
    <p:sldId id="288" r:id="rId34"/>
    <p:sldId id="307" r:id="rId35"/>
    <p:sldId id="309" r:id="rId36"/>
    <p:sldId id="290" r:id="rId37"/>
    <p:sldId id="310" r:id="rId38"/>
    <p:sldId id="311" r:id="rId39"/>
    <p:sldId id="291" r:id="rId40"/>
    <p:sldId id="284" r:id="rId41"/>
    <p:sldId id="312" r:id="rId42"/>
    <p:sldId id="268" r:id="rId43"/>
    <p:sldId id="313" r:id="rId44"/>
    <p:sldId id="316" r:id="rId45"/>
  </p:sldIdLst>
  <p:sldSz cx="10764838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39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ОМП" initials="К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528" y="-96"/>
      </p:cViewPr>
      <p:guideLst>
        <p:guide orient="horz" pos="2160"/>
        <p:guide pos="339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45607" y="1122363"/>
            <a:ext cx="8073629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5607" y="3602038"/>
            <a:ext cx="807362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1" indent="0" algn="ctr">
              <a:buNone/>
              <a:defRPr sz="2000"/>
            </a:lvl2pPr>
            <a:lvl3pPr marL="914383" indent="0" algn="ctr">
              <a:buNone/>
              <a:defRPr sz="1800"/>
            </a:lvl3pPr>
            <a:lvl4pPr marL="1371574" indent="0" algn="ctr">
              <a:buNone/>
              <a:defRPr sz="1600"/>
            </a:lvl4pPr>
            <a:lvl5pPr marL="1828766" indent="0" algn="ctr">
              <a:buNone/>
              <a:defRPr sz="1600"/>
            </a:lvl5pPr>
            <a:lvl6pPr marL="2285957" indent="0" algn="ctr">
              <a:buNone/>
              <a:defRPr sz="1600"/>
            </a:lvl6pPr>
            <a:lvl7pPr marL="2743149" indent="0" algn="ctr">
              <a:buNone/>
              <a:defRPr sz="1600"/>
            </a:lvl7pPr>
            <a:lvl8pPr marL="3200341" indent="0" algn="ctr">
              <a:buNone/>
              <a:defRPr sz="1600"/>
            </a:lvl8pPr>
            <a:lvl9pPr marL="3657533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386FC-4211-4D12-9F20-EF97FD98DBA2}" type="datetimeFigureOut">
              <a:rPr lang="ru-RU" smtClean="0"/>
              <a:pPr/>
              <a:t>06.03.2020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AAD37-EBBD-4C66-AEA2-F126ACDD3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0179693"/>
      </p:ext>
    </p:extLst>
  </p:cSld>
  <p:clrMapOvr>
    <a:masterClrMapping/>
  </p:clrMapOvr>
  <p:transition spd="slow" advTm="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386FC-4211-4D12-9F20-EF97FD98DBA2}" type="datetimeFigureOut">
              <a:rPr lang="ru-RU" smtClean="0"/>
              <a:pPr/>
              <a:t>06.03.2020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AAD37-EBBD-4C66-AEA2-F126ACDD3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6470729"/>
      </p:ext>
    </p:extLst>
  </p:cSld>
  <p:clrMapOvr>
    <a:masterClrMapping/>
  </p:clrMapOvr>
  <p:transition spd="slow" advTm="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03589" y="365125"/>
            <a:ext cx="2321168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0084" y="365125"/>
            <a:ext cx="6828944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386FC-4211-4D12-9F20-EF97FD98DBA2}" type="datetimeFigureOut">
              <a:rPr lang="ru-RU" smtClean="0"/>
              <a:pPr/>
              <a:t>06.03.2020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AAD37-EBBD-4C66-AEA2-F126ACDD3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8841205"/>
      </p:ext>
    </p:extLst>
  </p:cSld>
  <p:clrMapOvr>
    <a:masterClrMapping/>
  </p:clrMapOvr>
  <p:transition spd="slow" advTm="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386FC-4211-4D12-9F20-EF97FD98DBA2}" type="datetimeFigureOut">
              <a:rPr lang="ru-RU" smtClean="0"/>
              <a:pPr/>
              <a:t>06.03.2020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AAD37-EBBD-4C66-AEA2-F126ACDD3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6611189"/>
      </p:ext>
    </p:extLst>
  </p:cSld>
  <p:clrMapOvr>
    <a:masterClrMapping/>
  </p:clrMapOvr>
  <p:transition spd="slow" advTm="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4478" y="1709742"/>
            <a:ext cx="9284673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4478" y="4589469"/>
            <a:ext cx="928467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9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8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386FC-4211-4D12-9F20-EF97FD98DBA2}" type="datetimeFigureOut">
              <a:rPr lang="ru-RU" smtClean="0"/>
              <a:pPr/>
              <a:t>06.03.2020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AAD37-EBBD-4C66-AEA2-F126ACDD3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7341619"/>
      </p:ext>
    </p:extLst>
  </p:cSld>
  <p:clrMapOvr>
    <a:masterClrMapping/>
  </p:clrMapOvr>
  <p:transition spd="slow" advTm="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40086" y="1825625"/>
            <a:ext cx="4575055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49701" y="1825625"/>
            <a:ext cx="4575055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386FC-4211-4D12-9F20-EF97FD98DBA2}" type="datetimeFigureOut">
              <a:rPr lang="ru-RU" smtClean="0"/>
              <a:pPr/>
              <a:t>06.03.2020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AAD37-EBBD-4C66-AEA2-F126ACDD3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7892568"/>
      </p:ext>
    </p:extLst>
  </p:cSld>
  <p:clrMapOvr>
    <a:masterClrMapping/>
  </p:clrMapOvr>
  <p:transition spd="slow" advTm="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487" y="365129"/>
            <a:ext cx="9284673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41486" y="1681163"/>
            <a:ext cx="455403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1" indent="0">
              <a:buNone/>
              <a:defRPr sz="2000" b="1"/>
            </a:lvl2pPr>
            <a:lvl3pPr marL="914383" indent="0">
              <a:buNone/>
              <a:defRPr sz="1800" b="1"/>
            </a:lvl3pPr>
            <a:lvl4pPr marL="1371574" indent="0">
              <a:buNone/>
              <a:defRPr sz="1600" b="1"/>
            </a:lvl4pPr>
            <a:lvl5pPr marL="1828766" indent="0">
              <a:buNone/>
              <a:defRPr sz="1600" b="1"/>
            </a:lvl5pPr>
            <a:lvl6pPr marL="2285957" indent="0">
              <a:buNone/>
              <a:defRPr sz="1600" b="1"/>
            </a:lvl6pPr>
            <a:lvl7pPr marL="2743149" indent="0">
              <a:buNone/>
              <a:defRPr sz="1600" b="1"/>
            </a:lvl7pPr>
            <a:lvl8pPr marL="3200341" indent="0">
              <a:buNone/>
              <a:defRPr sz="1600" b="1"/>
            </a:lvl8pPr>
            <a:lvl9pPr marL="365753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41486" y="2505075"/>
            <a:ext cx="455403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49701" y="1681163"/>
            <a:ext cx="457645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1" indent="0">
              <a:buNone/>
              <a:defRPr sz="2000" b="1"/>
            </a:lvl2pPr>
            <a:lvl3pPr marL="914383" indent="0">
              <a:buNone/>
              <a:defRPr sz="1800" b="1"/>
            </a:lvl3pPr>
            <a:lvl4pPr marL="1371574" indent="0">
              <a:buNone/>
              <a:defRPr sz="1600" b="1"/>
            </a:lvl4pPr>
            <a:lvl5pPr marL="1828766" indent="0">
              <a:buNone/>
              <a:defRPr sz="1600" b="1"/>
            </a:lvl5pPr>
            <a:lvl6pPr marL="2285957" indent="0">
              <a:buNone/>
              <a:defRPr sz="1600" b="1"/>
            </a:lvl6pPr>
            <a:lvl7pPr marL="2743149" indent="0">
              <a:buNone/>
              <a:defRPr sz="1600" b="1"/>
            </a:lvl7pPr>
            <a:lvl8pPr marL="3200341" indent="0">
              <a:buNone/>
              <a:defRPr sz="1600" b="1"/>
            </a:lvl8pPr>
            <a:lvl9pPr marL="3657533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49701" y="2505075"/>
            <a:ext cx="457645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386FC-4211-4D12-9F20-EF97FD98DBA2}" type="datetimeFigureOut">
              <a:rPr lang="ru-RU" smtClean="0"/>
              <a:pPr/>
              <a:t>06.03.2020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AAD37-EBBD-4C66-AEA2-F126ACDD3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7647606"/>
      </p:ext>
    </p:extLst>
  </p:cSld>
  <p:clrMapOvr>
    <a:masterClrMapping/>
  </p:clrMapOvr>
  <p:transition spd="slow" advTm="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386FC-4211-4D12-9F20-EF97FD98DBA2}" type="datetimeFigureOut">
              <a:rPr lang="ru-RU" smtClean="0"/>
              <a:pPr/>
              <a:t>06.03.2020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AAD37-EBBD-4C66-AEA2-F126ACDD3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5205582"/>
      </p:ext>
    </p:extLst>
  </p:cSld>
  <p:clrMapOvr>
    <a:masterClrMapping/>
  </p:clrMapOvr>
  <p:transition spd="slow" advTm="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386FC-4211-4D12-9F20-EF97FD98DBA2}" type="datetimeFigureOut">
              <a:rPr lang="ru-RU" smtClean="0"/>
              <a:pPr/>
              <a:t>06.03.2020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AAD37-EBBD-4C66-AEA2-F126ACDD3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4095666"/>
      </p:ext>
    </p:extLst>
  </p:cSld>
  <p:clrMapOvr>
    <a:masterClrMapping/>
  </p:clrMapOvr>
  <p:transition spd="slow" advTm="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487" y="457200"/>
            <a:ext cx="3471940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6459" y="987430"/>
            <a:ext cx="5449700" cy="4873625"/>
          </a:xfrm>
        </p:spPr>
        <p:txBody>
          <a:bodyPr/>
          <a:lstStyle>
            <a:lvl1pPr>
              <a:defRPr sz="3199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1487" y="2057400"/>
            <a:ext cx="347194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91" indent="0">
              <a:buNone/>
              <a:defRPr sz="1400"/>
            </a:lvl2pPr>
            <a:lvl3pPr marL="914383" indent="0">
              <a:buNone/>
              <a:defRPr sz="1200"/>
            </a:lvl3pPr>
            <a:lvl4pPr marL="1371574" indent="0">
              <a:buNone/>
              <a:defRPr sz="1000"/>
            </a:lvl4pPr>
            <a:lvl5pPr marL="1828766" indent="0">
              <a:buNone/>
              <a:defRPr sz="1000"/>
            </a:lvl5pPr>
            <a:lvl6pPr marL="2285957" indent="0">
              <a:buNone/>
              <a:defRPr sz="1000"/>
            </a:lvl6pPr>
            <a:lvl7pPr marL="2743149" indent="0">
              <a:buNone/>
              <a:defRPr sz="1000"/>
            </a:lvl7pPr>
            <a:lvl8pPr marL="3200341" indent="0">
              <a:buNone/>
              <a:defRPr sz="1000"/>
            </a:lvl8pPr>
            <a:lvl9pPr marL="365753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386FC-4211-4D12-9F20-EF97FD98DBA2}" type="datetimeFigureOut">
              <a:rPr lang="ru-RU" smtClean="0"/>
              <a:pPr/>
              <a:t>06.03.2020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AAD37-EBBD-4C66-AEA2-F126ACDD3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7382849"/>
      </p:ext>
    </p:extLst>
  </p:cSld>
  <p:clrMapOvr>
    <a:masterClrMapping/>
  </p:clrMapOvr>
  <p:transition spd="slow" advTm="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487" y="457200"/>
            <a:ext cx="3471940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6459" y="987430"/>
            <a:ext cx="54497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191" indent="0">
              <a:buNone/>
              <a:defRPr sz="2800"/>
            </a:lvl2pPr>
            <a:lvl3pPr marL="914383" indent="0">
              <a:buNone/>
              <a:defRPr sz="2400"/>
            </a:lvl3pPr>
            <a:lvl4pPr marL="1371574" indent="0">
              <a:buNone/>
              <a:defRPr sz="2000"/>
            </a:lvl4pPr>
            <a:lvl5pPr marL="1828766" indent="0">
              <a:buNone/>
              <a:defRPr sz="2000"/>
            </a:lvl5pPr>
            <a:lvl6pPr marL="2285957" indent="0">
              <a:buNone/>
              <a:defRPr sz="2000"/>
            </a:lvl6pPr>
            <a:lvl7pPr marL="2743149" indent="0">
              <a:buNone/>
              <a:defRPr sz="2000"/>
            </a:lvl7pPr>
            <a:lvl8pPr marL="3200341" indent="0">
              <a:buNone/>
              <a:defRPr sz="2000"/>
            </a:lvl8pPr>
            <a:lvl9pPr marL="3657533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1487" y="2057400"/>
            <a:ext cx="347194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91" indent="0">
              <a:buNone/>
              <a:defRPr sz="1400"/>
            </a:lvl2pPr>
            <a:lvl3pPr marL="914383" indent="0">
              <a:buNone/>
              <a:defRPr sz="1200"/>
            </a:lvl3pPr>
            <a:lvl4pPr marL="1371574" indent="0">
              <a:buNone/>
              <a:defRPr sz="1000"/>
            </a:lvl4pPr>
            <a:lvl5pPr marL="1828766" indent="0">
              <a:buNone/>
              <a:defRPr sz="1000"/>
            </a:lvl5pPr>
            <a:lvl6pPr marL="2285957" indent="0">
              <a:buNone/>
              <a:defRPr sz="1000"/>
            </a:lvl6pPr>
            <a:lvl7pPr marL="2743149" indent="0">
              <a:buNone/>
              <a:defRPr sz="1000"/>
            </a:lvl7pPr>
            <a:lvl8pPr marL="3200341" indent="0">
              <a:buNone/>
              <a:defRPr sz="1000"/>
            </a:lvl8pPr>
            <a:lvl9pPr marL="365753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386FC-4211-4D12-9F20-EF97FD98DBA2}" type="datetimeFigureOut">
              <a:rPr lang="ru-RU" smtClean="0"/>
              <a:pPr/>
              <a:t>06.03.2020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AAD37-EBBD-4C66-AEA2-F126ACDD3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50633"/>
      </p:ext>
    </p:extLst>
  </p:cSld>
  <p:clrMapOvr>
    <a:masterClrMapping/>
  </p:clrMapOvr>
  <p:transition spd="slow" advTm="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0085" y="365129"/>
            <a:ext cx="928467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40085" y="1825625"/>
            <a:ext cx="92846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40085" y="6356356"/>
            <a:ext cx="2422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386FC-4211-4D12-9F20-EF97FD98DBA2}" type="datetimeFigureOut">
              <a:rPr lang="ru-RU" smtClean="0"/>
              <a:pPr/>
              <a:t>06.03.2020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65855" y="6356356"/>
            <a:ext cx="36331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02668" y="6356356"/>
            <a:ext cx="2422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AAD37-EBBD-4C66-AEA2-F126ACDD3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9441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0">
    <p:wipe dir="r"/>
  </p:transition>
  <p:txStyles>
    <p:titleStyle>
      <a:lvl1pPr algn="l" defTabSz="91438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6" indent="-228596" algn="l" defTabSz="91438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7" indent="-228596" algn="l" defTabSz="9143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9" indent="-228596" algn="l" defTabSz="9143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70" indent="-228596" algn="l" defTabSz="9143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62" indent="-228596" algn="l" defTabSz="9143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53" indent="-228596" algn="l" defTabSz="9143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46" indent="-228596" algn="l" defTabSz="9143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37" indent="-228596" algn="l" defTabSz="9143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29" indent="-228596" algn="l" defTabSz="9143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1" algn="l" defTabSz="9143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3" algn="l" defTabSz="9143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4" algn="l" defTabSz="9143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6" algn="l" defTabSz="9143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57" algn="l" defTabSz="9143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49" algn="l" defTabSz="9143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41" algn="l" defTabSz="9143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33" algn="l" defTabSz="9143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&#1063;&#1072;&#1081;&#1082;&#1086;&#1074;&#1089;&#1082;&#1080;&#1081;%20-&#1076;&#1077;&#1090;&#1103;&#1084;\&#1052;&#1091;&#1079;&#1099;&#1082;&#1072;\&#1051;&#1077;&#1073;&#1077;&#1076;&#1080;&#1085;&#1086;&#1077;%20&#1086;&#1079;&#1077;&#1088;&#1086;%20(%20&#1042;&#1072;&#1083;&#1100;&#1089;%20)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3.xml"/><Relationship Id="rId1" Type="http://schemas.openxmlformats.org/officeDocument/2006/relationships/audio" Target="file:///G:\&#1063;&#1072;&#1081;&#1082;&#1086;&#1074;&#1089;&#1082;&#1080;&#1081;%20-&#1076;&#1077;&#1090;&#1103;&#1084;\&#1052;&#1091;&#1079;&#1099;&#1082;&#1072;\&#1058;&#1072;&#1085;&#1077;&#1094;%20%20&#1084;&#1072;&#1083;&#1077;&#1085;&#1100;&#1082;&#1080;&#1093;%20&#1083;&#1077;&#1073;&#1077;&#1076;&#1077;&#1081;.mp3" TargetMode="Externa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3.xml"/><Relationship Id="rId1" Type="http://schemas.openxmlformats.org/officeDocument/2006/relationships/audio" Target="file:///G:\&#1063;&#1072;&#1081;&#1082;&#1086;&#1074;&#1089;&#1082;&#1080;&#1081;%20-&#1076;&#1077;&#1090;&#1103;&#1084;\&#1052;&#1091;&#1079;&#1099;&#1082;&#1072;\&#1058;&#1072;&#1085;&#1077;&#1094;%20&#1087;&#1072;&#1089;&#1090;&#1091;&#1096;&#1082;&#1086;&#1074;.mp3" TargetMode="Externa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&#1063;&#1072;&#1081;&#1082;&#1086;&#1074;&#1089;&#1082;&#1080;&#1081;%20-&#1076;&#1077;&#1090;&#1103;&#1084;\&#1052;&#1091;&#1079;&#1099;&#1082;&#1072;\&#1052;&#1086;&#1083;&#1080;&#1090;&#1074;&#1072;.mp3" TargetMode="Externa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&#1063;&#1072;&#1081;&#1082;&#1086;&#1074;&#1089;&#1082;&#1080;&#1081;%20-&#1076;&#1077;&#1090;&#1103;&#1084;\&#1052;&#1091;&#1079;&#1099;&#1082;&#1072;\&#1052;&#1072;&#1088;&#1096;%20&#1076;&#1077;&#1088;&#1077;&#1074;&#1103;&#1085;&#1085;&#1099;&#1093;%20&#1089;&#1086;&#1083;&#1076;&#1072;&#1090;&#1080;&#1082;&#1086;&#1074;.mp3" TargetMode="Externa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&#1063;&#1072;&#1081;&#1082;&#1086;&#1074;&#1089;&#1082;&#1080;&#1081;%20-&#1076;&#1077;&#1090;&#1103;&#1084;\&#1052;&#1091;&#1079;&#1099;&#1082;&#1072;\&#1041;&#1086;&#1083;&#1077;&#1079;&#1085;&#1100;%20&#1082;&#1091;&#1082;&#1083;&#1099;.mp3" TargetMode="Externa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G:\&#1063;&#1072;&#1081;&#1082;&#1086;&#1074;&#1089;&#1082;&#1080;&#1081;%20-&#1076;&#1077;&#1090;&#1103;&#1084;\&#1052;&#1091;&#1079;&#1099;&#1082;&#1072;\&#1055;&#1086;&#1093;&#1086;&#1088;&#1086;&#1085;&#1099;%20%20&#1082;&#1091;&#1082;&#1083;&#1099;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G:\&#1063;&#1072;&#1081;&#1082;&#1086;&#1074;&#1089;&#1082;&#1080;&#1081;%20-&#1076;&#1077;&#1090;&#1103;&#1084;\&#1052;&#1091;&#1079;&#1099;&#1082;&#1072;\&#1053;&#1086;&#1074;&#1072;&#1103;%20&#1082;&#1091;&#1082;&#1083;&#1072;.mp3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G:\&#1063;&#1072;&#1081;&#1082;&#1086;&#1074;&#1089;&#1082;&#1080;&#1081;%20-&#1076;&#1077;&#1090;&#1103;&#1084;\&#1052;&#1091;&#1079;&#1099;&#1082;&#1072;\&#1052;&#1072;&#1079;&#1091;&#1088;&#1082;&#1072;.mp3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G:\&#1063;&#1072;&#1081;&#1082;&#1086;&#1074;&#1089;&#1082;&#1080;&#1081;%20-&#1076;&#1077;&#1090;&#1103;&#1084;\&#1052;&#1091;&#1079;&#1099;&#1082;&#1072;\&#1055;&#1086;&#1083;&#1100;&#1082;&#1072;.mp3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G:\&#1063;&#1072;&#1081;&#1082;&#1086;&#1074;&#1089;&#1082;&#1080;&#1081;%20-&#1076;&#1077;&#1090;&#1103;&#1084;\&#1052;&#1091;&#1079;&#1099;&#1082;&#1072;\&#1042;&#1072;&#1083;&#1100;&#1089;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&#1063;&#1072;&#1081;&#1082;&#1086;&#1074;&#1089;&#1082;&#1080;&#1081;%20-&#1076;&#1077;&#1090;&#1103;&#1084;\&#1052;&#1091;&#1079;&#1099;&#1082;&#1072;\&#1053;&#1077;&#1072;&#1087;&#1086;&#1083;&#1080;&#1090;&#1072;&#1085;&#1089;&#1082;&#1072;&#1103;.mp3" TargetMode="Externa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G:\&#1063;&#1072;&#1081;&#1082;&#1086;&#1074;&#1089;&#1082;&#1080;&#1081;%20-&#1076;&#1077;&#1090;&#1103;&#1084;\&#1052;&#1091;&#1079;&#1099;&#1082;&#1072;\&#1057;&#1090;&#1072;&#1088;&#1080;&#1085;&#1085;&#1072;&#1103;%20&#1092;&#1088;&#1072;&#1085;&#1094;&#1091;&#1079;&#1089;&#1082;&#1072;&#1103;%20&#1087;&#1077;&#1089;&#1085;&#1103;.mp3" TargetMode="Externa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3.xml"/><Relationship Id="rId1" Type="http://schemas.openxmlformats.org/officeDocument/2006/relationships/audio" Target="file:///G:\&#1063;&#1072;&#1081;&#1082;&#1086;&#1074;&#1089;&#1082;&#1080;&#1081;%20-&#1076;&#1077;&#1090;&#1103;&#1084;\&#1052;&#1091;&#1079;&#1099;&#1082;&#1072;\&#1053;&#1077;&#1084;&#1077;&#1094;&#1082;&#1072;&#1103;%20&#1087;&#1077;&#1089;&#1085;&#1103;.mp3" TargetMode="Externa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&#1063;&#1072;&#1081;&#1082;&#1086;&#1074;&#1089;&#1082;&#1080;&#1081;%20-&#1076;&#1077;&#1090;&#1103;&#1084;\&#1052;&#1091;&#1079;&#1099;&#1082;&#1072;\&#1056;&#1091;&#1089;&#1089;&#1082;&#1072;&#1103;%20&#1087;&#1077;&#1089;&#1085;&#1103;.mp3" TargetMode="Externa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G:\&#1063;&#1072;&#1081;&#1082;&#1086;&#1074;&#1089;&#1082;&#1080;&#1081;%20-&#1076;&#1077;&#1090;&#1103;&#1084;\&#1052;&#1091;&#1079;&#1099;&#1082;&#1072;\&#1050;&#1072;&#1084;&#1072;&#1088;&#1080;&#1085;&#1089;&#1082;&#1072;&#1103;.mp3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3.xml"/><Relationship Id="rId1" Type="http://schemas.openxmlformats.org/officeDocument/2006/relationships/audio" Target="file:///G:\&#1063;&#1072;&#1081;&#1082;&#1086;&#1074;&#1089;&#1082;&#1080;&#1081;%20-&#1076;&#1077;&#1090;&#1103;&#1084;\&#1052;&#1091;&#1079;&#1099;&#1082;&#1072;\&#1057;&#1083;&#1072;&#1076;&#1082;&#1072;&#1103;%20&#1075;&#1088;&#1105;&#1079;&#1072;.mp3" TargetMode="External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&#1063;&#1072;&#1081;&#1082;&#1086;&#1074;&#1089;&#1082;&#1080;&#1081;%20-&#1076;&#1077;&#1090;&#1103;&#1084;\&#1052;&#1091;&#1079;&#1099;&#1082;&#1072;\&#1042;%20&#1094;&#1077;&#1088;&#1082;&#1074;&#1080;.mp3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G:\&#1063;&#1072;&#1081;&#1082;&#1086;&#1074;&#1089;&#1082;&#1080;&#1081;%20-&#1076;&#1077;&#1090;&#1103;&#1084;\&#1052;&#1091;&#1079;&#1099;&#1082;&#1072;\&#1065;&#1077;&#1083;&#1082;&#1091;&#1085;&#1095;&#1080;&#1082;%20&#8212;%20&#1050;&#1072;&#1088;&#1090;&#1080;&#1085;&#1072;%203%20&#1089;&#1094;&#1077;&#1085;&#1072;%205%20-%20&#1055;&#1072;-&#1076;&#1077;-&#1076;&#1077;%20-%20&#1058;&#1072;&#1085;&#1077;&#1094;%20&#1055;&#1088;&#1080;&#1085;&#1094;&#1072;%20&#1054;&#1088;&#1096;&#1072;&#1076;&#1072;%20&#1080;%20&#1060;&#1077;&#1080;%20&#1044;&#1088;&#1072;&#1078;&#1077;.mp3" TargetMode="External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soundtimes.ru/kamernaya-muzyka/udivitelnye-muzykalnye-proizvedeniya/p-i-chajkovskij-detskij-albom" TargetMode="External"/><Relationship Id="rId13" Type="http://schemas.openxmlformats.org/officeDocument/2006/relationships/hyperlink" Target="http://thankyou.ru/music/classical/chaykovskiy/albums/detsky_album" TargetMode="External"/><Relationship Id="rId3" Type="http://schemas.openxmlformats.org/officeDocument/2006/relationships/hyperlink" Target="https://obrazovaka.ru/alpharu/ch/chajkovskij-petr-ilich-tchaikovsky-petr-ilyitch" TargetMode="External"/><Relationship Id="rId7" Type="http://schemas.openxmlformats.org/officeDocument/2006/relationships/hyperlink" Target="https://ru.wikipedia.org/wiki" TargetMode="External"/><Relationship Id="rId12" Type="http://schemas.openxmlformats.org/officeDocument/2006/relationships/hyperlink" Target="https://www.classicalmusicnews.ru/tchaikovskycompetition/" TargetMode="External"/><Relationship Id="rId2" Type="http://schemas.openxmlformats.org/officeDocument/2006/relationships/slide" Target="slide4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tstu.ru/win/kultur/composer/chaik/biotch.htm" TargetMode="External"/><Relationship Id="rId11" Type="http://schemas.openxmlformats.org/officeDocument/2006/relationships/hyperlink" Target="https://tchaikovskycompetition.com/ru/" TargetMode="External"/><Relationship Id="rId5" Type="http://schemas.openxmlformats.org/officeDocument/2006/relationships/hyperlink" Target="https://www.vokrug.tv/person/show/petr_ilich_chaikovskii/" TargetMode="External"/><Relationship Id="rId10" Type="http://schemas.openxmlformats.org/officeDocument/2006/relationships/hyperlink" Target="https://www.youtube.com/watch?v=tsvJdWc1Sus" TargetMode="External"/><Relationship Id="rId4" Type="http://schemas.openxmlformats.org/officeDocument/2006/relationships/hyperlink" Target="https://www.culture.ru/persons/8307/petr-chaikovskii" TargetMode="External"/><Relationship Id="rId9" Type="http://schemas.openxmlformats.org/officeDocument/2006/relationships/hyperlink" Target="https://mamontenok-online.ru/detskie-pesni/klassicheskaya-muzyka/chajkovskij-detskij-albom/" TargetMode="External"/><Relationship Id="rId14" Type="http://schemas.openxmlformats.org/officeDocument/2006/relationships/hyperlink" Target="https://kopilkaurokov.ru/muzika/prochee/mietodichieskii-razbor-p-ies-iz-dietskogho-al-boma-p-i-chaikovskogho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074" y="582930"/>
            <a:ext cx="4702750" cy="581786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376231" y="341524"/>
            <a:ext cx="4865050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0842"/>
            <a:endParaRPr lang="ru-RU" sz="3600" b="1" dirty="0" smtClean="0">
              <a:ln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0842"/>
            <a:r>
              <a:rPr lang="ru-RU" sz="3600" b="1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Слайд </a:t>
            </a:r>
            <a:r>
              <a:rPr lang="ru-RU" sz="3600" b="1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концерт </a:t>
            </a:r>
          </a:p>
          <a:p>
            <a:pPr algn="ctr"/>
            <a:r>
              <a:rPr lang="ru-RU" sz="3600" b="1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4400" b="1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Чайковский-детям</a:t>
            </a:r>
          </a:p>
          <a:p>
            <a:pPr algn="ctr"/>
            <a:endParaRPr lang="ru-RU" sz="2400" b="1" dirty="0" smtClean="0">
              <a:ln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n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tabLst>
                <a:tab pos="4668838" algn="l"/>
              </a:tabLst>
            </a:pPr>
            <a:r>
              <a:rPr lang="ru-RU" sz="2400" b="1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algn="ctr">
              <a:tabLst>
                <a:tab pos="4668838" algn="l"/>
              </a:tabLst>
            </a:pPr>
            <a:endParaRPr lang="ru-RU" sz="2400" b="1" dirty="0" smtClean="0">
              <a:ln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tabLst>
                <a:tab pos="4668838" algn="l"/>
              </a:tabLst>
            </a:pPr>
            <a:r>
              <a:rPr lang="ru-RU" sz="2400" b="1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Выполнила: Шкиль Виктория     </a:t>
            </a:r>
          </a:p>
          <a:p>
            <a:pPr algn="ctr">
              <a:tabLst>
                <a:tab pos="4668838" algn="l"/>
              </a:tabLst>
            </a:pPr>
            <a:r>
              <a:rPr lang="ru-RU" sz="2400" b="1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Дмитриевна,  </a:t>
            </a:r>
          </a:p>
          <a:p>
            <a:pPr algn="ctr"/>
            <a:r>
              <a:rPr lang="ru-RU" sz="2400" b="1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преподаватель МБУДО </a:t>
            </a:r>
          </a:p>
          <a:p>
            <a:pPr algn="ctr"/>
            <a:r>
              <a:rPr lang="ru-RU" sz="2400" b="1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«Солецкая детская школа искусств»</a:t>
            </a:r>
            <a:r>
              <a:rPr lang="ru-RU" sz="2400" b="1" dirty="0" smtClean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Новгородская область </a:t>
            </a:r>
            <a:endParaRPr lang="ru-RU" sz="2400" b="1" dirty="0">
              <a:ln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Лебединое озеро ( Вальс 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5912272" y="370625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50685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852" y="497354"/>
            <a:ext cx="4530839" cy="590516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4920" y="425318"/>
            <a:ext cx="4936730" cy="579921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52941" y="5288340"/>
            <a:ext cx="38953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Р. В. </a:t>
            </a:r>
            <a:r>
              <a:rPr lang="ru-RU" sz="3200" dirty="0" err="1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Кюндингер</a:t>
            </a:r>
            <a:r>
              <a:rPr lang="ru-RU" sz="32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пианист, учитель Чайковского 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990504" y="5972644"/>
            <a:ext cx="3698147" cy="698069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Чайковский   </a:t>
            </a:r>
            <a:r>
              <a:rPr lang="ru-RU" sz="32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во</a:t>
            </a:r>
            <a:r>
              <a:rPr lang="ru-RU" sz="32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студенческие годы</a:t>
            </a:r>
            <a:endParaRPr lang="ru-RU" sz="3200" dirty="0">
              <a:ln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099409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95759" y="0"/>
            <a:ext cx="96994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В 1862 году П. И. Чайковский поступил в </a:t>
            </a:r>
          </a:p>
          <a:p>
            <a:pPr algn="ctr"/>
            <a:r>
              <a:rPr lang="ru-RU" sz="3600" b="1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Петербургскую </a:t>
            </a:r>
            <a:r>
              <a:rPr lang="ru-RU" sz="3600" b="1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консерваторию</a:t>
            </a:r>
            <a:endParaRPr lang="ru-RU" sz="3600" b="1" dirty="0">
              <a:ln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abc080b97769dcbb829d5299770549e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121" y="1299990"/>
            <a:ext cx="10057150" cy="555801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95759" y="6150810"/>
            <a:ext cx="97558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Окончил в1865 году </a:t>
            </a:r>
            <a:r>
              <a:rPr lang="ru-RU" sz="32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с большой серебряной медалью</a:t>
            </a:r>
            <a:r>
              <a:rPr lang="ru-RU" sz="24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n>
                  <a:solidFill>
                    <a:srgbClr val="FFC000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ru-RU" sz="2800" dirty="0">
                <a:ln>
                  <a:solidFill>
                    <a:srgbClr val="FFC000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ru-RU" sz="2800" dirty="0">
              <a:ln>
                <a:solidFill>
                  <a:srgbClr val="FFC000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8588683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99"/>
          <a:stretch/>
        </p:blipFill>
        <p:spPr>
          <a:xfrm>
            <a:off x="315255" y="970011"/>
            <a:ext cx="4906740" cy="5887989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6" name="Текст 5"/>
          <p:cNvSpPr>
            <a:spLocks noGrp="1"/>
          </p:cNvSpPr>
          <p:nvPr>
            <p:ph type="body" idx="4294967295"/>
          </p:nvPr>
        </p:nvSpPr>
        <p:spPr>
          <a:xfrm>
            <a:off x="2997209" y="-142188"/>
            <a:ext cx="4119563" cy="8509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2853" y="1015445"/>
            <a:ext cx="4781061" cy="584255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052629" y="0"/>
            <a:ext cx="459471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</a:t>
            </a:r>
            <a:endParaRPr lang="ru-RU" sz="4400" dirty="0">
              <a:ln>
                <a:solidFill>
                  <a:srgbClr val="FFC000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148436" y="5700828"/>
            <a:ext cx="9998099" cy="135890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Николай </a:t>
            </a:r>
            <a:r>
              <a:rPr lang="ru-RU" sz="36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Иванович       </a:t>
            </a:r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Антон   Григорьевич</a:t>
            </a:r>
            <a:r>
              <a:rPr lang="ru-RU" sz="36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Заремба                                        </a:t>
            </a:r>
            <a:r>
              <a:rPr lang="ru-RU" sz="36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Рубинштейн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837220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3348" y="192343"/>
            <a:ext cx="4880475" cy="651851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-539827" y="2390660"/>
            <a:ext cx="626859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Пётр Чайковский </a:t>
            </a:r>
          </a:p>
          <a:p>
            <a:pPr algn="ctr"/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во время учёбы в консерватории</a:t>
            </a:r>
          </a:p>
          <a:p>
            <a:endParaRPr lang="ru-RU" dirty="0" smtClean="0">
              <a:ln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n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</p:spTree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9644" y="1244906"/>
            <a:ext cx="347697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П. Чайковский с 1866 года жил в Москве и преподавал </a:t>
            </a:r>
          </a:p>
          <a:p>
            <a:pPr algn="ctr"/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теорию музыки в Московской консерватории</a:t>
            </a:r>
            <a:r>
              <a:rPr lang="ru-RU" sz="32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endParaRPr lang="ru-RU" sz="3200" dirty="0"/>
          </a:p>
        </p:txBody>
      </p:sp>
      <p:pic>
        <p:nvPicPr>
          <p:cNvPr id="10" name="Рисунок 9" descr="2218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47490" y="784644"/>
            <a:ext cx="6852096" cy="5605139"/>
          </a:xfrm>
          <a:prstGeom prst="rect">
            <a:avLst/>
          </a:prstGeom>
          <a:effectLst>
            <a:softEdge rad="31750"/>
          </a:effectLst>
        </p:spPr>
      </p:pic>
    </p:spTree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96718" y="4371606"/>
            <a:ext cx="5382419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1772" y="408969"/>
            <a:ext cx="4353072" cy="620904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1023" y="397712"/>
            <a:ext cx="5163815" cy="646028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385590" y="539828"/>
            <a:ext cx="5019801" cy="5403774"/>
          </a:xfrm>
        </p:spPr>
        <p:txBody>
          <a:bodyPr>
            <a:normAutofit/>
          </a:bodyPr>
          <a:lstStyle/>
          <a:p>
            <a:r>
              <a:rPr lang="ru-RU" sz="4400" b="1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Музыка – это главное в жизни  композитора, это то, чему он посвятил всю свою </a:t>
            </a:r>
            <a:r>
              <a:rPr lang="ru-RU" sz="4400" b="1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жизнь</a:t>
            </a:r>
            <a:endParaRPr lang="ru-RU" sz="4400" b="1" dirty="0">
              <a:ln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192455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7203" y="0"/>
            <a:ext cx="9284673" cy="1325563"/>
          </a:xfrm>
        </p:spPr>
        <p:txBody>
          <a:bodyPr/>
          <a:lstStyle/>
          <a:p>
            <a:pPr algn="ctr"/>
            <a:r>
              <a:rPr lang="ru-RU" b="1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Успех в Европе и Америке</a:t>
            </a:r>
            <a:endParaRPr lang="ru-RU" b="1" dirty="0">
              <a:ln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0154" y="1576134"/>
            <a:ext cx="6214684" cy="4945852"/>
          </a:xfrm>
          <a:effectLst>
            <a:softEdge rad="63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2368626"/>
            <a:ext cx="436268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было восторгу, и все это не мне, а голубушке </a:t>
            </a:r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России»</a:t>
            </a:r>
          </a:p>
          <a:p>
            <a:pPr algn="ctr"/>
            <a:endParaRPr lang="ru-RU" sz="3600" dirty="0" smtClean="0">
              <a:ln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П.Чайковский </a:t>
            </a:r>
            <a:endParaRPr lang="ru-RU" sz="2800" dirty="0">
              <a:ln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046694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9488" y="224063"/>
            <a:ext cx="7990097" cy="645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4400" b="1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4400" b="1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произведения</a:t>
            </a:r>
          </a:p>
          <a:p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Балеты</a:t>
            </a:r>
          </a:p>
          <a:p>
            <a:r>
              <a:rPr lang="ru-RU" sz="2800" b="1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Лебединое озеро </a:t>
            </a:r>
          </a:p>
          <a:p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Спящая красавица </a:t>
            </a:r>
          </a:p>
          <a:p>
            <a:r>
              <a:rPr lang="ru-RU" sz="28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Щелкунчик </a:t>
            </a:r>
          </a:p>
          <a:p>
            <a:endParaRPr lang="ru-RU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Симфонии</a:t>
            </a:r>
          </a:p>
          <a:p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Симфония № 1 «Зимние грезы»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Симфония № 2 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Симфония № 3 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Симфония № 4 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Симфония № 5 </a:t>
            </a:r>
          </a:p>
          <a:p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Симфония № 6 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97644" y="1225689"/>
            <a:ext cx="466719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Сюиты</a:t>
            </a:r>
          </a:p>
          <a:p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Сюита № 1 </a:t>
            </a:r>
          </a:p>
          <a:p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Сюита № 2 </a:t>
            </a:r>
          </a:p>
          <a:p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Сюита № 3 </a:t>
            </a:r>
          </a:p>
          <a:p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Сюита № 4 </a:t>
            </a:r>
            <a:r>
              <a:rPr lang="ru-RU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Моцартиана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Оперы</a:t>
            </a:r>
            <a:endParaRPr lang="ru-RU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«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Евгений Онегин»</a:t>
            </a:r>
          </a:p>
          <a:p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«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Пиковая Дама»</a:t>
            </a:r>
          </a:p>
          <a:p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«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Черевички» </a:t>
            </a:r>
          </a:p>
          <a:p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Фортепианный 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цикл  </a:t>
            </a:r>
          </a:p>
          <a:p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«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Времена года» ; </a:t>
            </a:r>
          </a:p>
          <a:p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окальные 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произведения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855473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8870" y="940086"/>
            <a:ext cx="7890551" cy="5917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8778" y="125731"/>
            <a:ext cx="9284673" cy="1315878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Балет «Лебединое озеро»</a:t>
            </a:r>
            <a:r>
              <a:rPr lang="ru-RU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51340" y="6029645"/>
            <a:ext cx="6192104" cy="828355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Танец маленьких лебедей</a:t>
            </a:r>
          </a:p>
        </p:txBody>
      </p:sp>
    </p:spTree>
    <p:extLst>
      <p:ext uri="{BB962C8B-B14F-4D97-AF65-F5344CB8AC3E}">
        <p14:creationId xmlns:p14="http://schemas.microsoft.com/office/powerpoint/2010/main" val="1115071158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4238" y="804662"/>
            <a:ext cx="8071116" cy="605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8778" y="125731"/>
            <a:ext cx="9284673" cy="1315878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Балет «Лебединое озеро»</a:t>
            </a:r>
            <a:r>
              <a:rPr lang="ru-RU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97103" y="6029645"/>
            <a:ext cx="6192104" cy="828355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Танец маленьких лебедей</a:t>
            </a:r>
          </a:p>
        </p:txBody>
      </p:sp>
      <p:pic>
        <p:nvPicPr>
          <p:cNvPr id="6" name="Танец  маленьких лебедей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789428" y="367320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71158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1347" y="385381"/>
            <a:ext cx="3867368" cy="6186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400" b="1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Петр Ильич Чайковский </a:t>
            </a:r>
            <a:endParaRPr lang="ru-RU" sz="4400" b="1" dirty="0" smtClean="0">
              <a:ln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3600" b="1" dirty="0" smtClean="0">
              <a:ln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великий </a:t>
            </a:r>
            <a:r>
              <a:rPr lang="ru-RU" sz="36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композитор, родился в 1840 г. в небольшом городке Воткинске на Урале</a:t>
            </a: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 algn="ctr"/>
            <a:r>
              <a:rPr lang="ru-RU" sz="3199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lvl="0"/>
            <a:endParaRPr lang="ru-RU" sz="2400" dirty="0">
              <a:solidFill>
                <a:srgbClr val="FFC000"/>
              </a:solidFill>
              <a:latin typeface="Constantia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326" y="782199"/>
            <a:ext cx="6240811" cy="5304400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743028815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4151" y="761334"/>
            <a:ext cx="7620833" cy="609666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4476" y="1"/>
            <a:ext cx="9284673" cy="76581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Балет «Щелкунчик»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9392" y="6003918"/>
            <a:ext cx="9284673" cy="685800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Танец пастушков</a:t>
            </a:r>
          </a:p>
        </p:txBody>
      </p:sp>
    </p:spTree>
    <p:extLst>
      <p:ext uri="{BB962C8B-B14F-4D97-AF65-F5344CB8AC3E}">
        <p14:creationId xmlns:p14="http://schemas.microsoft.com/office/powerpoint/2010/main" val="4245744205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3" t="9307" r="4236" b="9339"/>
          <a:stretch>
            <a:fillRect/>
          </a:stretch>
        </p:blipFill>
        <p:spPr bwMode="auto">
          <a:xfrm>
            <a:off x="1114824" y="771181"/>
            <a:ext cx="8535953" cy="6086819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4476" y="1"/>
            <a:ext cx="9284673" cy="76581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Балет «Щелкунчик»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645" y="6172200"/>
            <a:ext cx="9284673" cy="685800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Танец пастушков</a:t>
            </a:r>
          </a:p>
        </p:txBody>
      </p:sp>
      <p:pic>
        <p:nvPicPr>
          <p:cNvPr id="7" name="Танец пастушков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657225" y="332066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44205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28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51691" y="286440"/>
            <a:ext cx="4902361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сочинение </a:t>
            </a:r>
            <a:r>
              <a:rPr lang="ru-RU" sz="36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«Детского    </a:t>
            </a:r>
          </a:p>
          <a:p>
            <a:r>
              <a:rPr lang="ru-RU" sz="36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альбома» - первое обращение композитора  к детской теме;</a:t>
            </a:r>
          </a:p>
          <a:p>
            <a:pPr>
              <a:buFontTx/>
              <a:buChar char="-"/>
            </a:pPr>
            <a:endParaRPr lang="ru-RU" sz="3600" dirty="0">
              <a:ln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П.И. Чайковский был первым русским композитором, создавшим   для детей альбом фортепианных </a:t>
            </a:r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пьес </a:t>
            </a:r>
            <a:endParaRPr lang="ru-RU" sz="3600" dirty="0">
              <a:ln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ru-RU" sz="2800" i="1" dirty="0">
              <a:solidFill>
                <a:schemeClr val="bg1"/>
              </a:solidFill>
            </a:endParaRPr>
          </a:p>
          <a:p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733" y="359190"/>
            <a:ext cx="4781173" cy="6304499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4260330960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7456" y="1405446"/>
            <a:ext cx="510080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6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"Альбом этот </a:t>
            </a:r>
            <a:endParaRPr lang="ru-RU" sz="3600" dirty="0" smtClean="0">
              <a:ln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36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посвятил моему племяннику Володе, который страстно любит музыку и обещает быть музыкантом</a:t>
            </a:r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ru-RU" sz="28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П.Чайковский   </a:t>
            </a:r>
            <a:endParaRPr lang="ru-RU" sz="2800" dirty="0">
              <a:ln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9787" y="190037"/>
            <a:ext cx="4470499" cy="585635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933457" y="5903893"/>
            <a:ext cx="419364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обложка  прижизненного </a:t>
            </a:r>
          </a:p>
          <a:p>
            <a:r>
              <a:rPr lang="ru-RU" sz="28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издания альбома </a:t>
            </a:r>
            <a:endParaRPr lang="ru-RU" sz="2800" dirty="0">
              <a:ln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960237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8303" y="189596"/>
            <a:ext cx="10223653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sz="4400" b="1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400" b="1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альбом»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Утренняя 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молитва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Зимнее 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утро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Мама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Игра в 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лошадки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Марш деревянных 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солдатиков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 Болезнь 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куклы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7. Похороны 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куклы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Вальс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9. Новая 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кукла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Мазурка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11. Русская 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песня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12. Мужик на гармонике 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играет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13. 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Камаринская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18314" y="1046171"/>
            <a:ext cx="531092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14. 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Полька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15. Итальянская 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песенка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16. Старинная французская 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песенка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17. Немецкая 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песенка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18. Неаполитанская 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песенка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19. Нянина 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сказка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20. Баба 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Яга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21. Сладкая 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греза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22. Песня 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жаворонка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23. Шарманщик 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поет</a:t>
            </a: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24. В 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церкви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81492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52893" y="1517024"/>
            <a:ext cx="369396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dirty="0" smtClean="0">
              <a:ln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Молитвой </a:t>
            </a:r>
            <a:r>
              <a:rPr lang="ru-RU" sz="36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начинался день ребенка. Молясь он настраивался на добрые мысли и </a:t>
            </a:r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поступки</a:t>
            </a:r>
            <a:endParaRPr lang="ru-RU" sz="3600" dirty="0">
              <a:ln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n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98877" y="251823"/>
            <a:ext cx="50048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Утренняя молитва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184" y="1377108"/>
            <a:ext cx="6022848" cy="502369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Молитв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313947" y="54441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98998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82896" y="0"/>
            <a:ext cx="80332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Марш деревянных солдатиков</a:t>
            </a:r>
          </a:p>
        </p:txBody>
      </p:sp>
      <p:pic>
        <p:nvPicPr>
          <p:cNvPr id="2051" name="Picture 3" descr="C:\Users\Виктория\Downloads\3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6423" y="1127530"/>
            <a:ext cx="6956810" cy="5580043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Марш деревянных солдатиков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9823258" y="37916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304354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9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5341" y="0"/>
            <a:ext cx="852707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Болезнь куклы</a:t>
            </a:r>
            <a:endParaRPr lang="ru-RU" sz="4400" b="1" dirty="0">
              <a:ln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0839" y="1361530"/>
            <a:ext cx="8444090" cy="5362544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Болезнь куклы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7763104" y="33509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944270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98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71138" y="1262674"/>
            <a:ext cx="4457294" cy="5424565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3443" y="1333042"/>
            <a:ext cx="4327366" cy="534318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3136" y="0"/>
            <a:ext cx="9284673" cy="1325563"/>
          </a:xfrm>
        </p:spPr>
        <p:txBody>
          <a:bodyPr/>
          <a:lstStyle/>
          <a:p>
            <a:pPr algn="ctr"/>
            <a:r>
              <a:rPr lang="ru-RU" b="1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Похороны куклы</a:t>
            </a:r>
            <a:endParaRPr lang="ru-RU" b="1" dirty="0">
              <a:ln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Похороны  куклы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7895307" y="62153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405884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7342" y="2179942"/>
            <a:ext cx="4382619" cy="1325563"/>
          </a:xfrm>
        </p:spPr>
        <p:txBody>
          <a:bodyPr/>
          <a:lstStyle/>
          <a:p>
            <a:r>
              <a:rPr lang="ru-RU" b="1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Новая  кукла</a:t>
            </a:r>
            <a:endParaRPr lang="ru-RU" b="1" dirty="0">
              <a:ln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041" y="377586"/>
            <a:ext cx="4650188" cy="6403139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3676" y="265734"/>
            <a:ext cx="4687942" cy="6454555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Новая кукл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645332" y="281389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39005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76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1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65865" y="0"/>
            <a:ext cx="9284673" cy="1058779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Воткинск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54" y="1043166"/>
            <a:ext cx="3960326" cy="535763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9001" y="1120286"/>
            <a:ext cx="6289567" cy="517034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102817" y="6211669"/>
            <a:ext cx="90418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табличка и комната, где родился композитор </a:t>
            </a:r>
            <a:endParaRPr lang="ru-RU" sz="3600" dirty="0">
              <a:ln>
                <a:solidFill>
                  <a:srgbClr val="FFC000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9977577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49440" y="2102329"/>
            <a:ext cx="3258196" cy="1325563"/>
          </a:xfrm>
        </p:spPr>
        <p:txBody>
          <a:bodyPr>
            <a:normAutofit/>
          </a:bodyPr>
          <a:lstStyle/>
          <a:p>
            <a:r>
              <a:rPr lang="ru-RU" b="1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Мазурка</a:t>
            </a:r>
            <a:endParaRPr lang="ru-RU" b="1" dirty="0">
              <a:ln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95" y="562609"/>
            <a:ext cx="6003444" cy="6003444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Мазур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9525804" y="269270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07155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003" y="2523745"/>
            <a:ext cx="3157546" cy="1325563"/>
          </a:xfrm>
        </p:spPr>
        <p:txBody>
          <a:bodyPr>
            <a:normAutofit/>
          </a:bodyPr>
          <a:lstStyle/>
          <a:p>
            <a:r>
              <a:rPr lang="ru-RU" sz="48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800" b="1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Полька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478" y="689454"/>
            <a:ext cx="6811562" cy="5854565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Поль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3422457" y="302321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39055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40486" y="3"/>
            <a:ext cx="2231717" cy="1325563"/>
          </a:xfrm>
        </p:spPr>
        <p:txBody>
          <a:bodyPr>
            <a:normAutofit/>
          </a:bodyPr>
          <a:lstStyle/>
          <a:p>
            <a:r>
              <a:rPr lang="ru-RU" b="1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Вальс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6766" y="1255038"/>
            <a:ext cx="7348665" cy="5466314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06"/>
          <a:stretch/>
        </p:blipFill>
        <p:spPr bwMode="auto">
          <a:xfrm>
            <a:off x="1553377" y="1257941"/>
            <a:ext cx="7678757" cy="5435053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Вальс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6165658" y="55543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13469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1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24735" y="317928"/>
            <a:ext cx="65901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Неаполитанская песенка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76" r="-1728"/>
          <a:stretch/>
        </p:blipFill>
        <p:spPr bwMode="auto">
          <a:xfrm>
            <a:off x="2041309" y="1450046"/>
            <a:ext cx="6805236" cy="5182108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Неаполитанска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743606" y="59950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207266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7111" y="3"/>
            <a:ext cx="9284673" cy="1325563"/>
          </a:xfrm>
        </p:spPr>
        <p:txBody>
          <a:bodyPr/>
          <a:lstStyle/>
          <a:p>
            <a:pPr algn="ctr"/>
            <a:r>
              <a:rPr lang="ru-RU" b="1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Старинная французская песенка</a:t>
            </a:r>
            <a:endParaRPr lang="ru-RU" b="1" dirty="0">
              <a:ln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45" t="2000" r="10854" b="9667"/>
          <a:stretch/>
        </p:blipFill>
        <p:spPr bwMode="auto">
          <a:xfrm>
            <a:off x="2214391" y="1046602"/>
            <a:ext cx="6334698" cy="5811398"/>
          </a:xfrm>
          <a:prstGeom prst="ellipse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Старинная французская песн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9900377" y="59950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24796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759" y="224378"/>
            <a:ext cx="5474971" cy="1284922"/>
          </a:xfrm>
        </p:spPr>
        <p:txBody>
          <a:bodyPr>
            <a:normAutofit/>
          </a:bodyPr>
          <a:lstStyle/>
          <a:p>
            <a:r>
              <a:rPr lang="ru-RU" sz="4400" b="1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Немецкая песенка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9416" y="1554894"/>
            <a:ext cx="5417819" cy="3609342"/>
          </a:xfrm>
        </p:spPr>
        <p:txBody>
          <a:bodyPr>
            <a:noAutofit/>
          </a:bodyPr>
          <a:lstStyle/>
          <a:p>
            <a:r>
              <a:rPr lang="ru-RU" sz="36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Среди </a:t>
            </a:r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лесистых</a:t>
            </a:r>
            <a:r>
              <a:rPr lang="ru-RU" sz="36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 голубых озёр, </a:t>
            </a:r>
          </a:p>
          <a:p>
            <a:r>
              <a:rPr lang="ru-RU" sz="36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Где в чаще слышен </a:t>
            </a:r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птичий нестройный </a:t>
            </a:r>
            <a:r>
              <a:rPr lang="ru-RU" sz="36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хор. </a:t>
            </a:r>
            <a:br>
              <a:rPr lang="ru-RU" sz="36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 яркой синевой, </a:t>
            </a:r>
            <a:br>
              <a:rPr lang="ru-RU" sz="36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Под елью </a:t>
            </a:r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вековой,</a:t>
            </a:r>
            <a:r>
              <a:rPr lang="ru-RU" sz="36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Плясать сегодня будем мы  с тобой.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2327" y="770508"/>
            <a:ext cx="4329629" cy="587032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Немецкая песн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5791085" y="115034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848393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58003" y="2487781"/>
            <a:ext cx="5382419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123847" y="100145"/>
            <a:ext cx="38012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Русская</a:t>
            </a:r>
            <a:r>
              <a:rPr lang="ru-RU" sz="44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песня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6315" y="1212850"/>
            <a:ext cx="6250523" cy="5485405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усская песн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7366498" y="39018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04974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1938" y="1348455"/>
            <a:ext cx="4821922" cy="5063362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"/>
          <a:stretch>
            <a:fillRect/>
          </a:stretch>
        </p:blipFill>
        <p:spPr bwMode="auto">
          <a:xfrm>
            <a:off x="5463686" y="1244905"/>
            <a:ext cx="5145980" cy="5067759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152" y="0"/>
            <a:ext cx="9284673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Камаринская</a:t>
            </a:r>
            <a:r>
              <a:rPr lang="ru-RU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Камаринска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7840222" y="34611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353983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2508" y="-299364"/>
            <a:ext cx="9849704" cy="1083469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Сладкая грёза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39" b="12716"/>
          <a:stretch/>
        </p:blipFill>
        <p:spPr bwMode="auto">
          <a:xfrm>
            <a:off x="2937067" y="1137702"/>
            <a:ext cx="5755241" cy="5629185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Сладкая грёз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7983441" y="3130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54847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8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27327" y="415331"/>
            <a:ext cx="25474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церкви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45" t="21715" r="18094" b="1285"/>
          <a:stretch/>
        </p:blipFill>
        <p:spPr bwMode="auto">
          <a:xfrm>
            <a:off x="2088933" y="1322024"/>
            <a:ext cx="6955918" cy="5535976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В церкв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7333447" y="80882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137751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3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5799" y="714400"/>
            <a:ext cx="4168365" cy="5587247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925861" y="5780782"/>
            <a:ext cx="408599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отец - Илья Петрович </a:t>
            </a:r>
          </a:p>
          <a:p>
            <a:r>
              <a:rPr lang="ru-RU" sz="32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Чайковский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0270" y="661012"/>
            <a:ext cx="4282747" cy="583894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22287" y="5780782"/>
            <a:ext cx="487447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32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мать - Александра </a:t>
            </a:r>
          </a:p>
          <a:p>
            <a:r>
              <a:rPr lang="ru-RU" sz="32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32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Андреевна  </a:t>
            </a:r>
            <a:r>
              <a:rPr lang="ru-RU" sz="3200" dirty="0" err="1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Ассиер</a:t>
            </a:r>
            <a:endParaRPr lang="ru-RU" sz="3200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26246" y="0"/>
            <a:ext cx="30360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Родители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5303168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26132" y="662940"/>
            <a:ext cx="4747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923468" y="4521278"/>
            <a:ext cx="5382419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92" y="1268677"/>
            <a:ext cx="6937601" cy="5589323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572877" y="0"/>
            <a:ext cx="115897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4000" b="1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Памятник великому русскому композитору перед зданием Московской консерватории</a:t>
            </a:r>
            <a:endParaRPr lang="ru-RU" sz="4000" b="1" dirty="0">
              <a:ln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Щелкунчик — Картина 3 сцена 5 - Па-де-де - Танец Принца Оршада и Феи Драже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55529" y="311134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11940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997" y="2027105"/>
            <a:ext cx="4891418" cy="4296578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30225" y="2027104"/>
            <a:ext cx="5312919" cy="4208443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Международный конкурс имени Петра Ильича Чайковского</a:t>
            </a:r>
          </a:p>
        </p:txBody>
      </p:sp>
    </p:spTree>
    <p:extLst>
      <p:ext uri="{BB962C8B-B14F-4D97-AF65-F5344CB8AC3E}">
        <p14:creationId xmlns:p14="http://schemas.microsoft.com/office/powerpoint/2010/main" val="2624850779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0973" y="67868"/>
            <a:ext cx="4704203" cy="6690238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08472" y="191688"/>
            <a:ext cx="5728771" cy="5004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5999" dirty="0">
              <a:ln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композитор </a:t>
            </a:r>
            <a:r>
              <a:rPr lang="ru-RU" sz="36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скончался в 1893 году  в Санкт – </a:t>
            </a:r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Петербурге</a:t>
            </a:r>
            <a:r>
              <a:rPr lang="ru-RU" sz="36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; </a:t>
            </a:r>
            <a:endParaRPr lang="ru-RU" sz="3600" dirty="0" smtClean="0">
              <a:ln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3600" dirty="0">
              <a:ln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ru-RU" sz="36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- похоронен в Александро-Невской лавре в Некрополе мастеров </a:t>
            </a:r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искусств</a:t>
            </a:r>
            <a:r>
              <a:rPr lang="ru-RU" altLang="ru-RU" sz="3600" kern="0" dirty="0" smtClean="0">
                <a:ln>
                  <a:solidFill>
                    <a:srgbClr val="FFC000"/>
                  </a:solidFill>
                </a:ln>
                <a:solidFill>
                  <a:srgbClr val="2F131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endParaRPr lang="ru-RU" sz="3600" dirty="0">
              <a:ln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245142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253" y="378429"/>
            <a:ext cx="4942878" cy="6116414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34944" y="1934497"/>
            <a:ext cx="5303519" cy="3354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0842"/>
            <a:r>
              <a:rPr lang="ru-RU" sz="4800" dirty="0">
                <a:ln>
                  <a:solidFill>
                    <a:srgbClr val="FFC000"/>
                  </a:solidFill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Слайд - концерт </a:t>
            </a:r>
          </a:p>
          <a:p>
            <a:pPr lvl="0" algn="ctr"/>
            <a:r>
              <a:rPr lang="ru-RU" sz="44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ru-RU" sz="5999" b="1" dirty="0">
                <a:ln>
                  <a:solidFill>
                    <a:srgbClr val="FFC000"/>
                  </a:solidFill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Чайковский-детям</a:t>
            </a:r>
            <a:r>
              <a:rPr lang="ru-RU" sz="5999" b="1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3084755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8978" y="793213"/>
            <a:ext cx="900078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hlinkClick r:id="rId2" action="ppaction://hlinksldjump"/>
              </a:rPr>
              <a:t>- </a:t>
            </a:r>
            <a:r>
              <a:rPr lang="en-US" dirty="0" smtClean="0">
                <a:solidFill>
                  <a:schemeClr val="bg1"/>
                </a:solidFill>
                <a:hlinkClick r:id="rId2" action="ppaction://hlinksldjump"/>
              </a:rPr>
              <a:t>https://ru.wikipedia.org/wiki/</a:t>
            </a:r>
            <a:r>
              <a:rPr lang="ru-RU" dirty="0" smtClean="0">
                <a:solidFill>
                  <a:schemeClr val="bg1"/>
                </a:solidFill>
                <a:hlinkClick r:id="rId2" action="ppaction://hlinksldjump"/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9995" y="1090669"/>
            <a:ext cx="896773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hlinkClick r:id="rId3"/>
              </a:rPr>
              <a:t>- </a:t>
            </a:r>
            <a:r>
              <a:rPr lang="en-US" dirty="0" smtClean="0">
                <a:solidFill>
                  <a:schemeClr val="bg1"/>
                </a:solidFill>
                <a:hlinkClick r:id="rId3"/>
              </a:rPr>
              <a:t>https://obrazovaka.ru/alpharu/ch/chajkovskij-petr</a:t>
            </a:r>
            <a:r>
              <a:rPr lang="ru-RU" dirty="0" smtClean="0">
                <a:solidFill>
                  <a:schemeClr val="bg1"/>
                </a:solidFill>
                <a:hlinkClick r:id="rId3"/>
              </a:rPr>
              <a:t>    </a:t>
            </a:r>
            <a:r>
              <a:rPr lang="en-US" dirty="0" err="1" smtClean="0">
                <a:solidFill>
                  <a:schemeClr val="bg1"/>
                </a:solidFill>
                <a:hlinkClick r:id="rId3"/>
              </a:rPr>
              <a:t>ilich-tchaikovsky-petr-ilyitch</a:t>
            </a:r>
            <a:endParaRPr lang="ru-RU" dirty="0" smtClean="0">
              <a:solidFill>
                <a:schemeClr val="bg1"/>
              </a:solidFill>
              <a:hlinkClick r:id="rId3"/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3420" y="1470616"/>
            <a:ext cx="897430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hlinkClick r:id="rId4"/>
              </a:rPr>
              <a:t>- </a:t>
            </a:r>
            <a:r>
              <a:rPr lang="en-US" dirty="0" smtClean="0">
                <a:solidFill>
                  <a:schemeClr val="bg1"/>
                </a:solidFill>
                <a:hlinkClick r:id="rId4"/>
              </a:rPr>
              <a:t>https://www.culture.ru/persons/8307/petr-chaikovskii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9995" y="1817783"/>
            <a:ext cx="895671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hlinkClick r:id="rId5"/>
              </a:rPr>
              <a:t>-</a:t>
            </a:r>
            <a:r>
              <a:rPr lang="en-US" dirty="0" smtClean="0">
                <a:solidFill>
                  <a:schemeClr val="bg1"/>
                </a:solidFill>
                <a:hlinkClick r:id="rId5"/>
              </a:rPr>
              <a:t>https://www.vokrug.tv/person/show/petr_ilich_chaikovskii</a:t>
            </a:r>
            <a:r>
              <a:rPr lang="en-US" dirty="0" smtClean="0">
                <a:hlinkClick r:id="rId5"/>
              </a:rPr>
              <a:t>/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52693" y="2180418"/>
            <a:ext cx="89430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hlinkClick r:id="rId6"/>
              </a:rPr>
              <a:t>- </a:t>
            </a:r>
            <a:r>
              <a:rPr lang="en-US" dirty="0" smtClean="0">
                <a:solidFill>
                  <a:schemeClr val="bg1"/>
                </a:solidFill>
                <a:hlinkClick r:id="rId6"/>
              </a:rPr>
              <a:t>https://www.tstu.ru/win/kultur/composer/chaik/biotch</a:t>
            </a:r>
            <a:r>
              <a:rPr lang="en-US" dirty="0" smtClean="0">
                <a:hlinkClick r:id="rId6"/>
              </a:rPr>
              <a:t>.htm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52693" y="2460559"/>
            <a:ext cx="895401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hlinkClick r:id="rId7"/>
              </a:rPr>
              <a:t>- </a:t>
            </a:r>
            <a:r>
              <a:rPr lang="en-US" dirty="0" smtClean="0">
                <a:solidFill>
                  <a:schemeClr val="bg1"/>
                </a:solidFill>
                <a:hlinkClick r:id="rId7"/>
              </a:rPr>
              <a:t>https://ru.wikipedia.org/wiki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9995" y="2819396"/>
            <a:ext cx="895671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hlinkClick r:id="rId8"/>
              </a:rPr>
              <a:t>- </a:t>
            </a:r>
            <a:r>
              <a:rPr lang="en-US" dirty="0" smtClean="0">
                <a:solidFill>
                  <a:schemeClr val="bg1"/>
                </a:solidFill>
                <a:hlinkClick r:id="rId8"/>
              </a:rPr>
              <a:t>https://soundtimes.ru/kamernaya-muzyka/udivitelnye-muzykalnye-proizvedeniya/p-i-chajkovskij-detskij-albom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63709" y="3447357"/>
            <a:ext cx="894299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hlinkClick r:id="rId9"/>
              </a:rPr>
              <a:t>- </a:t>
            </a:r>
            <a:r>
              <a:rPr lang="en-US" dirty="0" smtClean="0">
                <a:hlinkClick r:id="rId9"/>
              </a:rPr>
              <a:t>https://mamontenok-online.ru/detskie-pesni/klassicheskaya-muzyka/chajkovskij-detskij-albom/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63619" y="4037548"/>
            <a:ext cx="894308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hlinkClick r:id="rId10"/>
              </a:rPr>
              <a:t>- </a:t>
            </a:r>
            <a:r>
              <a:rPr lang="en-US" dirty="0" smtClean="0">
                <a:solidFill>
                  <a:schemeClr val="bg1"/>
                </a:solidFill>
                <a:hlinkClick r:id="rId10"/>
              </a:rPr>
              <a:t>https://www.youtube.com/watch?v=tsvJdWc1Sus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6920" y="4368055"/>
            <a:ext cx="894978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hlinkClick r:id="rId11"/>
              </a:rPr>
              <a:t>- </a:t>
            </a:r>
            <a:r>
              <a:rPr lang="en-US" dirty="0" smtClean="0">
                <a:solidFill>
                  <a:schemeClr val="bg1"/>
                </a:solidFill>
                <a:hlinkClick r:id="rId11"/>
              </a:rPr>
              <a:t>https://tchaikovskycompetition.com/ru/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61012" y="4736331"/>
            <a:ext cx="894569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hlinkClick r:id="rId12"/>
              </a:rPr>
              <a:t>- </a:t>
            </a:r>
            <a:r>
              <a:rPr lang="en-US" dirty="0" smtClean="0">
                <a:solidFill>
                  <a:schemeClr val="bg1"/>
                </a:solidFill>
                <a:hlinkClick r:id="rId12"/>
              </a:rPr>
              <a:t>https://www.classicalmusicnews.ru/tchaikovskycompetition/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63710" y="5077854"/>
            <a:ext cx="894299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hlinkClick r:id="rId13"/>
              </a:rPr>
              <a:t>- </a:t>
            </a:r>
            <a:r>
              <a:rPr lang="en-US" dirty="0" smtClean="0">
                <a:solidFill>
                  <a:schemeClr val="bg1"/>
                </a:solidFill>
                <a:hlinkClick r:id="rId13"/>
              </a:rPr>
              <a:t>http://thankyou.ru/music/classical/chaykovskiy/albums/detsky_album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63710" y="5391046"/>
            <a:ext cx="894299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hlinkClick r:id="rId14"/>
              </a:rPr>
              <a:t>- </a:t>
            </a:r>
            <a:r>
              <a:rPr lang="en-US" dirty="0" smtClean="0">
                <a:solidFill>
                  <a:schemeClr val="bg1"/>
                </a:solidFill>
                <a:hlinkClick r:id="rId14"/>
              </a:rPr>
              <a:t>https://kopilkaurokov.ru/muzika/prochee/mietodichieskii-razbor-p-ies-iz-dietskogho-al-boma-p-i-chaikovskogho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Tm="0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6231" y="741381"/>
            <a:ext cx="4504620" cy="51746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676901" y="5897997"/>
            <a:ext cx="44109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6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кругу семьи</a:t>
            </a:r>
            <a:endParaRPr lang="ru-RU" sz="3600" dirty="0">
              <a:ln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877" y="723533"/>
            <a:ext cx="3800819" cy="526958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40084" y="5727877"/>
            <a:ext cx="4746317" cy="924170"/>
          </a:xfrm>
        </p:spPr>
        <p:txBody>
          <a:bodyPr>
            <a:normAutofit/>
          </a:bodyPr>
          <a:lstStyle/>
          <a:p>
            <a:r>
              <a:rPr lang="ru-RU" sz="3199" dirty="0">
                <a:ln w="18000">
                  <a:solidFill>
                    <a:srgbClr val="FFC000"/>
                  </a:solidFill>
                  <a:prstDash val="solid"/>
                  <a:miter lim="800000"/>
                </a:ln>
                <a:noFill/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3600" dirty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Пете 8 лет</a:t>
            </a:r>
          </a:p>
        </p:txBody>
      </p:sp>
    </p:spTree>
    <p:extLst>
      <p:ext uri="{BB962C8B-B14F-4D97-AF65-F5344CB8AC3E}">
        <p14:creationId xmlns:p14="http://schemas.microsoft.com/office/powerpoint/2010/main" val="2477512782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809" y="246971"/>
            <a:ext cx="5244029" cy="661102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933140" y="1005059"/>
            <a:ext cx="409574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n>
                  <a:solidFill>
                    <a:srgbClr val="FFC000"/>
                  </a:solidFill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600" dirty="0">
                <a:ln>
                  <a:solidFill>
                    <a:srgbClr val="FFC000"/>
                  </a:solidFill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Петра Ильича любили музыку. Его мать играла на фортепиано и пела.  В доме стоял механический орган </a:t>
            </a:r>
            <a:r>
              <a:rPr lang="ru-RU" sz="3600" b="1" dirty="0">
                <a:ln>
                  <a:solidFill>
                    <a:srgbClr val="FFC000"/>
                  </a:solidFill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3600" b="1" dirty="0" err="1">
                <a:ln>
                  <a:solidFill>
                    <a:srgbClr val="FFC000"/>
                  </a:solidFill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оркестрина</a:t>
            </a:r>
            <a:r>
              <a:rPr lang="ru-RU" sz="3600" dirty="0">
                <a:ln>
                  <a:solidFill>
                    <a:srgbClr val="FFC000"/>
                  </a:solidFill>
                </a:ln>
                <a:solidFill>
                  <a:prstClr val="white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ru-RU" sz="3600" dirty="0">
              <a:ln>
                <a:solidFill>
                  <a:srgbClr val="FFC000"/>
                </a:solidFill>
              </a:ln>
              <a:solidFill>
                <a:prstClr val="black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5859568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18" y="136088"/>
            <a:ext cx="4822093" cy="628773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793215" y="5780782"/>
            <a:ext cx="40930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Вольфганг Амадей </a:t>
            </a:r>
            <a:r>
              <a:rPr lang="ru-RU" sz="32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r>
              <a:rPr lang="ru-RU" sz="32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Моцарт</a:t>
            </a:r>
            <a:endParaRPr lang="ru-RU" sz="3200" dirty="0">
              <a:ln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05059" y="393096"/>
            <a:ext cx="427452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«Тем, что я посвятил свою жизнь музыке, я обязан Моцарту. Он дал мне первый толчок, он заставил меня полюбить музыку больше всего на свете</a:t>
            </a:r>
            <a:r>
              <a:rPr lang="ru-RU" sz="3600" b="1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</a:p>
          <a:p>
            <a:pPr algn="ctr"/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28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П.Чайковский</a:t>
            </a:r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3600" dirty="0">
              <a:ln>
                <a:solidFill>
                  <a:srgbClr val="FFC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37762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28771" y="0"/>
            <a:ext cx="4779817" cy="6858000"/>
          </a:xfrm>
          <a:prstGeom prst="flowChartAlternateProcess">
            <a:avLst/>
          </a:prstGeom>
          <a:effectLst>
            <a:softEdge rad="63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32202" y="0"/>
            <a:ext cx="7359267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400" b="1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Детство</a:t>
            </a:r>
          </a:p>
          <a:p>
            <a:r>
              <a:rPr lang="ru-RU" sz="32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с </a:t>
            </a:r>
            <a:r>
              <a:rPr lang="ru-RU" sz="36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детства  и на всю </a:t>
            </a:r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жизнь композитор  </a:t>
            </a:r>
          </a:p>
          <a:p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проникся </a:t>
            </a:r>
            <a:r>
              <a:rPr lang="ru-RU" sz="36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глубокой </a:t>
            </a:r>
            <a:endParaRPr lang="ru-RU" sz="3600" dirty="0" smtClean="0">
              <a:ln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привязанностью </a:t>
            </a:r>
            <a:r>
              <a:rPr lang="ru-RU" sz="36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endParaRPr lang="ru-RU" sz="3600" dirty="0" smtClean="0">
              <a:ln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родине и </a:t>
            </a:r>
            <a:r>
              <a:rPr lang="ru-RU" sz="36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любовью  </a:t>
            </a:r>
            <a:endParaRPr lang="ru-RU" sz="3600" dirty="0" smtClean="0">
              <a:ln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36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народным песням;</a:t>
            </a:r>
            <a:endParaRPr lang="ru-RU" sz="3600" dirty="0">
              <a:ln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91" indent="-457191" algn="just">
              <a:buFontTx/>
              <a:buChar char="-"/>
            </a:pPr>
            <a:r>
              <a:rPr lang="ru-RU" sz="36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36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лет </a:t>
            </a:r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начал </a:t>
            </a:r>
            <a:endParaRPr lang="ru-RU" sz="3600" dirty="0" smtClean="0">
              <a:ln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91" indent="-457191" algn="just"/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играть </a:t>
            </a:r>
            <a:r>
              <a:rPr lang="ru-RU" sz="36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фортепиано;</a:t>
            </a:r>
          </a:p>
          <a:p>
            <a:pPr marL="457191" indent="-457191" algn="just">
              <a:buFontTx/>
              <a:buChar char="-"/>
            </a:pPr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8 </a:t>
            </a:r>
            <a:r>
              <a:rPr lang="ru-RU" sz="36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лет читал ноты </a:t>
            </a:r>
          </a:p>
          <a:p>
            <a:pPr algn="just"/>
            <a:r>
              <a:rPr lang="ru-RU" sz="36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записывал </a:t>
            </a:r>
            <a:r>
              <a:rPr lang="ru-RU" sz="36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свои     </a:t>
            </a:r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algn="just"/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музыкальные  впечатления</a:t>
            </a:r>
            <a:endParaRPr lang="ru-RU" sz="3600" dirty="0">
              <a:ln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69130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242370" y="0"/>
            <a:ext cx="110072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400" b="1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Императорское училище правоведения</a:t>
            </a:r>
            <a:endParaRPr lang="ru-RU" sz="4400" b="1" dirty="0">
              <a:ln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49109" y="794802"/>
            <a:ext cx="4175394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3600" b="1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1852 </a:t>
            </a:r>
            <a:r>
              <a:rPr lang="ru-RU" sz="36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600" b="1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1859  </a:t>
            </a:r>
          </a:p>
          <a:p>
            <a:pPr algn="ctr"/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учёба </a:t>
            </a:r>
            <a:r>
              <a:rPr lang="ru-RU" sz="36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Императорском училище правоведения. После окончание </a:t>
            </a:r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поступает на службу в Министерство </a:t>
            </a:r>
            <a:r>
              <a:rPr lang="ru-RU" sz="3600" dirty="0" smtClean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юстиции </a:t>
            </a:r>
            <a:endParaRPr lang="ru-RU" sz="3600" dirty="0">
              <a:ln>
                <a:solidFill>
                  <a:srgbClr val="FFC000"/>
                </a:solidFill>
              </a:ln>
              <a:solidFill>
                <a:schemeClr val="bg1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012" y="812989"/>
            <a:ext cx="4627085" cy="5912809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913331372"/>
      </p:ext>
    </p:extLst>
  </p:cSld>
  <p:clrMapOvr>
    <a:masterClrMapping/>
  </p:clrMapOvr>
  <p:transition spd="slow" advTm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614</Words>
  <Application>Microsoft Office PowerPoint</Application>
  <PresentationFormat>Произвольный</PresentationFormat>
  <Paragraphs>160</Paragraphs>
  <Slides>44</Slides>
  <Notes>0</Notes>
  <HiddenSlides>0</HiddenSlides>
  <MMClips>19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Презентация PowerPoint</vt:lpstr>
      <vt:lpstr>Презентация PowerPoint</vt:lpstr>
      <vt:lpstr>Воткинск</vt:lpstr>
      <vt:lpstr>Презентация PowerPoint</vt:lpstr>
      <vt:lpstr>          Пете 8 лет</vt:lpstr>
      <vt:lpstr>Презентация PowerPoint</vt:lpstr>
      <vt:lpstr>Презентация PowerPoint</vt:lpstr>
      <vt:lpstr>Презентация PowerPoint</vt:lpstr>
      <vt:lpstr>Презентация PowerPoint</vt:lpstr>
      <vt:lpstr>Чайковский   во  студенческие годы</vt:lpstr>
      <vt:lpstr>Презентация PowerPoint</vt:lpstr>
      <vt:lpstr>       Николай Иванович                    Антон   Григорьевич               Заремба                                        Рубинштейн </vt:lpstr>
      <vt:lpstr>Презентация PowerPoint</vt:lpstr>
      <vt:lpstr>Презентация PowerPoint</vt:lpstr>
      <vt:lpstr>Музыка – это главное в жизни  композитора, это то, чему он посвятил всю свою жизнь</vt:lpstr>
      <vt:lpstr>Успех в Европе и Америке</vt:lpstr>
      <vt:lpstr>Презентация PowerPoint</vt:lpstr>
      <vt:lpstr>Балет «Лебединое озеро» </vt:lpstr>
      <vt:lpstr>Балет «Лебединое озеро» </vt:lpstr>
      <vt:lpstr>Балет «Щелкунчик»</vt:lpstr>
      <vt:lpstr>Балет «Щелкунчик»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Похороны куклы</vt:lpstr>
      <vt:lpstr>Новая  кукла</vt:lpstr>
      <vt:lpstr>Мазурка</vt:lpstr>
      <vt:lpstr>   Полька</vt:lpstr>
      <vt:lpstr>Вальс</vt:lpstr>
      <vt:lpstr>Презентация PowerPoint</vt:lpstr>
      <vt:lpstr>Старинная французская песенка</vt:lpstr>
      <vt:lpstr>Немецкая песенка</vt:lpstr>
      <vt:lpstr>Презентация PowerPoint</vt:lpstr>
      <vt:lpstr>Камаринская </vt:lpstr>
      <vt:lpstr>Сладкая грёза</vt:lpstr>
      <vt:lpstr>Презентация PowerPoint</vt:lpstr>
      <vt:lpstr>Презентация PowerPoint</vt:lpstr>
      <vt:lpstr>Международный конкурс имени Петра Ильича Чайковского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Надежда Пронская</dc:creator>
  <cp:lastModifiedBy>Надежда Пронская</cp:lastModifiedBy>
  <cp:revision>2</cp:revision>
  <dcterms:modified xsi:type="dcterms:W3CDTF">2020-03-06T10:57:15Z</dcterms:modified>
</cp:coreProperties>
</file>