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sldIdLst>
    <p:sldId id="256" r:id="rId3"/>
    <p:sldId id="272" r:id="rId4"/>
    <p:sldId id="257" r:id="rId5"/>
    <p:sldId id="258" r:id="rId6"/>
    <p:sldId id="273" r:id="rId7"/>
    <p:sldId id="260" r:id="rId8"/>
    <p:sldId id="266" r:id="rId9"/>
    <p:sldId id="262" r:id="rId10"/>
    <p:sldId id="271" r:id="rId11"/>
    <p:sldId id="274" r:id="rId12"/>
    <p:sldId id="259" r:id="rId13"/>
    <p:sldId id="267" r:id="rId14"/>
    <p:sldId id="268" r:id="rId15"/>
    <p:sldId id="275" r:id="rId16"/>
    <p:sldId id="261" r:id="rId17"/>
    <p:sldId id="269" r:id="rId18"/>
    <p:sldId id="276" r:id="rId19"/>
    <p:sldId id="263" r:id="rId20"/>
    <p:sldId id="264" r:id="rId21"/>
    <p:sldId id="27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0" autoAdjust="0"/>
    <p:restoredTop sz="94630" autoAdjust="0"/>
  </p:normalViewPr>
  <p:slideViewPr>
    <p:cSldViewPr>
      <p:cViewPr varScale="1">
        <p:scale>
          <a:sx n="87" d="100"/>
          <a:sy n="87" d="100"/>
        </p:scale>
        <p:origin x="15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8C6BD-8C9C-4555-AFBD-0D366705A6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220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B1B9F-E1A5-4172-90EB-764319AB26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815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B1F39-733E-4D26-842B-D0469104DB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610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69AB0-9BC3-4DB5-9422-BFA051ACF6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8243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1FA69-6344-47D8-B9A9-0853E9EFD7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776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112F8-FEEC-4672-8D14-700864FAEC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177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D9BCA-5C96-4D98-9F3E-383B5DFBA2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9910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2E939-DC53-4B5C-8C9A-32E26155FA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8154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AF9D9-DEBD-413D-9A1B-9B40DA5E4D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911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0D840-FFCB-4D0C-98DB-719F26B4DF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3299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6B4E1-BFC1-4ECA-B5D4-AB9E6A413B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25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58914-75F5-42B5-B457-BB10C05D2F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925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73551-AC40-4E79-9E97-553A3A3D5B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4779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985DD-FF70-4DC8-84C1-78A021ED82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1040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83463-721E-4750-AEFB-85994A184C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014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74BF1-43A1-4DD8-95D9-3AFEAABD2C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773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ABD01-7CEE-4820-86ED-B96356AA11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744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3FCDF-9233-4081-B0DA-0B7978AE8F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710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EB923-C2F0-45CB-B06C-F6423C70DF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720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B7A81-3D63-4CC8-A8C3-F7FB87BF0D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718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6154E-C110-4653-9A97-8DB37B9226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244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FB6E0-5BD4-4643-9008-722EE66EDC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892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85F784F5-8AB6-44CC-A06B-04C20335203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EAB2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D9D9D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D9D9D9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D9D9D9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D9D9D9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D9D9D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9013A233-2464-4FAA-9B7B-C8A0AE2C403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EAB2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EAB200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D9D9D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D9D9D9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D9D9D9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D9D9D9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D9D9D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drogichin.ucoz.ru/_si/0/09254764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ed=1&amp;text=%D0%B0%D0%BB%D1%8E%D0%BC%D0%B8%D0%BD%D0%B8%D0%B9&amp;p=11&amp;img_url=www.jumk.de%2Fmein-pse%2Faluminium-4.jpg&amp;rpt=simag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ru.wikipedia.org/wiki/%D0%A4%D0%B0%D0%B9%D0%BB:Aluminium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www.texnovosti.ru/images/alum_provolk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tt.com.ua/img/common/image/aircraft4%281%29.jpg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://www.adams-packaging.com/blog/wp-content/uploads/2010/05/aluminium-foil.gi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7772400" cy="1470025"/>
          </a:xfrm>
        </p:spPr>
        <p:txBody>
          <a:bodyPr anchor="ctr"/>
          <a:lstStyle/>
          <a:p>
            <a:r>
              <a:rPr lang="ru-RU" altLang="ru-RU" sz="6600" b="0" dirty="0">
                <a:latin typeface="Cambria" panose="02040503050406030204" pitchFamily="18" charset="0"/>
              </a:rPr>
              <a:t>Алюминий и</a:t>
            </a:r>
            <a:br>
              <a:rPr lang="ru-RU" altLang="ru-RU" sz="6600" b="0" dirty="0">
                <a:latin typeface="Cambria" panose="02040503050406030204" pitchFamily="18" charset="0"/>
              </a:rPr>
            </a:br>
            <a:r>
              <a:rPr lang="ru-RU" altLang="ru-RU" sz="6600" b="0" dirty="0">
                <a:latin typeface="Cambria" panose="02040503050406030204" pitchFamily="18" charset="0"/>
              </a:rPr>
              <a:t>его применение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3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Перечислить физические свойства алюминия и указать где применяется каждое свойство, например: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Легкий – </a:t>
            </a:r>
            <a:r>
              <a:rPr lang="ru-RU" dirty="0" err="1" smtClean="0">
                <a:solidFill>
                  <a:srgbClr val="FF0000"/>
                </a:solidFill>
              </a:rPr>
              <a:t>самолето</a:t>
            </a:r>
            <a:r>
              <a:rPr lang="ru-RU" dirty="0" smtClean="0">
                <a:solidFill>
                  <a:srgbClr val="FF0000"/>
                </a:solidFill>
              </a:rPr>
              <a:t>- и судостроение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2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836613"/>
          </a:xfrm>
        </p:spPr>
        <p:txBody>
          <a:bodyPr/>
          <a:lstStyle/>
          <a:p>
            <a:r>
              <a:rPr lang="ru-RU" altLang="ru-RU" dirty="0"/>
              <a:t>Химические свойства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179388" y="765175"/>
            <a:ext cx="8424862" cy="547211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z="3400" dirty="0"/>
              <a:t> Легко реагирует с простыми веществами:</a:t>
            </a:r>
            <a:r>
              <a:rPr lang="ru-RU" altLang="ru-RU" sz="2000" dirty="0"/>
              <a:t>      </a:t>
            </a:r>
          </a:p>
          <a:p>
            <a:pPr lvl="1"/>
            <a:r>
              <a:rPr lang="ru-RU" altLang="ru-RU" sz="2600" dirty="0"/>
              <a:t>С кислородом:   4Al + 3O</a:t>
            </a:r>
            <a:r>
              <a:rPr lang="ru-RU" altLang="ru-RU" sz="2600" baseline="-25000" dirty="0"/>
              <a:t>2</a:t>
            </a:r>
            <a:r>
              <a:rPr lang="ru-RU" altLang="ru-RU" sz="2600" dirty="0"/>
              <a:t> = 2Al</a:t>
            </a:r>
            <a:r>
              <a:rPr lang="ru-RU" altLang="ru-RU" sz="2600" baseline="-25000" dirty="0"/>
              <a:t>2</a:t>
            </a:r>
            <a:r>
              <a:rPr lang="ru-RU" altLang="ru-RU" sz="2600" dirty="0"/>
              <a:t>O</a:t>
            </a:r>
            <a:r>
              <a:rPr lang="ru-RU" altLang="ru-RU" sz="2600" baseline="-25000" dirty="0"/>
              <a:t>3</a:t>
            </a:r>
            <a:r>
              <a:rPr lang="ru-RU" altLang="ru-RU" sz="2600" dirty="0"/>
              <a:t>      </a:t>
            </a:r>
          </a:p>
          <a:p>
            <a:pPr lvl="1"/>
            <a:r>
              <a:rPr lang="ru-RU" altLang="ru-RU" sz="2600" dirty="0"/>
              <a:t>С галогенами:   2Al + 3Br</a:t>
            </a:r>
            <a:r>
              <a:rPr lang="ru-RU" altLang="ru-RU" sz="2600" baseline="-25000" dirty="0"/>
              <a:t>2</a:t>
            </a:r>
            <a:r>
              <a:rPr lang="ru-RU" altLang="ru-RU" sz="2600" dirty="0"/>
              <a:t> = 2AlBr</a:t>
            </a:r>
            <a:r>
              <a:rPr lang="ru-RU" altLang="ru-RU" sz="2600" baseline="-25000" dirty="0"/>
              <a:t>3</a:t>
            </a:r>
            <a:r>
              <a:rPr lang="ru-RU" altLang="ru-RU" sz="2600" dirty="0"/>
              <a:t>      </a:t>
            </a:r>
          </a:p>
          <a:p>
            <a:pPr lvl="1"/>
            <a:r>
              <a:rPr lang="ru-RU" altLang="ru-RU" sz="2600" dirty="0"/>
              <a:t>С другими неметаллами реагирует при нагревании:</a:t>
            </a:r>
            <a:r>
              <a:rPr lang="ru-RU" altLang="ru-RU" sz="2300" dirty="0"/>
              <a:t>         </a:t>
            </a:r>
          </a:p>
          <a:p>
            <a:pPr lvl="2"/>
            <a:r>
              <a:rPr lang="ru-RU" altLang="ru-RU" sz="2200" dirty="0"/>
              <a:t>С серой, образуя сульфид алюминия:   2Al + 3S = Al</a:t>
            </a:r>
            <a:r>
              <a:rPr lang="ru-RU" altLang="ru-RU" sz="2200" baseline="-25000" dirty="0"/>
              <a:t>2</a:t>
            </a:r>
            <a:r>
              <a:rPr lang="ru-RU" altLang="ru-RU" sz="2200" dirty="0"/>
              <a:t>S</a:t>
            </a:r>
            <a:r>
              <a:rPr lang="ru-RU" altLang="ru-RU" sz="2200" baseline="-25000" dirty="0"/>
              <a:t>3</a:t>
            </a:r>
          </a:p>
          <a:p>
            <a:pPr lvl="2"/>
            <a:r>
              <a:rPr lang="ru-RU" altLang="ru-RU" sz="2200" dirty="0"/>
              <a:t>С азотом, образуя нитрид алюминия:   2Al + N</a:t>
            </a:r>
            <a:r>
              <a:rPr lang="ru-RU" altLang="ru-RU" sz="2200" baseline="-25000" dirty="0"/>
              <a:t>2</a:t>
            </a:r>
            <a:r>
              <a:rPr lang="ru-RU" altLang="ru-RU" sz="2200" dirty="0"/>
              <a:t> = 2AlN</a:t>
            </a:r>
          </a:p>
          <a:p>
            <a:pPr lvl="2"/>
            <a:r>
              <a:rPr lang="ru-RU" altLang="ru-RU" sz="2200" dirty="0"/>
              <a:t>С углеродом, образуя карбид алюминия:   4Al + 3С = Al</a:t>
            </a:r>
            <a:r>
              <a:rPr lang="ru-RU" altLang="ru-RU" sz="2200" baseline="-25000" dirty="0"/>
              <a:t>4</a:t>
            </a:r>
            <a:r>
              <a:rPr lang="ru-RU" altLang="ru-RU" sz="2200" dirty="0"/>
              <a:t>С</a:t>
            </a:r>
            <a:r>
              <a:rPr lang="ru-RU" altLang="ru-RU" sz="2200" baseline="-25000" dirty="0"/>
              <a:t>3 </a:t>
            </a:r>
            <a:r>
              <a:rPr lang="ru-RU" altLang="ru-RU" sz="2200" dirty="0"/>
              <a:t> </a:t>
            </a:r>
          </a:p>
          <a:p>
            <a:pPr lvl="2"/>
            <a:r>
              <a:rPr lang="ru-RU" altLang="ru-RU" sz="2200" dirty="0"/>
              <a:t>Сульфид и карбид алюминия полностью </a:t>
            </a:r>
            <a:r>
              <a:rPr lang="ru-RU" altLang="ru-RU" sz="2200" dirty="0" err="1"/>
              <a:t>гидролизуются</a:t>
            </a:r>
            <a:r>
              <a:rPr lang="ru-RU" altLang="ru-RU" sz="2200" dirty="0"/>
              <a:t>:   Al</a:t>
            </a:r>
            <a:r>
              <a:rPr lang="ru-RU" altLang="ru-RU" sz="2200" baseline="-25000" dirty="0"/>
              <a:t>2</a:t>
            </a:r>
            <a:r>
              <a:rPr lang="ru-RU" altLang="ru-RU" sz="2200" dirty="0"/>
              <a:t>S</a:t>
            </a:r>
            <a:r>
              <a:rPr lang="ru-RU" altLang="ru-RU" sz="2200" baseline="-25000" dirty="0"/>
              <a:t>3</a:t>
            </a:r>
            <a:r>
              <a:rPr lang="ru-RU" altLang="ru-RU" sz="2200" dirty="0"/>
              <a:t> + 6H</a:t>
            </a:r>
            <a:r>
              <a:rPr lang="ru-RU" altLang="ru-RU" sz="2200" baseline="-25000" dirty="0"/>
              <a:t>2</a:t>
            </a:r>
            <a:r>
              <a:rPr lang="ru-RU" altLang="ru-RU" sz="2200" dirty="0"/>
              <a:t>O = 2Al(OH)</a:t>
            </a:r>
            <a:r>
              <a:rPr lang="ru-RU" altLang="ru-RU" sz="2200" baseline="-25000" dirty="0"/>
              <a:t>3</a:t>
            </a:r>
            <a:r>
              <a:rPr lang="ru-RU" altLang="ru-RU" sz="2200" dirty="0"/>
              <a:t> + 3H</a:t>
            </a:r>
            <a:r>
              <a:rPr lang="ru-RU" altLang="ru-RU" sz="2200" baseline="-25000" dirty="0"/>
              <a:t>2</a:t>
            </a:r>
            <a:r>
              <a:rPr lang="ru-RU" altLang="ru-RU" sz="2200" dirty="0"/>
              <a:t>S</a:t>
            </a:r>
            <a:r>
              <a:rPr lang="ru-RU" altLang="ru-RU" sz="2300" dirty="0"/>
              <a:t>    </a:t>
            </a:r>
          </a:p>
          <a:p>
            <a:pPr lvl="2">
              <a:buFont typeface="Arial" panose="020B0604020202020204" pitchFamily="34" charset="0"/>
              <a:buNone/>
            </a:pPr>
            <a:endParaRPr lang="ru-RU" altLang="ru-RU" sz="2300" dirty="0"/>
          </a:p>
          <a:p>
            <a:pPr lvl="2">
              <a:buFont typeface="Arial" panose="020B0604020202020204" pitchFamily="34" charset="0"/>
              <a:buNone/>
            </a:pPr>
            <a:r>
              <a:rPr lang="ru-RU" altLang="ru-RU" sz="2300" dirty="0"/>
              <a:t>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altLang="ru-RU" dirty="0"/>
              <a:t>Химические свойства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r>
              <a:rPr lang="ru-RU" altLang="ru-RU" sz="2000" dirty="0"/>
              <a:t>Со сложными веществами:</a:t>
            </a:r>
          </a:p>
          <a:p>
            <a:pPr lvl="1"/>
            <a:r>
              <a:rPr lang="ru-RU" altLang="ru-RU" sz="2000" dirty="0"/>
              <a:t>С водой (после удаления защитной оксидной пленки, например, амальгамированием или растворами горячей щёлочи): </a:t>
            </a:r>
          </a:p>
          <a:p>
            <a:pPr lvl="2"/>
            <a:r>
              <a:rPr lang="ru-RU" altLang="ru-RU" sz="2000" dirty="0"/>
              <a:t>2Al + 6H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O = 2Al(OH)</a:t>
            </a:r>
            <a:r>
              <a:rPr lang="ru-RU" altLang="ru-RU" sz="2000" baseline="-25000" dirty="0"/>
              <a:t>3</a:t>
            </a:r>
            <a:r>
              <a:rPr lang="ru-RU" altLang="ru-RU" sz="2000" dirty="0"/>
              <a:t> + 3H</a:t>
            </a:r>
            <a:r>
              <a:rPr lang="ru-RU" altLang="ru-RU" sz="2000" baseline="-25000" dirty="0"/>
              <a:t>2</a:t>
            </a:r>
          </a:p>
          <a:p>
            <a:pPr lvl="1"/>
            <a:r>
              <a:rPr lang="ru-RU" altLang="ru-RU" sz="2000" dirty="0"/>
              <a:t>Со щелочами (с образованием </a:t>
            </a:r>
            <a:r>
              <a:rPr lang="ru-RU" altLang="ru-RU" sz="2000" dirty="0" err="1"/>
              <a:t>тетрагидроксоалюминатов</a:t>
            </a:r>
            <a:r>
              <a:rPr lang="ru-RU" altLang="ru-RU" sz="2000" dirty="0"/>
              <a:t> и других алюминатов): </a:t>
            </a:r>
          </a:p>
          <a:p>
            <a:pPr lvl="2"/>
            <a:r>
              <a:rPr lang="ru-RU" altLang="ru-RU" sz="2000" dirty="0"/>
              <a:t>2Al + 2NaOH + 6H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O = 2Na[</a:t>
            </a:r>
            <a:r>
              <a:rPr lang="ru-RU" altLang="ru-RU" sz="2000" dirty="0" err="1"/>
              <a:t>Al</a:t>
            </a:r>
            <a:r>
              <a:rPr lang="ru-RU" altLang="ru-RU" sz="2000" dirty="0"/>
              <a:t>(OH)</a:t>
            </a:r>
            <a:r>
              <a:rPr lang="ru-RU" altLang="ru-RU" sz="2000" baseline="-25000" dirty="0"/>
              <a:t>4</a:t>
            </a:r>
            <a:r>
              <a:rPr lang="ru-RU" altLang="ru-RU" sz="2000" dirty="0"/>
              <a:t>] + 3H</a:t>
            </a:r>
            <a:r>
              <a:rPr lang="ru-RU" altLang="ru-RU" sz="2000" baseline="-25000" dirty="0"/>
              <a:t>2</a:t>
            </a:r>
          </a:p>
          <a:p>
            <a:pPr lvl="2"/>
            <a:r>
              <a:rPr lang="ru-RU" altLang="ru-RU" sz="2000" dirty="0"/>
              <a:t>2(NaOH•H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O) + 2Al = 2NaAlO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 + 3H</a:t>
            </a:r>
            <a:r>
              <a:rPr lang="ru-RU" altLang="ru-RU" sz="2000" baseline="-25000" dirty="0"/>
              <a:t>2</a:t>
            </a:r>
          </a:p>
          <a:p>
            <a:pPr lvl="1"/>
            <a:r>
              <a:rPr lang="ru-RU" altLang="ru-RU" sz="2000" dirty="0"/>
              <a:t>Легко растворяется в соляной и разбавленной серной кислотах: </a:t>
            </a:r>
          </a:p>
          <a:p>
            <a:pPr lvl="2"/>
            <a:r>
              <a:rPr lang="ru-RU" altLang="ru-RU" sz="2000" dirty="0"/>
              <a:t>2Al + 6HCl = 2AlCl</a:t>
            </a:r>
            <a:r>
              <a:rPr lang="ru-RU" altLang="ru-RU" sz="2000" baseline="-25000" dirty="0"/>
              <a:t>3</a:t>
            </a:r>
            <a:r>
              <a:rPr lang="ru-RU" altLang="ru-RU" sz="2000" dirty="0"/>
              <a:t> + 3H</a:t>
            </a:r>
            <a:r>
              <a:rPr lang="ru-RU" altLang="ru-RU" sz="2000" baseline="-25000" dirty="0"/>
              <a:t>2</a:t>
            </a:r>
          </a:p>
          <a:p>
            <a:pPr lvl="2"/>
            <a:r>
              <a:rPr lang="ru-RU" altLang="ru-RU" sz="2000" dirty="0"/>
              <a:t>2Al + 3H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SO</a:t>
            </a:r>
            <a:r>
              <a:rPr lang="ru-RU" altLang="ru-RU" sz="2000" baseline="-25000" dirty="0"/>
              <a:t>4</a:t>
            </a:r>
            <a:r>
              <a:rPr lang="ru-RU" altLang="ru-RU" sz="2000" dirty="0"/>
              <a:t>(</a:t>
            </a:r>
            <a:r>
              <a:rPr lang="ru-RU" altLang="ru-RU" sz="2000" dirty="0" err="1"/>
              <a:t>разб</a:t>
            </a:r>
            <a:r>
              <a:rPr lang="ru-RU" altLang="ru-RU" sz="2000" dirty="0"/>
              <a:t>) = Al</a:t>
            </a:r>
            <a:r>
              <a:rPr lang="ru-RU" altLang="ru-RU" sz="2000" baseline="-25000" dirty="0"/>
              <a:t>2</a:t>
            </a:r>
            <a:r>
              <a:rPr lang="ru-RU" altLang="ru-RU" sz="2000" dirty="0"/>
              <a:t>(SO</a:t>
            </a:r>
            <a:r>
              <a:rPr lang="ru-RU" altLang="ru-RU" sz="2000" baseline="-25000" dirty="0"/>
              <a:t>4</a:t>
            </a:r>
            <a:r>
              <a:rPr lang="ru-RU" altLang="ru-RU" sz="2000" dirty="0"/>
              <a:t>)</a:t>
            </a:r>
            <a:r>
              <a:rPr lang="ru-RU" altLang="ru-RU" sz="2000" baseline="-25000" dirty="0"/>
              <a:t>3</a:t>
            </a:r>
            <a:r>
              <a:rPr lang="ru-RU" altLang="ru-RU" sz="2000" dirty="0"/>
              <a:t> + 3H</a:t>
            </a:r>
            <a:r>
              <a:rPr lang="ru-RU" altLang="ru-RU" sz="2000" baseline="-25000" dirty="0"/>
              <a:t>2</a:t>
            </a:r>
          </a:p>
          <a:p>
            <a:pPr lvl="2">
              <a:buFont typeface="Arial" panose="020B0604020202020204" pitchFamily="34" charset="0"/>
              <a:buChar char="–"/>
            </a:pPr>
            <a:endParaRPr lang="ru-RU" altLang="ru-RU" sz="2000" dirty="0"/>
          </a:p>
          <a:p>
            <a:pPr>
              <a:buFont typeface="Arial" panose="020B0604020202020204" pitchFamily="34" charset="0"/>
              <a:buNone/>
            </a:pPr>
            <a:endParaRPr lang="ru-RU" altLang="ru-RU" sz="2800" baseline="30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altLang="ru-RU" dirty="0"/>
              <a:t>Химические свойства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323850" y="1052513"/>
            <a:ext cx="8229600" cy="4525962"/>
          </a:xfrm>
        </p:spPr>
        <p:txBody>
          <a:bodyPr/>
          <a:lstStyle/>
          <a:p>
            <a:pPr lvl="1"/>
            <a:r>
              <a:rPr lang="ru-RU" altLang="ru-RU" sz="2400" dirty="0"/>
              <a:t>При нагревании растворяется в кислотах окислителях, образующих растворимые соли алюминия: </a:t>
            </a:r>
          </a:p>
          <a:p>
            <a:pPr lvl="2"/>
            <a:r>
              <a:rPr lang="ru-RU" altLang="ru-RU" dirty="0"/>
              <a:t>2Al + 6H</a:t>
            </a:r>
            <a:r>
              <a:rPr lang="ru-RU" altLang="ru-RU" baseline="-25000" dirty="0"/>
              <a:t>2</a:t>
            </a:r>
            <a:r>
              <a:rPr lang="ru-RU" altLang="ru-RU" dirty="0"/>
              <a:t>SO</a:t>
            </a:r>
            <a:r>
              <a:rPr lang="ru-RU" altLang="ru-RU" baseline="-25000" dirty="0"/>
              <a:t>4</a:t>
            </a:r>
            <a:r>
              <a:rPr lang="ru-RU" altLang="ru-RU" dirty="0"/>
              <a:t>(</a:t>
            </a:r>
            <a:r>
              <a:rPr lang="ru-RU" altLang="ru-RU" dirty="0" err="1"/>
              <a:t>конц</a:t>
            </a:r>
            <a:r>
              <a:rPr lang="ru-RU" altLang="ru-RU" dirty="0"/>
              <a:t>) = Al</a:t>
            </a:r>
            <a:r>
              <a:rPr lang="ru-RU" altLang="ru-RU" baseline="-25000" dirty="0"/>
              <a:t>2</a:t>
            </a:r>
            <a:r>
              <a:rPr lang="ru-RU" altLang="ru-RU" dirty="0"/>
              <a:t>(SO</a:t>
            </a:r>
            <a:r>
              <a:rPr lang="ru-RU" altLang="ru-RU" baseline="-25000" dirty="0"/>
              <a:t>4</a:t>
            </a:r>
            <a:r>
              <a:rPr lang="ru-RU" altLang="ru-RU" dirty="0"/>
              <a:t>)</a:t>
            </a:r>
            <a:r>
              <a:rPr lang="ru-RU" altLang="ru-RU" baseline="-25000" dirty="0"/>
              <a:t>3</a:t>
            </a:r>
            <a:r>
              <a:rPr lang="ru-RU" altLang="ru-RU" dirty="0"/>
              <a:t> + 3SO</a:t>
            </a:r>
            <a:r>
              <a:rPr lang="ru-RU" altLang="ru-RU" baseline="-25000" dirty="0"/>
              <a:t>2</a:t>
            </a:r>
            <a:r>
              <a:rPr lang="ru-RU" altLang="ru-RU" dirty="0"/>
              <a:t> + 6H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</a:p>
          <a:p>
            <a:pPr lvl="2"/>
            <a:r>
              <a:rPr lang="ru-RU" altLang="ru-RU" dirty="0" err="1"/>
              <a:t>Al</a:t>
            </a:r>
            <a:r>
              <a:rPr lang="ru-RU" altLang="ru-RU" dirty="0"/>
              <a:t> + 6HNO</a:t>
            </a:r>
            <a:r>
              <a:rPr lang="ru-RU" altLang="ru-RU" baseline="-25000" dirty="0"/>
              <a:t>3</a:t>
            </a:r>
            <a:r>
              <a:rPr lang="ru-RU" altLang="ru-RU" dirty="0"/>
              <a:t>(</a:t>
            </a:r>
            <a:r>
              <a:rPr lang="ru-RU" altLang="ru-RU" dirty="0" err="1"/>
              <a:t>конц</a:t>
            </a:r>
            <a:r>
              <a:rPr lang="ru-RU" altLang="ru-RU" dirty="0"/>
              <a:t>) = </a:t>
            </a:r>
            <a:r>
              <a:rPr lang="ru-RU" altLang="ru-RU" dirty="0" err="1"/>
              <a:t>Al</a:t>
            </a:r>
            <a:r>
              <a:rPr lang="ru-RU" altLang="ru-RU" dirty="0"/>
              <a:t>(NO</a:t>
            </a:r>
            <a:r>
              <a:rPr lang="ru-RU" altLang="ru-RU" baseline="-25000" dirty="0"/>
              <a:t>3</a:t>
            </a:r>
            <a:r>
              <a:rPr lang="ru-RU" altLang="ru-RU" dirty="0"/>
              <a:t>)</a:t>
            </a:r>
            <a:r>
              <a:rPr lang="ru-RU" altLang="ru-RU" baseline="-25000" dirty="0"/>
              <a:t>3</a:t>
            </a:r>
            <a:r>
              <a:rPr lang="ru-RU" altLang="ru-RU" dirty="0"/>
              <a:t> + 3NO</a:t>
            </a:r>
            <a:r>
              <a:rPr lang="ru-RU" altLang="ru-RU" baseline="-25000" dirty="0"/>
              <a:t>2</a:t>
            </a:r>
            <a:r>
              <a:rPr lang="ru-RU" altLang="ru-RU" dirty="0"/>
              <a:t>­ + 3H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</a:p>
          <a:p>
            <a:pPr lvl="1"/>
            <a:r>
              <a:rPr lang="ru-RU" altLang="ru-RU" sz="2400" dirty="0"/>
              <a:t>Восстанавливает металлы из их оксидов (алюминотермия): </a:t>
            </a:r>
          </a:p>
          <a:p>
            <a:pPr lvl="2"/>
            <a:r>
              <a:rPr lang="ru-RU" altLang="ru-RU" dirty="0"/>
              <a:t>8Al + 3Fe</a:t>
            </a:r>
            <a:r>
              <a:rPr lang="ru-RU" altLang="ru-RU" baseline="-25000" dirty="0"/>
              <a:t>3</a:t>
            </a:r>
            <a:r>
              <a:rPr lang="ru-RU" altLang="ru-RU" dirty="0"/>
              <a:t>O</a:t>
            </a:r>
            <a:r>
              <a:rPr lang="ru-RU" altLang="ru-RU" baseline="-25000" dirty="0"/>
              <a:t>4</a:t>
            </a:r>
            <a:r>
              <a:rPr lang="ru-RU" altLang="ru-RU" dirty="0"/>
              <a:t> = 4Al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 + 9Fe</a:t>
            </a:r>
          </a:p>
          <a:p>
            <a:pPr lvl="2"/>
            <a:r>
              <a:rPr lang="ru-RU" altLang="ru-RU" dirty="0"/>
              <a:t>2Al + Cr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 = 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 + 2Cr</a:t>
            </a:r>
          </a:p>
          <a:p>
            <a:endParaRPr lang="ru-RU" alt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4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Записать электронный баланс для уравнений реакций, характеризующих взаимодействие алюминия с простыми веществами, водой, растворами кислот, кислотами-окислителями, оксидами металлов. По одному примеру.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68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altLang="ru-RU" sz="4000" dirty="0"/>
              <a:t>Сплавы на основе алюминия</a:t>
            </a:r>
            <a:br>
              <a:rPr lang="ru-RU" altLang="ru-RU" sz="4000" dirty="0"/>
            </a:br>
            <a:endParaRPr lang="ru-RU" altLang="ru-RU" sz="4000" dirty="0"/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0" y="666750"/>
            <a:ext cx="8604250" cy="6191250"/>
          </a:xfrm>
        </p:spPr>
        <p:txBody>
          <a:bodyPr/>
          <a:lstStyle/>
          <a:p>
            <a:pPr lvl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ru-RU" sz="2000" dirty="0"/>
              <a:t>     </a:t>
            </a:r>
          </a:p>
          <a:p>
            <a:pPr lvl="2">
              <a:lnSpc>
                <a:spcPct val="80000"/>
              </a:lnSpc>
            </a:pPr>
            <a:r>
              <a:rPr lang="ru-RU" altLang="ru-RU" sz="2000" dirty="0" err="1"/>
              <a:t>Алюминиево</a:t>
            </a:r>
            <a:r>
              <a:rPr lang="en-US" altLang="ru-RU" sz="2000" dirty="0"/>
              <a:t> </a:t>
            </a:r>
            <a:r>
              <a:rPr lang="ru-RU" altLang="ru-RU" sz="2000" dirty="0"/>
              <a:t>-</a:t>
            </a:r>
            <a:r>
              <a:rPr lang="en-US" altLang="ru-RU" sz="2000" dirty="0"/>
              <a:t> </a:t>
            </a:r>
            <a:r>
              <a:rPr lang="ru-RU" altLang="ru-RU" sz="2000" dirty="0"/>
              <a:t>магниевые </a:t>
            </a:r>
            <a:r>
              <a:rPr lang="ru-RU" altLang="ru-RU" sz="2000" dirty="0" err="1"/>
              <a:t>Al-Mg</a:t>
            </a:r>
            <a:r>
              <a:rPr lang="ru-RU" altLang="ru-RU" sz="2000" dirty="0"/>
              <a:t>. Сплавы системы </a:t>
            </a:r>
            <a:r>
              <a:rPr lang="ru-RU" altLang="ru-RU" sz="2000" dirty="0" err="1"/>
              <a:t>Al-Mg</a:t>
            </a:r>
            <a:r>
              <a:rPr lang="ru-RU" altLang="ru-RU" sz="2000" dirty="0"/>
              <a:t> характеризуются сочетанием удовлетворительной прочности, хорошей пластичности, очень хорошей свариваемости и коррозионной стойкости. Кроме того, эти сплавы отличаются высокой </a:t>
            </a:r>
            <a:r>
              <a:rPr lang="ru-RU" altLang="ru-RU" sz="2000" dirty="0" err="1"/>
              <a:t>вибростойкостью</a:t>
            </a:r>
            <a:r>
              <a:rPr lang="ru-RU" altLang="ru-RU" sz="2000" dirty="0"/>
              <a:t>. </a:t>
            </a:r>
            <a:endParaRPr lang="en-US" altLang="ru-RU" sz="2000" dirty="0"/>
          </a:p>
          <a:p>
            <a:pPr lvl="2">
              <a:lnSpc>
                <a:spcPct val="80000"/>
              </a:lnSpc>
            </a:pPr>
            <a:r>
              <a:rPr lang="ru-RU" altLang="ru-RU" sz="2000" dirty="0" err="1"/>
              <a:t>Алюминиево</a:t>
            </a:r>
            <a:r>
              <a:rPr lang="en-US" altLang="ru-RU" sz="2000" dirty="0"/>
              <a:t> </a:t>
            </a:r>
            <a:r>
              <a:rPr lang="ru-RU" altLang="ru-RU" sz="2000" dirty="0"/>
              <a:t>-</a:t>
            </a:r>
            <a:r>
              <a:rPr lang="en-US" altLang="ru-RU" sz="2000" dirty="0"/>
              <a:t> </a:t>
            </a:r>
            <a:r>
              <a:rPr lang="ru-RU" altLang="ru-RU" sz="2000" dirty="0"/>
              <a:t>марганцевые </a:t>
            </a:r>
            <a:r>
              <a:rPr lang="ru-RU" altLang="ru-RU" sz="2000" dirty="0" err="1"/>
              <a:t>Al-Mn</a:t>
            </a:r>
            <a:r>
              <a:rPr lang="ru-RU" altLang="ru-RU" sz="2000" dirty="0"/>
              <a:t>. Сплавы этой системы обладают хорошей прочностью, пластичностью и технологичностью, высокой коррозионной стойкостью и хорошей свариваемостью.</a:t>
            </a:r>
            <a:endParaRPr lang="en-US" altLang="ru-RU" sz="2000" dirty="0"/>
          </a:p>
          <a:p>
            <a:pPr lvl="2">
              <a:lnSpc>
                <a:spcPct val="80000"/>
              </a:lnSpc>
            </a:pPr>
            <a:r>
              <a:rPr lang="ru-RU" altLang="ru-RU" sz="2000" dirty="0"/>
              <a:t> </a:t>
            </a:r>
            <a:r>
              <a:rPr lang="ru-RU" altLang="ru-RU" sz="2000" dirty="0" err="1"/>
              <a:t>Алюминиево</a:t>
            </a:r>
            <a:r>
              <a:rPr lang="en-US" altLang="ru-RU" sz="2000" dirty="0"/>
              <a:t> </a:t>
            </a:r>
            <a:r>
              <a:rPr lang="ru-RU" altLang="ru-RU" sz="2000" dirty="0"/>
              <a:t>-</a:t>
            </a:r>
            <a:r>
              <a:rPr lang="en-US" altLang="ru-RU" sz="2000" dirty="0"/>
              <a:t> </a:t>
            </a:r>
            <a:r>
              <a:rPr lang="ru-RU" altLang="ru-RU" sz="2000" dirty="0"/>
              <a:t>медные </a:t>
            </a:r>
            <a:r>
              <a:rPr lang="ru-RU" altLang="ru-RU" sz="2000" dirty="0" err="1"/>
              <a:t>Al-Cu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Al-Cu-Mg</a:t>
            </a:r>
            <a:r>
              <a:rPr lang="ru-RU" altLang="ru-RU" sz="2000" dirty="0"/>
              <a:t>). Механические свойства сплавов этой системы в </a:t>
            </a:r>
            <a:r>
              <a:rPr lang="ru-RU" altLang="ru-RU" sz="2000" dirty="0" err="1"/>
              <a:t>термоупрочненном</a:t>
            </a:r>
            <a:r>
              <a:rPr lang="ru-RU" altLang="ru-RU" sz="2000" dirty="0"/>
              <a:t> состоянии достигают, а иногда и превышают, механические свойства низкоуглеродистых сталей. Эти сплавы высокотехнологичны. Однако у них есть и существенный недостаток — низкое сопротивление коррозии, что приводит к необходимости использовать защитные покрытия. </a:t>
            </a:r>
            <a:endParaRPr lang="en-US" alt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ru-RU" altLang="ru-RU" sz="4000" dirty="0"/>
              <a:t>Сплавы на основе алюминия</a:t>
            </a:r>
            <a:br>
              <a:rPr lang="ru-RU" altLang="ru-RU" sz="4000" dirty="0"/>
            </a:br>
            <a:endParaRPr lang="ru-RU" altLang="ru-RU" sz="4000" dirty="0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0" y="1052513"/>
            <a:ext cx="8229600" cy="4525962"/>
          </a:xfrm>
        </p:spPr>
        <p:txBody>
          <a:bodyPr/>
          <a:lstStyle/>
          <a:p>
            <a:pPr lvl="2">
              <a:lnSpc>
                <a:spcPct val="90000"/>
              </a:lnSpc>
            </a:pPr>
            <a:r>
              <a:rPr lang="ru-RU" altLang="ru-RU" sz="2200" dirty="0"/>
              <a:t>Сплавы системы </a:t>
            </a:r>
            <a:r>
              <a:rPr lang="ru-RU" altLang="ru-RU" sz="2200" dirty="0" err="1"/>
              <a:t>Al-Zn-Mg</a:t>
            </a:r>
            <a:r>
              <a:rPr lang="ru-RU" altLang="ru-RU" sz="2200" dirty="0"/>
              <a:t> (</a:t>
            </a:r>
            <a:r>
              <a:rPr lang="ru-RU" altLang="ru-RU" sz="2200" dirty="0" err="1"/>
              <a:t>Al-Zn-Mg-Cu</a:t>
            </a:r>
            <a:r>
              <a:rPr lang="ru-RU" altLang="ru-RU" sz="2200" dirty="0"/>
              <a:t>). Сплавы этой системы ценятся за очень высокую прочность и хорошую технологичность. Представитель системы — сплав 7075 является самым прочным из всех алюминиевых сплавов. Эффект столь высокого упрочнения достигается благодаря высокой растворимости цинка (70 %) и магния (17,4 %) при повышенных температурах, резко уменьшающейся при охлаждении. </a:t>
            </a:r>
            <a:endParaRPr lang="en-US" altLang="ru-RU" sz="2200" dirty="0"/>
          </a:p>
          <a:p>
            <a:pPr lvl="2">
              <a:lnSpc>
                <a:spcPct val="90000"/>
              </a:lnSpc>
            </a:pPr>
            <a:r>
              <a:rPr lang="ru-RU" altLang="ru-RU" sz="2200" dirty="0" err="1"/>
              <a:t>Алюминиево</a:t>
            </a:r>
            <a:r>
              <a:rPr lang="en-US" altLang="ru-RU" sz="2200" dirty="0"/>
              <a:t> </a:t>
            </a:r>
            <a:r>
              <a:rPr lang="ru-RU" altLang="ru-RU" sz="2200" dirty="0"/>
              <a:t>-</a:t>
            </a:r>
            <a:r>
              <a:rPr lang="en-US" altLang="ru-RU" sz="2200" dirty="0"/>
              <a:t> </a:t>
            </a:r>
            <a:r>
              <a:rPr lang="ru-RU" altLang="ru-RU" sz="2200" dirty="0"/>
              <a:t>кремниевые сплавы (силумины) лучше всего подходят для литья. Из них часто отливают корпуса разных механизмов. </a:t>
            </a:r>
          </a:p>
          <a:p>
            <a:pPr lvl="2">
              <a:lnSpc>
                <a:spcPct val="90000"/>
              </a:lnSpc>
            </a:pPr>
            <a:r>
              <a:rPr lang="ru-RU" altLang="ru-RU" sz="2200" dirty="0"/>
              <a:t>Комплексные сплавы на основе алюминия: </a:t>
            </a:r>
            <a:r>
              <a:rPr lang="ru-RU" altLang="ru-RU" sz="2200" dirty="0" err="1"/>
              <a:t>авиаль</a:t>
            </a:r>
            <a:r>
              <a:rPr lang="ru-RU" altLang="ru-RU" sz="2200" dirty="0"/>
              <a:t>. </a:t>
            </a:r>
          </a:p>
          <a:p>
            <a:pPr lvl="3"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2200" dirty="0"/>
          </a:p>
          <a:p>
            <a:pPr>
              <a:lnSpc>
                <a:spcPct val="90000"/>
              </a:lnSpc>
            </a:pP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5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Перечислить основные алюминиевые сплавы и указать, где они используются.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18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68313" y="-100013"/>
            <a:ext cx="8229600" cy="1143001"/>
          </a:xfrm>
        </p:spPr>
        <p:txBody>
          <a:bodyPr/>
          <a:lstStyle/>
          <a:p>
            <a:r>
              <a:rPr lang="ru-RU" altLang="ru-RU" dirty="0"/>
              <a:t>Токсичность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468313" y="83661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600" dirty="0"/>
              <a:t>Отличается незначительным токсическим действием, но многие растворимые в воде неорганические соединения алюминия сохраняются в растворённом состоянии длительное время и могут оказывать вредное воздействие на человека и теплокровных животных через питьевую воду. Наиболее ядовиты хлориды, нитраты, ацетаты, сульфаты и др. Для человека токсическое действие при попадании внутрь оказывают следующие дозы соединений алюминия (мг/кг массы тела):</a:t>
            </a:r>
          </a:p>
          <a:p>
            <a:pPr lvl="1">
              <a:lnSpc>
                <a:spcPct val="80000"/>
              </a:lnSpc>
            </a:pPr>
            <a:r>
              <a:rPr lang="ru-RU" altLang="ru-RU" sz="2100" dirty="0"/>
              <a:t>ацетат алюминия — 0,2-0,4; </a:t>
            </a:r>
          </a:p>
          <a:p>
            <a:pPr lvl="1">
              <a:lnSpc>
                <a:spcPct val="80000"/>
              </a:lnSpc>
            </a:pPr>
            <a:r>
              <a:rPr lang="ru-RU" altLang="ru-RU" sz="2100" dirty="0"/>
              <a:t>гидроксид алюминия — 3,7-7,3; </a:t>
            </a:r>
          </a:p>
          <a:p>
            <a:pPr lvl="1">
              <a:lnSpc>
                <a:spcPct val="80000"/>
              </a:lnSpc>
            </a:pPr>
            <a:r>
              <a:rPr lang="ru-RU" altLang="ru-RU" sz="2100" dirty="0"/>
              <a:t>алюминиевые квасцы — 2,9.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496176" cy="439261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400" dirty="0"/>
              <a:t>Одна красивая, но, вероятно, неправдоподобная легенда из </a:t>
            </a:r>
            <a:r>
              <a:rPr lang="ru-RU" altLang="ru-RU" sz="2400" i="1" dirty="0"/>
              <a:t>«</a:t>
            </a:r>
            <a:r>
              <a:rPr lang="ru-RU" altLang="ru-RU" sz="2400" i="1" dirty="0" err="1"/>
              <a:t>Historia</a:t>
            </a:r>
            <a:r>
              <a:rPr lang="ru-RU" altLang="ru-RU" sz="2400" i="1" dirty="0"/>
              <a:t> </a:t>
            </a:r>
            <a:r>
              <a:rPr lang="ru-RU" altLang="ru-RU" sz="2400" i="1" dirty="0" err="1"/>
              <a:t>naturalis</a:t>
            </a:r>
            <a:r>
              <a:rPr lang="ru-RU" altLang="ru-RU" sz="2400" i="1" dirty="0"/>
              <a:t>»</a:t>
            </a:r>
            <a:r>
              <a:rPr lang="ru-RU" altLang="ru-RU" sz="2400" dirty="0"/>
              <a:t> гласит, что однажды к римскому императору Тиберию (42 год до н. э. — 37 год н. э.) пришёл ювелир с металлической, небьющейся обеденной тарелкой, изготовленной, якобы из глинозёма — Al2O3. Тарелка была очень светлой и блестела, как серебро. По всем признакам она должна быть алюминиевой. При этом ювелир утверждал, что только он и боги знают, как получить этот металл из глины. Тиберий, опа­саясь, что металл из легкодоступной глины может обесценить золото и серебро, приказал, на всякий случай, отрубить чело­веку голову. Очевидно, данная легенда весьма сомнительна, так как самородный алюминий в природе не встречается в силу своей высокой активности и во времена Рим­ской империи не могло быть технических средств, которые позволили бы извлечь алюми­ний из глинозёма</a:t>
            </a:r>
            <a:r>
              <a:rPr lang="ru-RU" altLang="ru-RU" sz="2400" dirty="0" smtClean="0"/>
              <a:t>.</a:t>
            </a:r>
            <a:endParaRPr lang="ru-RU" alt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Задания на слайдах </a:t>
            </a:r>
            <a:r>
              <a:rPr lang="ru-RU" sz="4000" dirty="0" smtClean="0">
                <a:solidFill>
                  <a:srgbClr val="FF0000"/>
                </a:solidFill>
              </a:rPr>
              <a:t>выделены красным цветом.</a:t>
            </a:r>
          </a:p>
          <a:p>
            <a:r>
              <a:rPr lang="ru-RU" sz="4000" dirty="0" smtClean="0"/>
              <a:t>Задания выполняются в тетради.</a:t>
            </a:r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4025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395536" y="1412776"/>
            <a:ext cx="8496176" cy="439261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400" dirty="0" smtClean="0"/>
              <a:t>Лишь </a:t>
            </a:r>
            <a:r>
              <a:rPr lang="ru-RU" altLang="ru-RU" sz="2400" dirty="0"/>
              <a:t>почти через 2000 лет — в 1825 году, датский физик </a:t>
            </a:r>
            <a:r>
              <a:rPr lang="ru-RU" altLang="ru-RU" sz="2400" dirty="0" err="1"/>
              <a:t>Ханс</a:t>
            </a:r>
            <a:r>
              <a:rPr lang="ru-RU" altLang="ru-RU" sz="2400" dirty="0"/>
              <a:t> Христиан Эрстед получил несколько миллиграммов металлического алюминия, а в 1827 году Фридрих </a:t>
            </a:r>
            <a:r>
              <a:rPr lang="ru-RU" altLang="ru-RU" sz="2400" dirty="0" err="1"/>
              <a:t>Вёлер</a:t>
            </a:r>
            <a:r>
              <a:rPr lang="ru-RU" altLang="ru-RU" sz="2400" dirty="0"/>
              <a:t> смог выделить крупинки алюминия, которые, однако, на воздухе немедленно покрывались тончайшей пленкой оксида алюминия.</a:t>
            </a:r>
          </a:p>
          <a:p>
            <a:pPr algn="ctr">
              <a:lnSpc>
                <a:spcPct val="80000"/>
              </a:lnSpc>
            </a:pPr>
            <a:r>
              <a:rPr lang="ru-RU" altLang="ru-RU" sz="2400" dirty="0"/>
              <a:t>До конца XIX века алюминий в промышленных масштабах не производился.</a:t>
            </a:r>
          </a:p>
        </p:txBody>
      </p:sp>
    </p:spTree>
    <p:extLst>
      <p:ext uri="{BB962C8B-B14F-4D97-AF65-F5344CB8AC3E}">
        <p14:creationId xmlns:p14="http://schemas.microsoft.com/office/powerpoint/2010/main" val="259311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10243" name="Rectangle 3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396680" cy="4525963"/>
          </a:xfrm>
        </p:spPr>
        <p:txBody>
          <a:bodyPr/>
          <a:lstStyle/>
          <a:p>
            <a:pPr lvl="1">
              <a:buFontTx/>
              <a:buNone/>
            </a:pPr>
            <a:r>
              <a:rPr lang="ru-RU" altLang="ru-RU" sz="2400" dirty="0"/>
              <a:t>1.   Алюминий — элемент главной подгруппы третьей группы третьего периода периодической системы химических элементов Д. И. Менделеева, с атомным номером 13.</a:t>
            </a:r>
          </a:p>
          <a:p>
            <a:pPr lvl="1">
              <a:buFontTx/>
              <a:buNone/>
            </a:pPr>
            <a:r>
              <a:rPr lang="ru-RU" altLang="ru-RU" sz="2400" dirty="0"/>
              <a:t>2.  Обычно обозначается символом </a:t>
            </a:r>
            <a:r>
              <a:rPr lang="ru-RU" altLang="ru-RU" sz="2400" dirty="0" err="1"/>
              <a:t>Al</a:t>
            </a:r>
            <a:r>
              <a:rPr lang="ru-RU" altLang="ru-RU" sz="2400" dirty="0"/>
              <a:t> (лат. </a:t>
            </a:r>
            <a:r>
              <a:rPr lang="ru-RU" altLang="ru-RU" sz="2400" dirty="0" err="1"/>
              <a:t>Aluminium</a:t>
            </a:r>
            <a:r>
              <a:rPr lang="ru-RU" altLang="ru-RU" sz="2400" dirty="0"/>
              <a:t>). Относится к группе лёгких металлов. </a:t>
            </a:r>
          </a:p>
          <a:p>
            <a:pPr lvl="1">
              <a:buFontTx/>
              <a:buNone/>
            </a:pPr>
            <a:endParaRPr lang="ru-RU" alt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Записать схему строения атома алюминия, электронную формулу и возможные степени окисления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9" name="Picture 9" descr="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3991"/>
            <a:ext cx="1423987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179388" y="115888"/>
            <a:ext cx="8229600" cy="1143000"/>
          </a:xfrm>
        </p:spPr>
        <p:txBody>
          <a:bodyPr/>
          <a:lstStyle/>
          <a:p>
            <a:r>
              <a:rPr lang="ru-RU" altLang="ru-RU" dirty="0"/>
              <a:t>Нахождение в природе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-252536" y="1052736"/>
            <a:ext cx="8424936" cy="5050432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ru-RU" altLang="ru-RU" dirty="0"/>
              <a:t>Бокситы — 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 · H</a:t>
            </a:r>
            <a:r>
              <a:rPr lang="ru-RU" altLang="ru-RU" baseline="-25000" dirty="0"/>
              <a:t>2</a:t>
            </a:r>
            <a:r>
              <a:rPr lang="ru-RU" altLang="ru-RU" dirty="0"/>
              <a:t>O (с примесями SiO</a:t>
            </a:r>
            <a:r>
              <a:rPr lang="ru-RU" altLang="ru-RU" baseline="-25000" dirty="0"/>
              <a:t>2</a:t>
            </a:r>
            <a:r>
              <a:rPr lang="ru-RU" altLang="ru-RU" dirty="0"/>
              <a:t>, Fe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, CaCO</a:t>
            </a:r>
            <a:r>
              <a:rPr lang="ru-RU" altLang="ru-RU" baseline="-25000" dirty="0"/>
              <a:t>3</a:t>
            </a:r>
            <a:r>
              <a:rPr lang="ru-RU" altLang="ru-RU" dirty="0"/>
              <a:t>)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Нефелины — KNa</a:t>
            </a:r>
            <a:r>
              <a:rPr lang="ru-RU" altLang="ru-RU" baseline="-25000" dirty="0"/>
              <a:t>3</a:t>
            </a:r>
            <a:r>
              <a:rPr lang="ru-RU" altLang="ru-RU" dirty="0"/>
              <a:t>[AlSiO</a:t>
            </a:r>
            <a:r>
              <a:rPr lang="ru-RU" altLang="ru-RU" baseline="-25000" dirty="0"/>
              <a:t>4</a:t>
            </a:r>
            <a:r>
              <a:rPr lang="ru-RU" altLang="ru-RU" dirty="0"/>
              <a:t>]</a:t>
            </a:r>
            <a:r>
              <a:rPr lang="ru-RU" altLang="ru-RU" baseline="-25000" dirty="0"/>
              <a:t>4</a:t>
            </a:r>
            <a:r>
              <a:rPr lang="ru-RU" altLang="ru-RU" dirty="0"/>
              <a:t>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Алуниты — (</a:t>
            </a:r>
            <a:r>
              <a:rPr lang="ru-RU" altLang="ru-RU" dirty="0" err="1"/>
              <a:t>Na,K</a:t>
            </a:r>
            <a:r>
              <a:rPr lang="ru-RU" altLang="ru-RU" dirty="0"/>
              <a:t>)</a:t>
            </a:r>
            <a:r>
              <a:rPr lang="ru-RU" altLang="ru-RU" baseline="-25000" dirty="0"/>
              <a:t>2</a:t>
            </a:r>
            <a:r>
              <a:rPr lang="ru-RU" altLang="ru-RU" dirty="0"/>
              <a:t>SO</a:t>
            </a:r>
            <a:r>
              <a:rPr lang="ru-RU" altLang="ru-RU" baseline="-25000" dirty="0"/>
              <a:t>4</a:t>
            </a:r>
            <a:r>
              <a:rPr lang="ru-RU" altLang="ru-RU" dirty="0"/>
              <a:t>·Al</a:t>
            </a:r>
            <a:r>
              <a:rPr lang="ru-RU" altLang="ru-RU" baseline="-25000" dirty="0"/>
              <a:t>2</a:t>
            </a:r>
            <a:r>
              <a:rPr lang="ru-RU" altLang="ru-RU" dirty="0"/>
              <a:t>(SO</a:t>
            </a:r>
            <a:r>
              <a:rPr lang="ru-RU" altLang="ru-RU" baseline="-25000" dirty="0"/>
              <a:t>4</a:t>
            </a:r>
            <a:r>
              <a:rPr lang="ru-RU" altLang="ru-RU" dirty="0"/>
              <a:t>)</a:t>
            </a:r>
            <a:r>
              <a:rPr lang="ru-RU" altLang="ru-RU" baseline="-25000" dirty="0"/>
              <a:t>3</a:t>
            </a:r>
            <a:r>
              <a:rPr lang="ru-RU" altLang="ru-RU" dirty="0"/>
              <a:t>·4Al(OH)</a:t>
            </a:r>
            <a:r>
              <a:rPr lang="ru-RU" altLang="ru-RU" baseline="-25000" dirty="0"/>
              <a:t>3 </a:t>
            </a:r>
            <a:r>
              <a:rPr lang="ru-RU" altLang="ru-RU" dirty="0"/>
              <a:t>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Глинозёмы — (смеси каолинов с песком SiO</a:t>
            </a:r>
            <a:r>
              <a:rPr lang="ru-RU" altLang="ru-RU" baseline="-25000" dirty="0"/>
              <a:t>2</a:t>
            </a:r>
            <a:r>
              <a:rPr lang="ru-RU" altLang="ru-RU" dirty="0"/>
              <a:t>, известняком CaCO</a:t>
            </a:r>
            <a:r>
              <a:rPr lang="ru-RU" altLang="ru-RU" baseline="-25000" dirty="0"/>
              <a:t>3</a:t>
            </a:r>
            <a:r>
              <a:rPr lang="ru-RU" altLang="ru-RU" dirty="0"/>
              <a:t>, магнезитом MgCO</a:t>
            </a:r>
            <a:r>
              <a:rPr lang="ru-RU" altLang="ru-RU" baseline="-25000" dirty="0"/>
              <a:t>3</a:t>
            </a:r>
            <a:r>
              <a:rPr lang="ru-RU" altLang="ru-RU" dirty="0"/>
              <a:t>)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Корунд (сапфир, рубин, наждак) — 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Полевые шпаты — (</a:t>
            </a:r>
            <a:r>
              <a:rPr lang="ru-RU" altLang="ru-RU" dirty="0" err="1"/>
              <a:t>K,Na</a:t>
            </a:r>
            <a:r>
              <a:rPr lang="ru-RU" altLang="ru-RU" dirty="0"/>
              <a:t>)2O·Al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·6SiO</a:t>
            </a:r>
            <a:r>
              <a:rPr lang="ru-RU" altLang="ru-RU" baseline="-25000" dirty="0"/>
              <a:t>2</a:t>
            </a:r>
            <a:r>
              <a:rPr lang="ru-RU" altLang="ru-RU" dirty="0"/>
              <a:t>, </a:t>
            </a:r>
            <a:r>
              <a:rPr lang="ru-RU" altLang="ru-RU" dirty="0" err="1"/>
              <a:t>Ca</a:t>
            </a:r>
            <a:r>
              <a:rPr lang="ru-RU" altLang="ru-RU" dirty="0"/>
              <a:t>[Al</a:t>
            </a:r>
            <a:r>
              <a:rPr lang="ru-RU" altLang="ru-RU" baseline="-25000" dirty="0"/>
              <a:t>2</a:t>
            </a:r>
            <a:r>
              <a:rPr lang="ru-RU" altLang="ru-RU" dirty="0"/>
              <a:t>Si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8</a:t>
            </a:r>
            <a:r>
              <a:rPr lang="ru-RU" altLang="ru-RU" dirty="0"/>
              <a:t>]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Каолинит — 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3</a:t>
            </a:r>
            <a:r>
              <a:rPr lang="ru-RU" altLang="ru-RU" dirty="0"/>
              <a:t>·2SiO</a:t>
            </a:r>
            <a:r>
              <a:rPr lang="ru-RU" altLang="ru-RU" baseline="-25000" dirty="0"/>
              <a:t>2</a:t>
            </a:r>
            <a:r>
              <a:rPr lang="ru-RU" altLang="ru-RU" dirty="0"/>
              <a:t> · 2H</a:t>
            </a:r>
            <a:r>
              <a:rPr lang="ru-RU" altLang="ru-RU" baseline="-25000" dirty="0"/>
              <a:t>2</a:t>
            </a:r>
            <a:r>
              <a:rPr lang="ru-RU" altLang="ru-RU" dirty="0"/>
              <a:t>O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Берилл (изумруд, аквамарин) — 3ВеО · Al</a:t>
            </a:r>
            <a:r>
              <a:rPr lang="ru-RU" altLang="ru-RU" baseline="-25000" dirty="0"/>
              <a:t>2</a:t>
            </a:r>
            <a:r>
              <a:rPr lang="ru-RU" altLang="ru-RU" dirty="0"/>
              <a:t>О</a:t>
            </a:r>
            <a:r>
              <a:rPr lang="ru-RU" altLang="ru-RU" baseline="-25000" dirty="0"/>
              <a:t>3</a:t>
            </a:r>
            <a:r>
              <a:rPr lang="ru-RU" altLang="ru-RU" dirty="0"/>
              <a:t> · 6SiO</a:t>
            </a:r>
            <a:r>
              <a:rPr lang="ru-RU" altLang="ru-RU" baseline="-25000" dirty="0"/>
              <a:t>2</a:t>
            </a:r>
            <a:r>
              <a:rPr lang="ru-RU" altLang="ru-RU" dirty="0"/>
              <a:t>  </a:t>
            </a:r>
          </a:p>
          <a:p>
            <a:pPr lvl="1">
              <a:lnSpc>
                <a:spcPct val="80000"/>
              </a:lnSpc>
            </a:pPr>
            <a:r>
              <a:rPr lang="ru-RU" altLang="ru-RU" dirty="0"/>
              <a:t>Хризоберилл (александрит) — BeAl</a:t>
            </a:r>
            <a:r>
              <a:rPr lang="ru-RU" altLang="ru-RU" baseline="-25000" dirty="0"/>
              <a:t>2</a:t>
            </a:r>
            <a:r>
              <a:rPr lang="ru-RU" altLang="ru-RU" dirty="0"/>
              <a:t>O</a:t>
            </a:r>
            <a:r>
              <a:rPr lang="ru-RU" altLang="ru-RU" baseline="-25000" dirty="0"/>
              <a:t>4</a:t>
            </a:r>
          </a:p>
        </p:txBody>
      </p:sp>
      <p:pic>
        <p:nvPicPr>
          <p:cNvPr id="11269" name="Picture 5" descr="Картинка 18 из 285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542875"/>
            <a:ext cx="1800225" cy="134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7308850" y="3141663"/>
            <a:ext cx="1223963" cy="215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600" kern="10">
                <a:cs typeface="Arial" panose="020B0604020202020204" pitchFamily="34" charset="0"/>
              </a:rPr>
              <a:t>Глинозём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FF0000"/>
                </a:solidFill>
              </a:rPr>
              <a:t>Привести три формулы и названия любых соединений в составе которых алюминий встречается в природе и рассчитать массовую долю алюминия в них.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42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836613"/>
          </a:xfrm>
        </p:spPr>
        <p:txBody>
          <a:bodyPr/>
          <a:lstStyle/>
          <a:p>
            <a:r>
              <a:rPr lang="ru-RU" altLang="ru-RU" dirty="0"/>
              <a:t>Физические свойства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179388" y="836613"/>
            <a:ext cx="8229600" cy="4525962"/>
          </a:xfrm>
        </p:spPr>
        <p:txBody>
          <a:bodyPr/>
          <a:lstStyle/>
          <a:p>
            <a:r>
              <a:rPr lang="ru-RU" altLang="ru-RU" dirty="0"/>
              <a:t>Алюминий — мягкий, легкий, серебристо-белый металл с высокой тепло- и электропроводностью. Температура плавления </a:t>
            </a:r>
            <a:r>
              <a:rPr lang="ru-RU" altLang="ru-RU" dirty="0" smtClean="0"/>
              <a:t>660°C, очень пластичный.</a:t>
            </a:r>
            <a:endParaRPr lang="ru-RU" altLang="ru-RU" dirty="0"/>
          </a:p>
          <a:p>
            <a:r>
              <a:rPr lang="ru-RU" altLang="ru-RU" dirty="0"/>
              <a:t>По распространенности в земной коре алюминий занимает 3-е место после кислорода и кремния среди всех атомов и 1-е место — среди металлов.</a:t>
            </a:r>
          </a:p>
        </p:txBody>
      </p:sp>
      <p:pic>
        <p:nvPicPr>
          <p:cNvPr id="13316" name="Picture 4" descr="i?id=76630972-14-2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12776"/>
            <a:ext cx="1512887" cy="151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ru-RU" altLang="ru-RU" dirty="0"/>
              <a:t>Физические свойства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107950" y="908050"/>
            <a:ext cx="7127875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ru-RU" altLang="ru-RU" dirty="0"/>
              <a:t>К достоинствам алюминия и его сплавов следует отнести его малую плотность (2,7 г/см3), сравнительно высокие прочностные характеристики, хорошую тепло- и электропроводность, технологичность, высокую коррозионную стойкость. Совокупность этих свойств позволяет отнести алюминий к числу важнейших технических материалов</a:t>
            </a:r>
            <a:r>
              <a:rPr lang="ru-RU" altLang="ru-RU" dirty="0" smtClean="0"/>
              <a:t>.</a:t>
            </a:r>
            <a:endParaRPr lang="ru-RU" altLang="ru-RU" dirty="0"/>
          </a:p>
        </p:txBody>
      </p:sp>
      <p:pic>
        <p:nvPicPr>
          <p:cNvPr id="19460" name="Picture 4" descr="Алюминий">
            <a:hlinkClick r:id="rId2" tooltip="Алюминий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887" y="2204864"/>
            <a:ext cx="1789113" cy="144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79388" y="0"/>
            <a:ext cx="8229600" cy="1143000"/>
          </a:xfrm>
        </p:spPr>
        <p:txBody>
          <a:bodyPr/>
          <a:lstStyle/>
          <a:p>
            <a:r>
              <a:rPr lang="ru-RU" altLang="ru-RU" dirty="0"/>
              <a:t>Применение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539750" y="981075"/>
            <a:ext cx="7634288" cy="4525963"/>
          </a:xfrm>
        </p:spPr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600" dirty="0"/>
              <a:t>        Широко применяется как конструкционный материал. Основные достоинства алюминия в этом качестве — лёгкость, податливость штамповке, коррозионная стойкость (на воздухе алюминий мгновенно покрывается прочной плёнкой Al2O3, которая препятствует его дальнейшему окислению), высокая теплопроводность, </a:t>
            </a:r>
            <a:r>
              <a:rPr lang="ru-RU" altLang="ru-RU" sz="2600" dirty="0" err="1"/>
              <a:t>неядовитость</a:t>
            </a:r>
            <a:r>
              <a:rPr lang="ru-RU" altLang="ru-RU" sz="2600" dirty="0"/>
              <a:t> его соединений. В частности, эти свойства сделали алюминий чрезвычайно популярным при производстве кухонной посуды, алюминиевой фольги в пищевой промышленности и для упаковки. 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600" dirty="0"/>
              <a:t>           </a:t>
            </a:r>
          </a:p>
        </p:txBody>
      </p:sp>
      <p:pic>
        <p:nvPicPr>
          <p:cNvPr id="15369" name="Picture 9" descr="Картинка 22 из 4185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44675"/>
            <a:ext cx="1944688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1" name="Picture 11" descr="Картинка 9 из 8919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565400"/>
            <a:ext cx="2447925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3" name="Picture 13" descr="Картинка 28 из 1910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96975"/>
            <a:ext cx="24479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611188" y="-100013"/>
            <a:ext cx="8229600" cy="1143001"/>
          </a:xfrm>
        </p:spPr>
        <p:txBody>
          <a:bodyPr/>
          <a:lstStyle/>
          <a:p>
            <a:r>
              <a:rPr lang="ru-RU" altLang="ru-RU" dirty="0"/>
              <a:t>Применение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395288" y="908050"/>
            <a:ext cx="8229600" cy="4525963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ru-RU" altLang="ru-RU" sz="1900" dirty="0"/>
              <a:t>Благодаря комплексу свойств широко распространён в тепловом оборудовании.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Алюминий и его сплавы сохраняют прочность при сверхнизких температурах. Благодаря этому он широко используется в криогенной технике.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Высокий коэффициент отражения в сочетании с дешевизной и лёгкостью напыления делает алюминий идеальным материалом для изготовления зеркал.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В производстве строительных материалов как газообразующий агент.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Алитированием придают коррозионную и </a:t>
            </a:r>
            <a:r>
              <a:rPr lang="ru-RU" altLang="ru-RU" sz="1900" dirty="0" err="1"/>
              <a:t>окалиностойкость</a:t>
            </a:r>
            <a:r>
              <a:rPr lang="ru-RU" altLang="ru-RU" sz="1900" dirty="0"/>
              <a:t> стальным и другим сплавам, например клапанам поршневых ДВС, лопаткам турбин, нефтяным платформам, теплообменной аппаратуре, а также заменяют </a:t>
            </a:r>
            <a:r>
              <a:rPr lang="ru-RU" altLang="ru-RU" sz="1900" dirty="0" err="1"/>
              <a:t>цинкование</a:t>
            </a:r>
            <a:r>
              <a:rPr lang="ru-RU" altLang="ru-RU" sz="1900" dirty="0"/>
              <a:t>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Сульфид алюминия используется для производства сероводорода. </a:t>
            </a:r>
          </a:p>
          <a:p>
            <a:pPr lvl="1">
              <a:lnSpc>
                <a:spcPct val="80000"/>
              </a:lnSpc>
            </a:pPr>
            <a:r>
              <a:rPr lang="ru-RU" altLang="ru-RU" sz="1900" dirty="0"/>
              <a:t>Идут исследования по разработке пенистого алюминия как особо прочного и лёгкого материала. </a:t>
            </a:r>
          </a:p>
          <a:p>
            <a:pPr>
              <a:lnSpc>
                <a:spcPct val="80000"/>
              </a:lnSpc>
            </a:pPr>
            <a:endParaRPr lang="ru-RU" altLang="ru-RU" sz="1900" dirty="0"/>
          </a:p>
        </p:txBody>
      </p:sp>
      <p:pic>
        <p:nvPicPr>
          <p:cNvPr id="25604" name="Picture 4" descr="http://ukranews.com/uploads/news/2010/07/20/24589a49333fbf071744037578f053b44f65bbc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36613"/>
            <a:ext cx="2663825" cy="199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5" name="Picture 5" descr="http://old.iupac.org/images/ci/2004CI/2602/beer%20ca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700213"/>
            <a:ext cx="1941513" cy="216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http://www.tdroda.ru/i/cat/img20071112_0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565400"/>
            <a:ext cx="2808287" cy="209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2" grpId="1"/>
      <p:bldP spid="25603" grpId="0" build="p"/>
      <p:bldP spid="25603" grpId="1" build="p"/>
    </p:bld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TS030007747</Template>
  <TotalTime>1078</TotalTime>
  <Words>810</Words>
  <Application>Microsoft Office PowerPoint</Application>
  <PresentationFormat>Экран (4:3)</PresentationFormat>
  <Paragraphs>89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</vt:lpstr>
      <vt:lpstr>Тема Office</vt:lpstr>
      <vt:lpstr>1_Тема Office</vt:lpstr>
      <vt:lpstr>Алюминий и его применение</vt:lpstr>
      <vt:lpstr>Задание</vt:lpstr>
      <vt:lpstr>Задание 1</vt:lpstr>
      <vt:lpstr>Нахождение в природе</vt:lpstr>
      <vt:lpstr>Задание 2</vt:lpstr>
      <vt:lpstr>Физические свойства</vt:lpstr>
      <vt:lpstr>Физические свойства</vt:lpstr>
      <vt:lpstr>Применение</vt:lpstr>
      <vt:lpstr>Применение</vt:lpstr>
      <vt:lpstr>Задание 3 </vt:lpstr>
      <vt:lpstr>Химические свойства</vt:lpstr>
      <vt:lpstr>Химические свойства</vt:lpstr>
      <vt:lpstr>Химические свойства</vt:lpstr>
      <vt:lpstr>Задание 4 </vt:lpstr>
      <vt:lpstr>Сплавы на основе алюминия </vt:lpstr>
      <vt:lpstr>Сплавы на основе алюминия </vt:lpstr>
      <vt:lpstr>Задание 5 </vt:lpstr>
      <vt:lpstr>Токсичность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Алюминий и его применение</dc:title>
  <dc:creator>Артур</dc:creator>
  <cp:lastModifiedBy>aoe2005@mail.ru</cp:lastModifiedBy>
  <cp:revision>10</cp:revision>
  <dcterms:created xsi:type="dcterms:W3CDTF">2011-03-25T16:45:17Z</dcterms:created>
  <dcterms:modified xsi:type="dcterms:W3CDTF">2020-01-30T09:08:41Z</dcterms:modified>
</cp:coreProperties>
</file>