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58" r:id="rId5"/>
    <p:sldId id="259" r:id="rId6"/>
    <p:sldId id="268" r:id="rId7"/>
    <p:sldId id="260" r:id="rId8"/>
    <p:sldId id="270" r:id="rId9"/>
    <p:sldId id="271" r:id="rId10"/>
    <p:sldId id="272" r:id="rId11"/>
    <p:sldId id="262" r:id="rId12"/>
    <p:sldId id="263" r:id="rId13"/>
    <p:sldId id="264" r:id="rId14"/>
    <p:sldId id="265" r:id="rId15"/>
    <p:sldId id="266" r:id="rId16"/>
    <p:sldId id="273" r:id="rId17"/>
    <p:sldId id="27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4" autoAdjust="0"/>
    <p:restoredTop sz="94660"/>
  </p:normalViewPr>
  <p:slideViewPr>
    <p:cSldViewPr snapToGrid="0">
      <p:cViewPr varScale="1">
        <p:scale>
          <a:sx n="69" d="100"/>
          <a:sy n="69" d="100"/>
        </p:scale>
        <p:origin x="-73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394047-5191-4DBD-AF29-6D93B81348CB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FA3E67-0286-450F-9799-21D383B9F6C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822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47-5191-4DBD-AF29-6D93B81348CB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A3E67-0286-450F-9799-21D383B9F6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792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47-5191-4DBD-AF29-6D93B81348CB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A3E67-0286-450F-9799-21D383B9F6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876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47-5191-4DBD-AF29-6D93B81348CB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A3E67-0286-450F-9799-21D383B9F6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946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47-5191-4DBD-AF29-6D93B81348CB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A3E67-0286-450F-9799-21D383B9F6C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347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47-5191-4DBD-AF29-6D93B81348CB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A3E67-0286-450F-9799-21D383B9F6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372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47-5191-4DBD-AF29-6D93B81348CB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A3E67-0286-450F-9799-21D383B9F6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041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47-5191-4DBD-AF29-6D93B81348CB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A3E67-0286-450F-9799-21D383B9F6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585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47-5191-4DBD-AF29-6D93B81348CB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A3E67-0286-450F-9799-21D383B9F6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473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47-5191-4DBD-AF29-6D93B81348CB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A3E67-0286-450F-9799-21D383B9F6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10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47-5191-4DBD-AF29-6D93B81348CB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A3E67-0286-450F-9799-21D383B9F6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001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E6394047-5191-4DBD-AF29-6D93B81348CB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4FA3E67-0286-450F-9799-21D383B9F6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695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3936512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tx1"/>
                </a:solidFill>
              </a:rPr>
              <a:t>Формирование регулятивных УУД  на уроках математики в начальной школе</a:t>
            </a: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62255" y="4849091"/>
            <a:ext cx="5694217" cy="1773382"/>
          </a:xfrm>
        </p:spPr>
        <p:txBody>
          <a:bodyPr/>
          <a:lstStyle/>
          <a:p>
            <a:r>
              <a:rPr lang="ru-R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Одинокова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Виктория Анатольевна,</a:t>
            </a:r>
          </a:p>
          <a:p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читель начальных классов,</a:t>
            </a:r>
          </a:p>
          <a:p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№ 11 города Белово</a:t>
            </a:r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28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609600"/>
            <a:ext cx="9872871" cy="5486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урока: </a:t>
            </a:r>
          </a:p>
          <a:p>
            <a:pPr marL="4572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«ЧАС, МИНУТА, СЕКУНДА»</a:t>
            </a:r>
          </a:p>
          <a:p>
            <a:pPr marL="45720" indent="0" algn="ctr">
              <a:lnSpc>
                <a:spcPct val="115000"/>
              </a:lnSpc>
              <a:spcBef>
                <a:spcPts val="0"/>
              </a:spcBef>
              <a:buNone/>
            </a:pPr>
            <a:endParaRPr lang="ru-RU" sz="4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урока:</a:t>
            </a:r>
          </a:p>
          <a:p>
            <a:pPr marL="4572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повторю…,</a:t>
            </a:r>
          </a:p>
          <a:p>
            <a:pPr marL="4572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4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узнаю…, </a:t>
            </a:r>
          </a:p>
          <a:p>
            <a:pPr marL="4572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научусь….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063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26008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Преднамеренные ошибки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435608"/>
            <a:ext cx="9872871" cy="4660392"/>
          </a:xfrm>
        </p:spPr>
        <p:txBody>
          <a:bodyPr/>
          <a:lstStyle/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24 : 8 + 30 + 40 – 35 = 38</a:t>
            </a:r>
          </a:p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70 – 54 : 9 – 50 – 3 + 19 = 31</a:t>
            </a:r>
          </a:p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60 – 26 – ( 7 </a:t>
            </a: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∙ 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 – 58) = 29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227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4672" y="609600"/>
            <a:ext cx="10213848" cy="72542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решения задачи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335024"/>
            <a:ext cx="9872871" cy="4760976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1.Прочитай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задачу и представь себе то, что о чем в ней говорится.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2.Запиши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задачу кратко или выполни чертеж.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3.Поясни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что показывает каждое число, повтори вопрос задачи.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4.Подумай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можно ли сразу ответить на вопрос задачи. Если нет, то подумай почему?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5.Составь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решения.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6.Выполни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7.Проверь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 и ответь на вопрос задачи.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8. Запиши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решение и ответ.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092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4693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923544"/>
            <a:ext cx="9872871" cy="5172456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5400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Для уроков технологии купили 14 наборов цветной бумаги по 10 листов в каждом наборе. На поделки истратили 80 листов. Сколько листов осталось?</a:t>
            </a:r>
            <a:endParaRPr lang="ru-RU" sz="5400" dirty="0">
              <a:solidFill>
                <a:schemeClr val="tx1"/>
              </a:solidFill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77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запись к задаче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35990" y="1731936"/>
            <a:ext cx="9872871" cy="4038600"/>
          </a:xfrm>
        </p:spPr>
        <p:txBody>
          <a:bodyPr/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Купили – 14 н. по 10л.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Истратили – 80 л.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Осталось - ?</a:t>
            </a:r>
            <a:endParaRPr lang="ru-RU" sz="54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986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Запись решения задачи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024128"/>
            <a:ext cx="9872871" cy="5071872"/>
          </a:xfrm>
        </p:spPr>
        <p:txBody>
          <a:bodyPr>
            <a:normAutofit/>
          </a:bodyPr>
          <a:lstStyle/>
          <a:p>
            <a:pPr marL="914400" lvl="0" indent="-91440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10 * 14 = 140(л.)-купили</a:t>
            </a:r>
          </a:p>
          <a:p>
            <a:pPr marL="914400" lvl="0" indent="-91440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140 – 80 = 60(л.) – осталось</a:t>
            </a:r>
          </a:p>
          <a:p>
            <a:pPr marL="914400" lvl="0" indent="-91440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5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Ответ: 60 листов.</a:t>
            </a:r>
            <a:endParaRPr lang="ru-RU" sz="5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09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Сегодня я узнал…….</a:t>
            </a:r>
          </a:p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Мне было интересно……</a:t>
            </a:r>
          </a:p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Мне было трудно…..</a:t>
            </a:r>
          </a:p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Я понял что…..</a:t>
            </a:r>
          </a:p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Теперь я могу……</a:t>
            </a:r>
          </a:p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Я научился…….</a:t>
            </a:r>
          </a:p>
          <a:p>
            <a:pPr marL="45720" indent="0">
              <a:buNone/>
            </a:pPr>
            <a:r>
              <a:rPr lang="ru-RU" sz="3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У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меня получилось…</a:t>
            </a:r>
            <a:r>
              <a:rPr lang="ru-RU" dirty="0" smtClean="0"/>
              <a:t>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460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b="1" cap="all" dirty="0" smtClean="0">
                <a:solidFill>
                  <a:srgbClr val="000000"/>
                </a:solidFill>
              </a:rPr>
              <a:t/>
            </a:r>
            <a:br>
              <a:rPr lang="ru-RU" sz="5400" b="1" cap="all" dirty="0" smtClean="0">
                <a:solidFill>
                  <a:srgbClr val="000000"/>
                </a:solidFill>
              </a:rPr>
            </a:br>
            <a:r>
              <a:rPr lang="ru-RU" sz="5400" b="1" cap="all" dirty="0">
                <a:solidFill>
                  <a:srgbClr val="000000"/>
                </a:solidFill>
              </a:rPr>
              <a:t/>
            </a:r>
            <a:br>
              <a:rPr lang="ru-RU" sz="5400" b="1" cap="all" dirty="0">
                <a:solidFill>
                  <a:srgbClr val="000000"/>
                </a:solidFill>
              </a:rPr>
            </a:br>
            <a:r>
              <a:rPr lang="ru-RU" sz="5400" b="1" cap="all" dirty="0" smtClean="0">
                <a:solidFill>
                  <a:srgbClr val="000000"/>
                </a:solidFill>
              </a:rPr>
              <a:t/>
            </a:r>
            <a:br>
              <a:rPr lang="ru-RU" sz="5400" b="1" cap="all" dirty="0" smtClean="0">
                <a:solidFill>
                  <a:srgbClr val="000000"/>
                </a:solidFill>
              </a:rPr>
            </a:br>
            <a:r>
              <a:rPr lang="ru-RU" sz="5400" b="1" cap="all" dirty="0">
                <a:solidFill>
                  <a:srgbClr val="000000"/>
                </a:solidFill>
              </a:rPr>
              <a:t/>
            </a:r>
            <a:br>
              <a:rPr lang="ru-RU" sz="5400" b="1" cap="all" dirty="0">
                <a:solidFill>
                  <a:srgbClr val="000000"/>
                </a:solidFill>
              </a:rPr>
            </a:br>
            <a:r>
              <a:rPr lang="ru-RU" sz="5400" b="1" cap="all" dirty="0" smtClean="0">
                <a:solidFill>
                  <a:srgbClr val="000000"/>
                </a:solidFill>
              </a:rPr>
              <a:t/>
            </a:r>
            <a:br>
              <a:rPr lang="ru-RU" sz="5400" b="1" cap="all" dirty="0" smtClean="0">
                <a:solidFill>
                  <a:srgbClr val="000000"/>
                </a:solidFill>
              </a:rPr>
            </a:br>
            <a:r>
              <a:rPr lang="ru-RU" sz="5400" b="1" cap="all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5400" b="1" cap="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регулятивных УУД  на уроках математики в начальной школе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54982" y="4627419"/>
            <a:ext cx="4835236" cy="1648690"/>
          </a:xfrm>
        </p:spPr>
        <p:txBody>
          <a:bodyPr/>
          <a:lstStyle/>
          <a:p>
            <a:pPr marL="0" lvl="0" indent="0" algn="ctr">
              <a:buClr>
                <a:srgbClr val="A6B727"/>
              </a:buClr>
              <a:buNone/>
            </a:pP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Одинокова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Виктория Анатольевна,</a:t>
            </a:r>
          </a:p>
          <a:p>
            <a:pPr marL="0" lvl="0" indent="0" algn="ctr">
              <a:buClr>
                <a:srgbClr val="A6B727"/>
              </a:buClr>
              <a:buNone/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начальных классов,</a:t>
            </a:r>
          </a:p>
          <a:p>
            <a:pPr marL="0" lvl="0" indent="0" algn="ctr">
              <a:buClr>
                <a:srgbClr val="A6B727"/>
              </a:buClr>
              <a:buNone/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№ 11 города Белово</a:t>
            </a:r>
            <a:endParaRPr lang="ru-RU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835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2042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960120"/>
            <a:ext cx="9872871" cy="51358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«Универсальный</a:t>
            </a: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5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всеобщий, </a:t>
            </a:r>
          </a:p>
          <a:p>
            <a:pPr marL="45720" indent="0">
              <a:buNone/>
            </a:pP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разносторонний, </a:t>
            </a:r>
          </a:p>
          <a:p>
            <a:pPr marL="45720" indent="0">
              <a:buNone/>
            </a:pP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для всего пригодный.</a:t>
            </a:r>
            <a:endParaRPr lang="ru-RU" sz="5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32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822960"/>
            <a:ext cx="9872871" cy="527304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ru-RU" sz="4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Универсальные учебные действия</a:t>
            </a:r>
          </a:p>
          <a:p>
            <a:pPr marL="45720" indent="0">
              <a:buNone/>
            </a:pPr>
            <a:endParaRPr lang="ru-RU" sz="5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Познавательные</a:t>
            </a:r>
          </a:p>
          <a:p>
            <a:pPr marL="45720" indent="0">
              <a:buNone/>
            </a:pP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Регулятивные</a:t>
            </a:r>
          </a:p>
          <a:p>
            <a:pPr marL="45720" indent="0">
              <a:buNone/>
            </a:pP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Коммуникативные</a:t>
            </a:r>
          </a:p>
          <a:p>
            <a:pPr marL="45720" indent="0">
              <a:buNone/>
            </a:pP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Личностные</a:t>
            </a:r>
            <a:endParaRPr lang="ru-RU" sz="5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59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Регулятивные учебные действия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endParaRPr lang="ru-RU" sz="5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обеспечивают учащимся организацию их результативной учебной деятельности.</a:t>
            </a:r>
            <a:endParaRPr lang="ru-RU" sz="5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7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Регулятивные учебные действия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292608"/>
            <a:ext cx="10021824" cy="6300216"/>
          </a:xfrm>
        </p:spPr>
        <p:txBody>
          <a:bodyPr>
            <a:normAutofit fontScale="32500" lnSpcReduction="20000"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endParaRPr lang="ru-RU" sz="8400" b="1" i="1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endParaRPr lang="ru-RU" sz="8400" b="1" i="1" dirty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endParaRPr lang="ru-RU" sz="8400" b="1" i="1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r>
              <a:rPr lang="ru-RU" sz="8400" b="1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Целеполагание</a:t>
            </a:r>
            <a:r>
              <a:rPr lang="ru-RU" sz="8400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8400" i="1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r>
              <a:rPr lang="ru-RU" sz="8400" b="1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Планирование</a:t>
            </a:r>
            <a:r>
              <a:rPr lang="ru-RU" sz="84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8400" b="1" i="1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r>
              <a:rPr lang="ru-RU" sz="8400" b="1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Прогнозирование</a:t>
            </a:r>
            <a:r>
              <a:rPr lang="ru-RU" sz="8400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8400" i="1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r>
              <a:rPr lang="ru-RU" sz="8400" b="1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Контроль</a:t>
            </a:r>
            <a:r>
              <a:rPr lang="ru-RU" sz="8400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8400" i="1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r>
              <a:rPr lang="ru-RU" sz="8400" b="1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Коррекция</a:t>
            </a:r>
            <a:r>
              <a:rPr lang="ru-RU" sz="8400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8400" i="1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r>
              <a:rPr lang="ru-RU" sz="8400" b="1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Оценка</a:t>
            </a:r>
            <a:r>
              <a:rPr lang="ru-RU" sz="84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8400" b="1" i="1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r>
              <a:rPr lang="ru-RU" sz="8400" b="1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8400" b="1" i="1" dirty="0" err="1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Саморегуляция</a:t>
            </a:r>
            <a:r>
              <a:rPr lang="ru-RU" sz="9600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10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66141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заданий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271016"/>
            <a:ext cx="9872871" cy="4824984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Формулирование темы и цели урока</a:t>
            </a:r>
          </a:p>
          <a:p>
            <a:pPr marL="4572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Постановка учебной задачи</a:t>
            </a:r>
          </a:p>
          <a:p>
            <a:pPr marL="4572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Решение текстовых задач ( в соответствии с алгоритмом)</a:t>
            </a:r>
          </a:p>
          <a:p>
            <a:pPr marL="4572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Преднамеренная ошибка</a:t>
            </a:r>
          </a:p>
          <a:p>
            <a:pPr marL="4572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Лабиринты</a:t>
            </a:r>
          </a:p>
          <a:p>
            <a:pPr marL="4572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Составление схем-опор</a:t>
            </a:r>
          </a:p>
          <a:p>
            <a:pPr marL="4572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Работа с разного вида таблицами</a:t>
            </a:r>
          </a:p>
          <a:p>
            <a:pPr marL="4572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Работа с учебником</a:t>
            </a:r>
          </a:p>
          <a:p>
            <a:pPr marL="4572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Составление и распознавание диаграмм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41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74371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Формулирование темы и цели урока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600200"/>
            <a:ext cx="9872871" cy="4495800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111 </a:t>
            </a:r>
            <a:r>
              <a:rPr lang="ru-RU" sz="6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 + 35 мин</a:t>
            </a:r>
            <a:endParaRPr lang="ru-RU" sz="6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567 см – 68 см</a:t>
            </a:r>
            <a:endParaRPr lang="ru-RU" sz="6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68 ч + 54 ч</a:t>
            </a:r>
            <a:endParaRPr lang="ru-RU" sz="6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746 мин – 106 мин</a:t>
            </a:r>
            <a:endParaRPr lang="ru-RU" sz="6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74781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Формулирование темы и цели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>
                <a:solidFill>
                  <a:srgbClr val="00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У мамы рабочий день начинается с  8 часов утра, а заканчивается в 19 часов. Узнайте продолжительность рабочего дня мамы? </a:t>
            </a:r>
            <a:endParaRPr lang="ru-RU" sz="4800" dirty="0" smtClean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Формулирование темы и цели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Петя пробегает дистанцию 60 метров за 10 секунд, а  Ваня за 8 секунд. Кто из ребят прибежал к финишу быстрее?</a:t>
            </a:r>
            <a:endParaRPr lang="ru-RU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312</TotalTime>
  <Words>453</Words>
  <Application>Microsoft Office PowerPoint</Application>
  <PresentationFormat>Произвольный</PresentationFormat>
  <Paragraphs>89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Базис</vt:lpstr>
      <vt:lpstr>Формирование регулятивных УУД  на уроках математики в начальной школе</vt:lpstr>
      <vt:lpstr>Презентация PowerPoint</vt:lpstr>
      <vt:lpstr>Презентация PowerPoint</vt:lpstr>
      <vt:lpstr>Регулятивные учебные действия</vt:lpstr>
      <vt:lpstr>Регулятивные учебные действия</vt:lpstr>
      <vt:lpstr>Виды заданий</vt:lpstr>
      <vt:lpstr>Формулирование темы и цели урока</vt:lpstr>
      <vt:lpstr>Формулирование темы и цели урока</vt:lpstr>
      <vt:lpstr>Формулирование темы и цели урока</vt:lpstr>
      <vt:lpstr>Презентация PowerPoint</vt:lpstr>
      <vt:lpstr>Преднамеренные ошибки</vt:lpstr>
      <vt:lpstr>Алгоритм решения задачи</vt:lpstr>
      <vt:lpstr>Задача</vt:lpstr>
      <vt:lpstr>Краткая запись к задаче</vt:lpstr>
      <vt:lpstr>Запись решения задачи</vt:lpstr>
      <vt:lpstr>Рефлексия</vt:lpstr>
      <vt:lpstr>     Формирование регулятивных УУД  на уроках математики в начальной школе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регулятивных УУД  на уроках математики в начальной школе</dc:title>
  <dc:creator>Виталий</dc:creator>
  <cp:lastModifiedBy>Пользователь Windows</cp:lastModifiedBy>
  <cp:revision>31</cp:revision>
  <dcterms:created xsi:type="dcterms:W3CDTF">2019-10-13T08:42:55Z</dcterms:created>
  <dcterms:modified xsi:type="dcterms:W3CDTF">2019-10-16T01:35:12Z</dcterms:modified>
</cp:coreProperties>
</file>