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6" r:id="rId3"/>
    <p:sldId id="277" r:id="rId4"/>
    <p:sldId id="278" r:id="rId5"/>
    <p:sldId id="279" r:id="rId6"/>
    <p:sldId id="266" r:id="rId7"/>
    <p:sldId id="257" r:id="rId8"/>
    <p:sldId id="259" r:id="rId9"/>
    <p:sldId id="260" r:id="rId10"/>
    <p:sldId id="261" r:id="rId11"/>
    <p:sldId id="264" r:id="rId12"/>
    <p:sldId id="271" r:id="rId13"/>
    <p:sldId id="272" r:id="rId14"/>
    <p:sldId id="283" r:id="rId15"/>
    <p:sldId id="284" r:id="rId16"/>
    <p:sldId id="286" r:id="rId17"/>
    <p:sldId id="285" r:id="rId18"/>
    <p:sldId id="275" r:id="rId19"/>
    <p:sldId id="287" r:id="rId20"/>
    <p:sldId id="280" r:id="rId21"/>
    <p:sldId id="281" r:id="rId22"/>
    <p:sldId id="288" r:id="rId23"/>
    <p:sldId id="282" r:id="rId2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9" d="100"/>
          <a:sy n="89" d="100"/>
        </p:scale>
        <p:origin x="-120" y="-3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9.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25.11.2019</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25.11.2019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25.11.2019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25.11.2019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25.11.2019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25.11.2019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25.11.2019</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25.11.2019</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5B106E36-FD25-4E2D-B0AA-010F637433A0}" type="datetimeFigureOut">
              <a:rPr lang="ru-RU" smtClean="0"/>
              <a:pPr/>
              <a:t>25.11.2019</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25.11.2019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25.11.2019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B106E36-FD25-4E2D-B0AA-010F637433A0}" type="datetimeFigureOut">
              <a:rPr lang="ru-RU" smtClean="0"/>
              <a:pPr/>
              <a:t>25.11.2019</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25C68B6-61C2-468F-89AB-4B9F7531AA68}"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_rels/slide2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oleObject" Target="../embeddings/oleObject6.bin"/><Relationship Id="rId4" Type="http://schemas.openxmlformats.org/officeDocument/2006/relationships/oleObject" Target="../embeddings/oleObject5.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2564904"/>
            <a:ext cx="7772400" cy="1470025"/>
          </a:xfrm>
        </p:spPr>
        <p:txBody>
          <a:bodyPr>
            <a:normAutofit/>
          </a:bodyPr>
          <a:lstStyle/>
          <a:p>
            <a:pPr algn="ctr"/>
            <a:r>
              <a:rPr lang="ru-RU" b="1" dirty="0" smtClean="0">
                <a:solidFill>
                  <a:schemeClr val="tx1"/>
                </a:solidFill>
              </a:rPr>
              <a:t>Изменение импульса тела</a:t>
            </a:r>
            <a:br>
              <a:rPr lang="ru-RU" b="1" dirty="0" smtClean="0">
                <a:solidFill>
                  <a:schemeClr val="tx1"/>
                </a:solidFill>
              </a:rPr>
            </a:br>
            <a:r>
              <a:rPr lang="ru-RU" b="1" dirty="0" smtClean="0">
                <a:solidFill>
                  <a:schemeClr val="tx1"/>
                </a:solidFill>
              </a:rPr>
              <a:t> и </a:t>
            </a:r>
            <a:r>
              <a:rPr lang="ru-RU" b="1" dirty="0" smtClean="0">
                <a:solidFill>
                  <a:schemeClr val="tx1"/>
                </a:solidFill>
              </a:rPr>
              <a:t>импульса </a:t>
            </a:r>
            <a:r>
              <a:rPr lang="ru-RU" b="1" dirty="0" smtClean="0">
                <a:solidFill>
                  <a:schemeClr val="tx1"/>
                </a:solidFill>
              </a:rPr>
              <a:t>силы.</a:t>
            </a:r>
            <a:endParaRPr lang="ru-RU" dirty="0">
              <a:solidFill>
                <a:schemeClr val="tx1"/>
              </a:solidFill>
            </a:endParaRPr>
          </a:p>
        </p:txBody>
      </p:sp>
      <p:sp>
        <p:nvSpPr>
          <p:cNvPr id="3" name="Подзаголовок 2"/>
          <p:cNvSpPr>
            <a:spLocks noGrp="1"/>
          </p:cNvSpPr>
          <p:nvPr>
            <p:ph type="subTitle" idx="1"/>
          </p:nvPr>
        </p:nvSpPr>
        <p:spPr>
          <a:xfrm>
            <a:off x="2411760" y="4365104"/>
            <a:ext cx="6400800" cy="1752600"/>
          </a:xfrm>
        </p:spPr>
        <p:txBody>
          <a:bodyPr>
            <a:normAutofit/>
          </a:bodyPr>
          <a:lstStyle/>
          <a:p>
            <a:pPr algn="r"/>
            <a:r>
              <a:rPr lang="ru-RU" sz="2000" b="1" dirty="0" smtClean="0">
                <a:solidFill>
                  <a:schemeClr val="tx1"/>
                </a:solidFill>
              </a:rPr>
              <a:t>Автор : учитель физики ГБОУ СОШ № </a:t>
            </a:r>
            <a:r>
              <a:rPr lang="ru-RU" sz="2000" b="1" dirty="0" smtClean="0">
                <a:solidFill>
                  <a:schemeClr val="tx1"/>
                </a:solidFill>
                <a:latin typeface="Times New Roman" pitchFamily="18" charset="0"/>
                <a:cs typeface="Times New Roman" pitchFamily="18" charset="0"/>
              </a:rPr>
              <a:t>356</a:t>
            </a:r>
            <a:r>
              <a:rPr lang="ru-RU" sz="2000" b="1" dirty="0" smtClean="0">
                <a:solidFill>
                  <a:schemeClr val="tx1"/>
                </a:solidFill>
              </a:rPr>
              <a:t> </a:t>
            </a:r>
          </a:p>
          <a:p>
            <a:pPr algn="r"/>
            <a:r>
              <a:rPr lang="ru-RU" sz="2000" b="1" dirty="0" smtClean="0">
                <a:solidFill>
                  <a:schemeClr val="tx1"/>
                </a:solidFill>
              </a:rPr>
              <a:t>Московского района Санкт-Петербурга </a:t>
            </a:r>
          </a:p>
          <a:p>
            <a:pPr algn="r"/>
            <a:r>
              <a:rPr lang="ru-RU" sz="2000" b="1" dirty="0" smtClean="0">
                <a:solidFill>
                  <a:schemeClr val="tx1"/>
                </a:solidFill>
              </a:rPr>
              <a:t>Макарова Наталья Владимировна</a:t>
            </a:r>
          </a:p>
          <a:p>
            <a:endParaRPr lang="ru-RU" sz="2800" dirty="0"/>
          </a:p>
        </p:txBody>
      </p:sp>
      <p:sp>
        <p:nvSpPr>
          <p:cNvPr id="5" name="Прямоугольник 4"/>
          <p:cNvSpPr/>
          <p:nvPr/>
        </p:nvSpPr>
        <p:spPr>
          <a:xfrm>
            <a:off x="1267538" y="1484785"/>
            <a:ext cx="6608925" cy="830997"/>
          </a:xfrm>
          <a:prstGeom prst="rect">
            <a:avLst/>
          </a:prstGeom>
        </p:spPr>
        <p:txBody>
          <a:bodyPr wrap="none">
            <a:spAutoFit/>
          </a:bodyPr>
          <a:lstStyle/>
          <a:p>
            <a:pPr algn="ctr"/>
            <a:r>
              <a:rPr lang="ru-RU" sz="2400" b="1" dirty="0" smtClean="0"/>
              <a:t>Методическая разработка </a:t>
            </a:r>
          </a:p>
          <a:p>
            <a:pPr algn="ctr"/>
            <a:r>
              <a:rPr lang="ru-RU" sz="2400" b="1" dirty="0" smtClean="0"/>
              <a:t>исследовательской работы по физике по  теме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7030A0"/>
                </a:solidFill>
              </a:rPr>
              <a:t>Второй закон Ньютона</a:t>
            </a:r>
            <a:endParaRPr lang="ru-RU" b="1" dirty="0">
              <a:solidFill>
                <a:srgbClr val="7030A0"/>
              </a:solidFill>
            </a:endParaRPr>
          </a:p>
        </p:txBody>
      </p:sp>
      <p:sp>
        <p:nvSpPr>
          <p:cNvPr id="3" name="Содержимое 2"/>
          <p:cNvSpPr>
            <a:spLocks noGrp="1"/>
          </p:cNvSpPr>
          <p:nvPr>
            <p:ph idx="1"/>
          </p:nvPr>
        </p:nvSpPr>
        <p:spPr>
          <a:xfrm>
            <a:off x="899592" y="1340769"/>
            <a:ext cx="7797552" cy="4525963"/>
          </a:xfrm>
        </p:spPr>
        <p:txBody>
          <a:bodyPr>
            <a:normAutofit fontScale="70000" lnSpcReduction="20000"/>
          </a:bodyPr>
          <a:lstStyle/>
          <a:p>
            <a:pPr>
              <a:buNone/>
            </a:pPr>
            <a:r>
              <a:rPr lang="ru-RU" sz="3100" b="1" dirty="0" smtClean="0"/>
              <a:t>В соответствии со вторым законом Ньютона можно ввести понятие импульса силы </a:t>
            </a:r>
            <a:r>
              <a:rPr lang="en-US" sz="3100" b="1" i="1" dirty="0" smtClean="0"/>
              <a:t>F</a:t>
            </a:r>
            <a:r>
              <a:rPr lang="ru-RU" sz="3100" b="1" dirty="0" smtClean="0"/>
              <a:t> </a:t>
            </a:r>
            <a:r>
              <a:rPr lang="ru-RU" sz="3100" b="1" baseline="30000" dirty="0" smtClean="0"/>
              <a:t>.</a:t>
            </a:r>
            <a:r>
              <a:rPr lang="ru-RU" sz="3100" b="1" dirty="0" smtClean="0"/>
              <a:t> </a:t>
            </a:r>
            <a:r>
              <a:rPr lang="ru-RU" sz="3100" b="1" i="1" dirty="0" smtClean="0"/>
              <a:t>Δ </a:t>
            </a:r>
            <a:r>
              <a:rPr lang="en-US" sz="3100" b="1" i="1" dirty="0" smtClean="0"/>
              <a:t>t</a:t>
            </a:r>
            <a:r>
              <a:rPr lang="ru-RU" sz="3100" b="1" dirty="0" smtClean="0"/>
              <a:t>  = </a:t>
            </a:r>
            <a:r>
              <a:rPr lang="en-US" sz="3100" b="1" i="1" dirty="0" err="1" smtClean="0"/>
              <a:t>mΔv</a:t>
            </a:r>
            <a:r>
              <a:rPr lang="en-US" sz="3100" b="1" i="1" dirty="0" smtClean="0"/>
              <a:t> </a:t>
            </a:r>
            <a:r>
              <a:rPr lang="ru-RU" sz="3100" b="1" dirty="0" smtClean="0"/>
              <a:t>= </a:t>
            </a:r>
            <a:r>
              <a:rPr lang="en-US" sz="3100" b="1" i="1" dirty="0" smtClean="0"/>
              <a:t>p </a:t>
            </a:r>
            <a:r>
              <a:rPr lang="ru-RU" sz="3100" b="1" baseline="-25000" dirty="0" smtClean="0"/>
              <a:t>2 </a:t>
            </a:r>
            <a:r>
              <a:rPr lang="ru-RU" sz="3100" b="1" dirty="0" smtClean="0"/>
              <a:t>- </a:t>
            </a:r>
            <a:r>
              <a:rPr lang="en-US" sz="3100" b="1" i="1" dirty="0" smtClean="0"/>
              <a:t>p </a:t>
            </a:r>
            <a:r>
              <a:rPr lang="ru-RU" sz="3100" b="1" baseline="-25000" dirty="0" smtClean="0"/>
              <a:t>1</a:t>
            </a:r>
            <a:r>
              <a:rPr lang="ru-RU" sz="3100" b="1" dirty="0" smtClean="0"/>
              <a:t>  как меры действия силы за некоторый промежуток времени, и равного произведению значения силы на время её действия. Импульс силы также является векторной величиной.</a:t>
            </a:r>
          </a:p>
          <a:p>
            <a:pPr>
              <a:buNone/>
            </a:pPr>
            <a:r>
              <a:rPr lang="ru-RU" sz="3100" b="1" dirty="0" smtClean="0"/>
              <a:t>Второй закон Ньютона можно переформулировать: скорость изменения импульса тела равна действующей на него силе </a:t>
            </a:r>
            <a:r>
              <a:rPr lang="en-US" sz="3100" b="1" i="1" dirty="0" smtClean="0"/>
              <a:t>F</a:t>
            </a:r>
            <a:r>
              <a:rPr lang="ru-RU" sz="3100" b="1" i="1" dirty="0" smtClean="0"/>
              <a:t> = Δ</a:t>
            </a:r>
            <a:r>
              <a:rPr lang="en-US" sz="3100" b="1" i="1" dirty="0" smtClean="0"/>
              <a:t>p</a:t>
            </a:r>
            <a:r>
              <a:rPr lang="ru-RU" sz="3100" b="1" i="1" dirty="0" smtClean="0"/>
              <a:t>/Δ</a:t>
            </a:r>
            <a:r>
              <a:rPr lang="en-US" sz="3100" b="1" i="1" dirty="0" smtClean="0"/>
              <a:t>t</a:t>
            </a:r>
            <a:r>
              <a:rPr lang="ru-RU" sz="3100" b="1" dirty="0" smtClean="0"/>
              <a:t>.</a:t>
            </a:r>
          </a:p>
          <a:p>
            <a:pPr algn="ctr">
              <a:buNone/>
            </a:pPr>
            <a:r>
              <a:rPr lang="ru-RU" sz="3600" b="1" dirty="0" smtClean="0"/>
              <a:t>      </a:t>
            </a:r>
            <a:r>
              <a:rPr lang="ru-RU" sz="3600" b="1" u="sng" dirty="0" smtClean="0"/>
              <a:t>Интересно, что именно в виде формулировки – </a:t>
            </a:r>
          </a:p>
          <a:p>
            <a:pPr algn="ctr">
              <a:buNone/>
            </a:pPr>
            <a:r>
              <a:rPr lang="ru-RU" sz="3600" b="1" u="sng" dirty="0" smtClean="0"/>
              <a:t>импульс силы равняется изменению импульса тела</a:t>
            </a:r>
          </a:p>
          <a:p>
            <a:pPr algn="ctr">
              <a:buNone/>
            </a:pPr>
            <a:r>
              <a:rPr lang="ru-RU" sz="3600" b="1" u="sng" dirty="0" smtClean="0"/>
              <a:t> </a:t>
            </a:r>
            <a:r>
              <a:rPr lang="en-US" sz="3600" b="1" i="1" u="sng" dirty="0" smtClean="0"/>
              <a:t>F</a:t>
            </a:r>
            <a:r>
              <a:rPr lang="ru-RU" sz="3600" b="1" i="1" u="sng" dirty="0" smtClean="0"/>
              <a:t> ∙ </a:t>
            </a:r>
            <a:r>
              <a:rPr lang="en-US" sz="3600" b="1" i="1" u="sng" dirty="0" err="1" smtClean="0"/>
              <a:t>Δt</a:t>
            </a:r>
            <a:r>
              <a:rPr lang="ru-RU" sz="3600" b="1" i="1" u="sng" dirty="0" smtClean="0"/>
              <a:t> = Δ</a:t>
            </a:r>
            <a:r>
              <a:rPr lang="en-US" sz="3600" b="1" i="1" u="sng" dirty="0" smtClean="0"/>
              <a:t>p</a:t>
            </a:r>
            <a:endParaRPr lang="ru-RU" sz="3600" b="1" u="sng" dirty="0" smtClean="0"/>
          </a:p>
          <a:p>
            <a:pPr lvl="0" algn="ctr">
              <a:buNone/>
            </a:pPr>
            <a:r>
              <a:rPr lang="ru-RU" sz="3600" b="1" u="sng" dirty="0" smtClean="0"/>
              <a:t>сформулировал закон Ньютон.</a:t>
            </a:r>
          </a:p>
          <a:p>
            <a:pPr algn="ctr">
              <a:buNone/>
            </a:pPr>
            <a:endParaRPr lang="ru-RU" dirty="0" smtClean="0"/>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2960" y="274638"/>
            <a:ext cx="7498080" cy="1354162"/>
          </a:xfrm>
        </p:spPr>
        <p:txBody>
          <a:bodyPr>
            <a:normAutofit fontScale="90000"/>
          </a:bodyPr>
          <a:lstStyle/>
          <a:p>
            <a:pPr algn="ctr"/>
            <a:r>
              <a:rPr lang="ru-RU" sz="3600" b="1" dirty="0" smtClean="0">
                <a:solidFill>
                  <a:srgbClr val="7030A0"/>
                </a:solidFill>
              </a:rPr>
              <a:t>Для практической проверки этого соотношения проведем два эксперимента:</a:t>
            </a:r>
            <a:endParaRPr lang="ru-RU" b="1" dirty="0">
              <a:solidFill>
                <a:srgbClr val="7030A0"/>
              </a:solidFill>
            </a:endParaRPr>
          </a:p>
        </p:txBody>
      </p:sp>
      <p:sp>
        <p:nvSpPr>
          <p:cNvPr id="3" name="Содержимое 2"/>
          <p:cNvSpPr>
            <a:spLocks noGrp="1"/>
          </p:cNvSpPr>
          <p:nvPr>
            <p:ph idx="1"/>
          </p:nvPr>
        </p:nvSpPr>
        <p:spPr>
          <a:xfrm>
            <a:off x="930424" y="1628800"/>
            <a:ext cx="7283152" cy="4525963"/>
          </a:xfrm>
        </p:spPr>
        <p:txBody>
          <a:bodyPr>
            <a:normAutofit lnSpcReduction="10000"/>
          </a:bodyPr>
          <a:lstStyle/>
          <a:p>
            <a:pPr>
              <a:buNone/>
            </a:pPr>
            <a:r>
              <a:rPr lang="ru-RU" dirty="0" smtClean="0"/>
              <a:t>- </a:t>
            </a:r>
            <a:r>
              <a:rPr lang="ru-RU" b="1" u="sng" dirty="0" smtClean="0"/>
              <a:t>измерение силы</a:t>
            </a:r>
            <a:r>
              <a:rPr lang="ru-RU" b="1" dirty="0" smtClean="0"/>
              <a:t>, под действием которой каретка скользит по наклонной направляющей рейке;</a:t>
            </a:r>
          </a:p>
          <a:p>
            <a:pPr>
              <a:buNone/>
            </a:pPr>
            <a:r>
              <a:rPr lang="ru-RU" b="1" dirty="0" smtClean="0"/>
              <a:t>- </a:t>
            </a:r>
            <a:r>
              <a:rPr lang="ru-RU" b="1" u="sng" dirty="0" smtClean="0"/>
              <a:t>измерение мгновенной скорости </a:t>
            </a:r>
            <a:r>
              <a:rPr lang="ru-RU" b="1" dirty="0" smtClean="0"/>
              <a:t>каретки, скользящей по наклонной направляющей рейке, в двух точках и измерение интервала времени прохождения каретки между этими двумя точками;</a:t>
            </a:r>
          </a:p>
          <a:p>
            <a:endParaRPr lang="ru-RU" b="1" dirty="0">
              <a:solidFill>
                <a:srgbClr val="00206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pPr algn="ctr"/>
            <a:r>
              <a:rPr lang="ru-RU" b="1" dirty="0" smtClean="0">
                <a:solidFill>
                  <a:srgbClr val="7030A0"/>
                </a:solidFill>
              </a:rPr>
              <a:t>Измерение силы</a:t>
            </a:r>
            <a:endParaRPr lang="ru-RU" b="1" dirty="0">
              <a:solidFill>
                <a:srgbClr val="7030A0"/>
              </a:solidFill>
            </a:endParaRPr>
          </a:p>
        </p:txBody>
      </p:sp>
      <p:sp>
        <p:nvSpPr>
          <p:cNvPr id="3" name="Содержимое 2"/>
          <p:cNvSpPr>
            <a:spLocks noGrp="1"/>
          </p:cNvSpPr>
          <p:nvPr>
            <p:ph idx="1"/>
          </p:nvPr>
        </p:nvSpPr>
        <p:spPr>
          <a:xfrm>
            <a:off x="914400" y="1268760"/>
            <a:ext cx="8229600" cy="2088231"/>
          </a:xfrm>
        </p:spPr>
        <p:txBody>
          <a:bodyPr>
            <a:normAutofit lnSpcReduction="10000"/>
          </a:bodyPr>
          <a:lstStyle/>
          <a:p>
            <a:r>
              <a:rPr lang="ru-RU" sz="2000" b="1" dirty="0" smtClean="0"/>
              <a:t>Из рисунка  видно, что равнодействующая равна </a:t>
            </a:r>
            <a:r>
              <a:rPr lang="en-US" sz="2000" b="1" i="1" dirty="0" smtClean="0"/>
              <a:t>F</a:t>
            </a:r>
            <a:r>
              <a:rPr lang="ru-RU" sz="2000" b="1" baseline="-25000" dirty="0" smtClean="0"/>
              <a:t>1 </a:t>
            </a:r>
            <a:r>
              <a:rPr lang="ru-RU" sz="2000" b="1" dirty="0" smtClean="0"/>
              <a:t>- </a:t>
            </a:r>
            <a:r>
              <a:rPr lang="en-US" sz="2000" b="1" i="1" dirty="0" smtClean="0"/>
              <a:t>F</a:t>
            </a:r>
            <a:r>
              <a:rPr lang="ru-RU" sz="2000" b="1" baseline="-25000" dirty="0" smtClean="0"/>
              <a:t>тр</a:t>
            </a:r>
            <a:r>
              <a:rPr lang="ru-RU" sz="2000" b="1" dirty="0" smtClean="0"/>
              <a:t>. </a:t>
            </a:r>
          </a:p>
          <a:p>
            <a:r>
              <a:rPr lang="ru-RU" sz="2000" b="1" dirty="0" smtClean="0"/>
              <a:t>Для измерения равнодействующей достаточно прицепить к каретке динамометр и равномерно перемещать каретку вдоль направляющей вниз .При равномерном движении каретки вниз динамометр компенсирует равнодействующую силу и, следовательно, его показания совпадают со значением равнодействующей силы  </a:t>
            </a:r>
            <a:r>
              <a:rPr lang="en-US" sz="2000" b="1" i="1" dirty="0" smtClean="0"/>
              <a:t>F</a:t>
            </a:r>
            <a:r>
              <a:rPr lang="en-US" sz="2000" b="1" dirty="0" smtClean="0"/>
              <a:t> </a:t>
            </a:r>
            <a:r>
              <a:rPr lang="ru-RU" sz="2000" b="1" baseline="-25000" dirty="0" smtClean="0"/>
              <a:t>дин</a:t>
            </a:r>
            <a:r>
              <a:rPr lang="ru-RU" sz="2000" b="1" dirty="0" smtClean="0"/>
              <a:t>. =  </a:t>
            </a:r>
            <a:r>
              <a:rPr lang="en-US" sz="2000" b="1" i="1" dirty="0" smtClean="0"/>
              <a:t>F</a:t>
            </a:r>
            <a:r>
              <a:rPr lang="ru-RU" sz="2000" b="1" baseline="-25000" dirty="0" smtClean="0"/>
              <a:t>1 </a:t>
            </a:r>
            <a:r>
              <a:rPr lang="ru-RU" sz="2000" b="1" dirty="0" smtClean="0"/>
              <a:t>- </a:t>
            </a:r>
            <a:r>
              <a:rPr lang="en-US" sz="2000" b="1" i="1" dirty="0" smtClean="0"/>
              <a:t>F</a:t>
            </a:r>
            <a:r>
              <a:rPr lang="ru-RU" sz="2000" b="1" baseline="-25000" dirty="0" err="1" smtClean="0"/>
              <a:t>тр</a:t>
            </a:r>
            <a:r>
              <a:rPr lang="ru-RU" sz="2000" b="1" dirty="0" smtClean="0"/>
              <a:t> = </a:t>
            </a:r>
            <a:r>
              <a:rPr lang="en-US" sz="2000" b="1" i="1" dirty="0" smtClean="0"/>
              <a:t>F</a:t>
            </a:r>
            <a:r>
              <a:rPr lang="ru-RU" sz="2000" b="1" dirty="0" smtClean="0"/>
              <a:t>.</a:t>
            </a:r>
          </a:p>
          <a:p>
            <a:endParaRPr lang="ru-RU" sz="2000" b="1" dirty="0" smtClean="0"/>
          </a:p>
          <a:p>
            <a:endParaRPr lang="ru-RU" sz="2000" b="1" dirty="0"/>
          </a:p>
        </p:txBody>
      </p:sp>
      <p:pic>
        <p:nvPicPr>
          <p:cNvPr id="26626" name="Picture 2"/>
          <p:cNvPicPr>
            <a:picLocks noChangeAspect="1" noChangeArrowheads="1"/>
          </p:cNvPicPr>
          <p:nvPr/>
        </p:nvPicPr>
        <p:blipFill>
          <a:blip r:embed="rId2" cstate="print"/>
          <a:srcRect/>
          <a:stretch>
            <a:fillRect/>
          </a:stretch>
        </p:blipFill>
        <p:spPr bwMode="auto">
          <a:xfrm>
            <a:off x="179512" y="3356992"/>
            <a:ext cx="3373025" cy="3356992"/>
          </a:xfrm>
          <a:prstGeom prst="rect">
            <a:avLst/>
          </a:prstGeom>
          <a:solidFill>
            <a:srgbClr val="FFFFFF"/>
          </a:solidFill>
          <a:ln w="9525">
            <a:noFill/>
            <a:miter lim="800000"/>
            <a:headEnd/>
            <a:tailEnd/>
          </a:ln>
        </p:spPr>
      </p:pic>
      <p:pic>
        <p:nvPicPr>
          <p:cNvPr id="26627" name="Picture 3"/>
          <p:cNvPicPr>
            <a:picLocks noChangeAspect="1" noChangeArrowheads="1"/>
          </p:cNvPicPr>
          <p:nvPr/>
        </p:nvPicPr>
        <p:blipFill>
          <a:blip r:embed="rId3" cstate="print"/>
          <a:srcRect/>
          <a:stretch>
            <a:fillRect/>
          </a:stretch>
        </p:blipFill>
        <p:spPr bwMode="auto">
          <a:xfrm>
            <a:off x="3890019" y="3573016"/>
            <a:ext cx="4998653" cy="2880320"/>
          </a:xfrm>
          <a:prstGeom prst="rect">
            <a:avLst/>
          </a:prstGeom>
          <a:solidFill>
            <a:srgbClr val="FFFFFF"/>
          </a:solidFill>
          <a:ln w="9525">
            <a:noFill/>
            <a:miter lim="800000"/>
            <a:headEnd/>
            <a:tailEnd/>
          </a:ln>
        </p:spPr>
      </p:pic>
      <p:sp>
        <p:nvSpPr>
          <p:cNvPr id="6" name="Прямоугольник 5"/>
          <p:cNvSpPr/>
          <p:nvPr/>
        </p:nvSpPr>
        <p:spPr>
          <a:xfrm>
            <a:off x="2699792" y="6237312"/>
            <a:ext cx="864096" cy="369332"/>
          </a:xfrm>
          <a:prstGeom prst="rect">
            <a:avLst/>
          </a:prstGeom>
        </p:spPr>
        <p:txBody>
          <a:bodyPr wrap="square">
            <a:spAutoFit/>
          </a:bodyPr>
          <a:lstStyle/>
          <a:p>
            <a:r>
              <a:rPr lang="ru-RU" b="1" dirty="0" smtClean="0">
                <a:solidFill>
                  <a:srgbClr val="7030A0"/>
                </a:solidFill>
              </a:rPr>
              <a:t>Рис. 1</a:t>
            </a:r>
            <a:endParaRPr lang="ru-RU" dirty="0"/>
          </a:p>
        </p:txBody>
      </p:sp>
      <p:sp>
        <p:nvSpPr>
          <p:cNvPr id="7" name="Прямоугольник 6"/>
          <p:cNvSpPr/>
          <p:nvPr/>
        </p:nvSpPr>
        <p:spPr>
          <a:xfrm>
            <a:off x="7092280" y="6165304"/>
            <a:ext cx="1008112" cy="369332"/>
          </a:xfrm>
          <a:prstGeom prst="rect">
            <a:avLst/>
          </a:prstGeom>
        </p:spPr>
        <p:txBody>
          <a:bodyPr wrap="square">
            <a:spAutoFit/>
          </a:bodyPr>
          <a:lstStyle/>
          <a:p>
            <a:r>
              <a:rPr lang="ru-RU" b="1" dirty="0" smtClean="0">
                <a:solidFill>
                  <a:srgbClr val="7030A0"/>
                </a:solidFill>
              </a:rPr>
              <a:t>Рис. 2</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60648"/>
            <a:ext cx="8229600" cy="1143000"/>
          </a:xfrm>
        </p:spPr>
        <p:txBody>
          <a:bodyPr>
            <a:normAutofit fontScale="90000"/>
          </a:bodyPr>
          <a:lstStyle/>
          <a:p>
            <a:pPr algn="ctr"/>
            <a:r>
              <a:rPr lang="ru-RU" b="1" dirty="0" smtClean="0">
                <a:solidFill>
                  <a:srgbClr val="7030A0"/>
                </a:solidFill>
              </a:rPr>
              <a:t>Измерение мгновенной скорости</a:t>
            </a:r>
            <a:endParaRPr lang="ru-RU" b="1" dirty="0">
              <a:solidFill>
                <a:srgbClr val="7030A0"/>
              </a:solidFill>
            </a:endParaRPr>
          </a:p>
        </p:txBody>
      </p:sp>
      <p:pic>
        <p:nvPicPr>
          <p:cNvPr id="27650" name="Picture 2"/>
          <p:cNvPicPr>
            <a:picLocks noChangeAspect="1" noChangeArrowheads="1"/>
          </p:cNvPicPr>
          <p:nvPr/>
        </p:nvPicPr>
        <p:blipFill>
          <a:blip r:embed="rId2" cstate="print"/>
          <a:srcRect/>
          <a:stretch>
            <a:fillRect/>
          </a:stretch>
        </p:blipFill>
        <p:spPr bwMode="auto">
          <a:xfrm>
            <a:off x="1115616" y="2276872"/>
            <a:ext cx="6336704" cy="3950885"/>
          </a:xfrm>
          <a:prstGeom prst="rect">
            <a:avLst/>
          </a:prstGeom>
          <a:solidFill>
            <a:srgbClr val="FFFFFF"/>
          </a:solidFill>
          <a:ln w="9525">
            <a:noFill/>
            <a:miter lim="800000"/>
            <a:headEnd/>
            <a:tailEnd/>
          </a:ln>
        </p:spPr>
      </p:pic>
      <p:sp>
        <p:nvSpPr>
          <p:cNvPr id="27651" name="Rectangle 3"/>
          <p:cNvSpPr>
            <a:spLocks noChangeArrowheads="1"/>
          </p:cNvSpPr>
          <p:nvPr/>
        </p:nvSpPr>
        <p:spPr bwMode="auto">
          <a:xfrm>
            <a:off x="1529916" y="1196752"/>
            <a:ext cx="6084168"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Экспериментальная установка для измерения мгновенных скоростей условно представлена на рисунке.</a:t>
            </a:r>
            <a:endParaRPr kumimoji="0" lang="ru-RU" sz="2000" b="1" i="0" u="none" strike="noStrike" cap="none" normalizeH="0" baseline="0" dirty="0" smtClean="0">
              <a:ln>
                <a:noFill/>
              </a:ln>
              <a:solidFill>
                <a:schemeClr val="tx1"/>
              </a:solidFill>
              <a:effectLst/>
              <a:latin typeface="Arial" pitchFamily="34" charset="0"/>
            </a:endParaRPr>
          </a:p>
        </p:txBody>
      </p:sp>
      <p:sp>
        <p:nvSpPr>
          <p:cNvPr id="5" name="Прямоугольник 4"/>
          <p:cNvSpPr/>
          <p:nvPr/>
        </p:nvSpPr>
        <p:spPr>
          <a:xfrm>
            <a:off x="7559824" y="5805264"/>
            <a:ext cx="1584176" cy="369332"/>
          </a:xfrm>
          <a:prstGeom prst="rect">
            <a:avLst/>
          </a:prstGeom>
        </p:spPr>
        <p:txBody>
          <a:bodyPr wrap="square">
            <a:spAutoFit/>
          </a:bodyPr>
          <a:lstStyle/>
          <a:p>
            <a:r>
              <a:rPr lang="ru-RU" b="1" dirty="0" smtClean="0">
                <a:solidFill>
                  <a:srgbClr val="7030A0"/>
                </a:solidFill>
              </a:rPr>
              <a:t>Рисунок 3</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943000" y="274638"/>
            <a:ext cx="7258000" cy="1143000"/>
          </a:xfrm>
        </p:spPr>
        <p:txBody>
          <a:bodyPr>
            <a:normAutofit/>
          </a:bodyPr>
          <a:lstStyle/>
          <a:p>
            <a:pPr algn="ctr"/>
            <a:r>
              <a:rPr lang="ru-RU" b="1" i="1" dirty="0" smtClean="0">
                <a:solidFill>
                  <a:srgbClr val="7030A0"/>
                </a:solidFill>
              </a:rPr>
              <a:t>Проведение эксперимента.</a:t>
            </a:r>
            <a:endParaRPr lang="ru-RU" dirty="0">
              <a:solidFill>
                <a:srgbClr val="7030A0"/>
              </a:solidFill>
            </a:endParaRPr>
          </a:p>
        </p:txBody>
      </p:sp>
      <p:sp>
        <p:nvSpPr>
          <p:cNvPr id="3" name="Содержимое 2"/>
          <p:cNvSpPr>
            <a:spLocks noGrp="1"/>
          </p:cNvSpPr>
          <p:nvPr>
            <p:ph idx="4294967295"/>
          </p:nvPr>
        </p:nvSpPr>
        <p:spPr>
          <a:xfrm>
            <a:off x="728700" y="1268412"/>
            <a:ext cx="7686600" cy="4464844"/>
          </a:xfrm>
          <a:solidFill>
            <a:schemeClr val="bg1"/>
          </a:solidFill>
        </p:spPr>
        <p:txBody>
          <a:bodyPr>
            <a:normAutofit fontScale="77500" lnSpcReduction="20000"/>
          </a:bodyPr>
          <a:lstStyle/>
          <a:p>
            <a:pPr marL="457200" lvl="0" indent="-457200">
              <a:buFont typeface="+mj-lt"/>
              <a:buAutoNum type="arabicPeriod"/>
            </a:pPr>
            <a:r>
              <a:rPr lang="ru-RU" sz="2300" b="1" dirty="0" smtClean="0"/>
              <a:t>Соберите установку в соответствии с рисунками 1, 2, 3.</a:t>
            </a:r>
          </a:p>
          <a:p>
            <a:pPr marL="457200" lvl="0" indent="-457200">
              <a:buFont typeface="+mj-lt"/>
              <a:buAutoNum type="arabicPeriod"/>
            </a:pPr>
            <a:r>
              <a:rPr lang="ru-RU" sz="2300" b="1" dirty="0" smtClean="0"/>
              <a:t>Проведите подготовку установки, герконов датчика и программы к эксперименту. </a:t>
            </a:r>
          </a:p>
          <a:p>
            <a:pPr marL="457200" lvl="0" indent="-457200">
              <a:buFont typeface="+mj-lt"/>
              <a:buAutoNum type="arabicPeriod"/>
            </a:pPr>
            <a:r>
              <a:rPr lang="ru-RU" sz="2300" b="1" dirty="0" smtClean="0"/>
              <a:t>Используя панель управления, установите частоту дискретизации (опроса) датчика 10000Гц. Используя панель «Каналы» проверьте отключение фильтра датчика. </a:t>
            </a:r>
          </a:p>
          <a:p>
            <a:pPr marL="457200" indent="-457200">
              <a:buFont typeface="+mj-lt"/>
              <a:buAutoNum type="arabicPeriod"/>
            </a:pPr>
            <a:r>
              <a:rPr lang="ru-RU" sz="2300" b="1" dirty="0" smtClean="0"/>
              <a:t>Нажмите кнопку «Старт» и проведите 10 пусков каретки. Нет необходимости останавливать эксперимент после каждого пуска. После окончания пусков нажмите кнопку «Стоп», а затем кнопку «Обзор».</a:t>
            </a:r>
          </a:p>
          <a:p>
            <a:pPr marL="457200" indent="-457200">
              <a:buNone/>
            </a:pPr>
            <a:endParaRPr lang="ru-RU" sz="2300" b="1" dirty="0" smtClean="0"/>
          </a:p>
          <a:p>
            <a:pPr lvl="1">
              <a:buNone/>
            </a:pPr>
            <a:r>
              <a:rPr lang="ru-RU" sz="2100" b="1" dirty="0" smtClean="0"/>
              <a:t> Вы получите запись ваших </a:t>
            </a:r>
          </a:p>
          <a:p>
            <a:pPr lvl="1">
              <a:buNone/>
            </a:pPr>
            <a:r>
              <a:rPr lang="ru-RU" sz="2100" b="1" dirty="0" smtClean="0"/>
              <a:t>результатов </a:t>
            </a:r>
          </a:p>
          <a:p>
            <a:pPr lvl="1">
              <a:buNone/>
            </a:pPr>
            <a:r>
              <a:rPr lang="ru-RU" sz="2100" b="1" dirty="0" smtClean="0"/>
              <a:t>эксперимента в виде, </a:t>
            </a:r>
          </a:p>
          <a:p>
            <a:pPr lvl="1">
              <a:buNone/>
            </a:pPr>
            <a:r>
              <a:rPr lang="ru-RU" sz="2100" b="1" dirty="0" smtClean="0"/>
              <a:t>представленном </a:t>
            </a:r>
          </a:p>
          <a:p>
            <a:pPr lvl="1">
              <a:buNone/>
            </a:pPr>
            <a:r>
              <a:rPr lang="ru-RU" sz="2100" b="1" dirty="0" smtClean="0"/>
              <a:t>на рисунке .</a:t>
            </a:r>
          </a:p>
          <a:p>
            <a:pPr lvl="0"/>
            <a:endParaRPr lang="ru-RU" dirty="0" smtClean="0"/>
          </a:p>
          <a:p>
            <a:endParaRPr lang="ru-RU" dirty="0"/>
          </a:p>
        </p:txBody>
      </p:sp>
      <p:pic>
        <p:nvPicPr>
          <p:cNvPr id="66562" name="Picture 2"/>
          <p:cNvPicPr>
            <a:picLocks noChangeAspect="1" noChangeArrowheads="1"/>
          </p:cNvPicPr>
          <p:nvPr/>
        </p:nvPicPr>
        <p:blipFill>
          <a:blip r:embed="rId2" cstate="print"/>
          <a:srcRect/>
          <a:stretch>
            <a:fillRect/>
          </a:stretch>
        </p:blipFill>
        <p:spPr bwMode="auto">
          <a:xfrm>
            <a:off x="3878415" y="3617640"/>
            <a:ext cx="5265585" cy="3240360"/>
          </a:xfrm>
          <a:prstGeom prst="rect">
            <a:avLst/>
          </a:prstGeom>
          <a:solidFill>
            <a:srgbClr val="FFFFFF"/>
          </a:solid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Содержимое 3"/>
          <p:cNvSpPr>
            <a:spLocks noGrp="1"/>
          </p:cNvSpPr>
          <p:nvPr>
            <p:ph idx="1"/>
          </p:nvPr>
        </p:nvSpPr>
        <p:spPr>
          <a:xfrm>
            <a:off x="539552" y="404664"/>
            <a:ext cx="8280920" cy="1656184"/>
          </a:xfrm>
        </p:spPr>
        <p:txBody>
          <a:bodyPr>
            <a:normAutofit lnSpcReduction="10000"/>
          </a:bodyPr>
          <a:lstStyle/>
          <a:p>
            <a:pPr marL="514350" indent="-514350">
              <a:buNone/>
            </a:pPr>
            <a:r>
              <a:rPr lang="ru-RU" sz="2000" b="1" dirty="0" smtClean="0"/>
              <a:t>  5. </a:t>
            </a:r>
            <a:r>
              <a:rPr lang="ru-RU" sz="2000" b="1" dirty="0" smtClean="0">
                <a:latin typeface="Times New Roman" pitchFamily="18" charset="0"/>
                <a:cs typeface="Times New Roman" pitchFamily="18" charset="0"/>
              </a:rPr>
              <a:t>Подготовьте в тетради таблицу 1 и таблицу 2.</a:t>
            </a:r>
          </a:p>
          <a:p>
            <a:pPr>
              <a:buNone/>
            </a:pPr>
            <a:r>
              <a:rPr lang="ru-RU" sz="2000" b="1" dirty="0" smtClean="0">
                <a:latin typeface="Times New Roman" pitchFamily="18" charset="0"/>
                <a:cs typeface="Times New Roman" pitchFamily="18" charset="0"/>
              </a:rPr>
              <a:t>6. Запомните полученный результат в файле с удобным вам именем, используя меню кнопки «Файл». Наличие этого файла позволит вам продолжить обработку результатов при случайном сбросе данных.</a:t>
            </a:r>
          </a:p>
        </p:txBody>
      </p:sp>
      <p:graphicFrame>
        <p:nvGraphicFramePr>
          <p:cNvPr id="7" name="Таблица 6"/>
          <p:cNvGraphicFramePr>
            <a:graphicFrameLocks noGrp="1"/>
          </p:cNvGraphicFramePr>
          <p:nvPr/>
        </p:nvGraphicFramePr>
        <p:xfrm>
          <a:off x="1524001" y="4869160"/>
          <a:ext cx="6095999" cy="1584176"/>
        </p:xfrm>
        <a:graphic>
          <a:graphicData uri="http://schemas.openxmlformats.org/drawingml/2006/table">
            <a:tbl>
              <a:tblPr/>
              <a:tblGrid>
                <a:gridCol w="635057"/>
                <a:gridCol w="681591"/>
                <a:gridCol w="911526"/>
                <a:gridCol w="799296"/>
                <a:gridCol w="788346"/>
                <a:gridCol w="1042917"/>
                <a:gridCol w="481767"/>
                <a:gridCol w="755499"/>
              </a:tblGrid>
              <a:tr h="1030565">
                <a:tc>
                  <a:txBody>
                    <a:bodyPr/>
                    <a:lstStyle/>
                    <a:p>
                      <a:pPr marL="0" algn="ctr" rtl="0" eaLnBrk="1" fontAlgn="t" latinLnBrk="0" hangingPunct="1">
                        <a:lnSpc>
                          <a:spcPct val="150000"/>
                        </a:lnSpc>
                        <a:spcBef>
                          <a:spcPts val="0"/>
                        </a:spcBef>
                        <a:spcAft>
                          <a:spcPts val="0"/>
                        </a:spcAft>
                      </a:pPr>
                      <a:r>
                        <a:rPr lang="en-US" sz="1600" b="1" i="1" u="none" strike="noStrike" kern="1200" dirty="0">
                          <a:solidFill>
                            <a:schemeClr val="tx1"/>
                          </a:solidFill>
                          <a:latin typeface="Symbol"/>
                          <a:ea typeface="Times New Roman"/>
                          <a:cs typeface="Times New Roman"/>
                        </a:rPr>
                        <a:t>u</a:t>
                      </a:r>
                      <a:r>
                        <a:rPr lang="en-US" sz="1600" b="1" i="0" u="none" strike="noStrike" kern="1200" baseline="-25000" dirty="0">
                          <a:solidFill>
                            <a:schemeClr val="tx1"/>
                          </a:solidFill>
                          <a:latin typeface="Times New Roman"/>
                          <a:ea typeface="Times New Roman"/>
                          <a:cs typeface="Times New Roman"/>
                        </a:rPr>
                        <a:t>1</a:t>
                      </a:r>
                      <a:r>
                        <a:rPr lang="en-US" sz="1600" b="1" i="0" u="none" strike="noStrike" kern="1200" dirty="0">
                          <a:solidFill>
                            <a:schemeClr val="tx1"/>
                          </a:solidFill>
                          <a:latin typeface="Times New Roman"/>
                          <a:ea typeface="Times New Roman"/>
                          <a:cs typeface="Times New Roman"/>
                        </a:rPr>
                        <a:t> , </a:t>
                      </a:r>
                      <a:r>
                        <a:rPr lang="ru-RU" sz="1600" b="1" i="0" u="none" strike="noStrike" kern="1200" dirty="0">
                          <a:solidFill>
                            <a:schemeClr val="tx1"/>
                          </a:solidFill>
                          <a:latin typeface="Times New Roman"/>
                          <a:ea typeface="Times New Roman"/>
                          <a:cs typeface="Times New Roman"/>
                        </a:rPr>
                        <a:t>м/с</a:t>
                      </a:r>
                      <a:endParaRPr lang="ru-RU" sz="1600" b="1" i="0" u="none" strike="noStrike" kern="1200" dirty="0">
                        <a:solidFill>
                          <a:schemeClr val="tx1"/>
                        </a:solidFill>
                        <a:latin typeface="Calibri"/>
                        <a:ea typeface="Times New Roman"/>
                        <a:cs typeface="Times New Roman"/>
                      </a:endParaRPr>
                    </a:p>
                  </a:txBody>
                  <a:tcPr marL="59206" marR="59206" marT="822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rtl="0" eaLnBrk="1" fontAlgn="t" latinLnBrk="0" hangingPunct="1">
                        <a:lnSpc>
                          <a:spcPct val="150000"/>
                        </a:lnSpc>
                        <a:spcBef>
                          <a:spcPts val="0"/>
                        </a:spcBef>
                        <a:spcAft>
                          <a:spcPts val="0"/>
                        </a:spcAft>
                      </a:pPr>
                      <a:r>
                        <a:rPr lang="en-US" sz="1600" b="1" i="1" u="none" strike="noStrike" kern="1200">
                          <a:solidFill>
                            <a:schemeClr val="tx1"/>
                          </a:solidFill>
                          <a:latin typeface="Symbol"/>
                          <a:ea typeface="Times New Roman"/>
                          <a:cs typeface="Times New Roman"/>
                        </a:rPr>
                        <a:t>u</a:t>
                      </a:r>
                      <a:r>
                        <a:rPr lang="en-US" sz="1600" b="1" i="0" u="none" strike="noStrike" kern="1200" baseline="-25000">
                          <a:solidFill>
                            <a:schemeClr val="tx1"/>
                          </a:solidFill>
                          <a:latin typeface="Times New Roman"/>
                          <a:ea typeface="Times New Roman"/>
                          <a:cs typeface="Times New Roman"/>
                        </a:rPr>
                        <a:t>2</a:t>
                      </a:r>
                      <a:r>
                        <a:rPr lang="en-US" sz="1600" b="1" i="0" u="none" strike="noStrike" kern="1200">
                          <a:solidFill>
                            <a:schemeClr val="tx1"/>
                          </a:solidFill>
                          <a:latin typeface="Times New Roman"/>
                          <a:ea typeface="Times New Roman"/>
                          <a:cs typeface="Times New Roman"/>
                        </a:rPr>
                        <a:t> , </a:t>
                      </a:r>
                      <a:r>
                        <a:rPr lang="ru-RU" sz="1600" b="1" i="0" u="none" strike="noStrike" kern="1200">
                          <a:solidFill>
                            <a:schemeClr val="tx1"/>
                          </a:solidFill>
                          <a:latin typeface="Times New Roman"/>
                          <a:ea typeface="Times New Roman"/>
                          <a:cs typeface="Times New Roman"/>
                        </a:rPr>
                        <a:t>м/с</a:t>
                      </a:r>
                      <a:endParaRPr lang="ru-RU" sz="1600" b="1" i="0" u="none" strike="noStrike" kern="1200">
                        <a:solidFill>
                          <a:schemeClr val="tx1"/>
                        </a:solidFill>
                        <a:latin typeface="Calibri"/>
                        <a:ea typeface="Times New Roman"/>
                        <a:cs typeface="Times New Roman"/>
                      </a:endParaRPr>
                    </a:p>
                  </a:txBody>
                  <a:tcPr marL="59206" marR="59206" marT="822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rtl="0" eaLnBrk="1" fontAlgn="t" latinLnBrk="0" hangingPunct="1">
                        <a:lnSpc>
                          <a:spcPct val="150000"/>
                        </a:lnSpc>
                        <a:spcBef>
                          <a:spcPts val="0"/>
                        </a:spcBef>
                        <a:spcAft>
                          <a:spcPts val="0"/>
                        </a:spcAft>
                      </a:pPr>
                      <a:r>
                        <a:rPr lang="en-US" sz="1600" b="1" i="1" u="none" strike="noStrike" kern="1200">
                          <a:solidFill>
                            <a:schemeClr val="tx1"/>
                          </a:solidFill>
                          <a:latin typeface="Times New Roman"/>
                          <a:ea typeface="Times New Roman"/>
                          <a:cs typeface="Times New Roman"/>
                        </a:rPr>
                        <a:t>m</a:t>
                      </a:r>
                      <a:r>
                        <a:rPr lang="en-US" sz="1600" b="1" i="0" u="none" strike="noStrike" kern="1200">
                          <a:solidFill>
                            <a:schemeClr val="tx1"/>
                          </a:solidFill>
                          <a:latin typeface="Times New Roman"/>
                          <a:ea typeface="Times New Roman"/>
                          <a:cs typeface="Times New Roman"/>
                        </a:rPr>
                        <a:t>, </a:t>
                      </a:r>
                      <a:r>
                        <a:rPr lang="ru-RU" sz="1600" b="1" i="0" u="none" strike="noStrike" kern="1200">
                          <a:solidFill>
                            <a:schemeClr val="tx1"/>
                          </a:solidFill>
                          <a:latin typeface="Times New Roman"/>
                          <a:ea typeface="Times New Roman"/>
                          <a:cs typeface="Times New Roman"/>
                        </a:rPr>
                        <a:t>кг</a:t>
                      </a:r>
                      <a:endParaRPr lang="ru-RU" sz="1600" b="1" i="0" u="none" strike="noStrike" kern="1200">
                        <a:solidFill>
                          <a:schemeClr val="tx1"/>
                        </a:solidFill>
                        <a:latin typeface="Calibri"/>
                        <a:ea typeface="Times New Roman"/>
                        <a:cs typeface="Times New Roman"/>
                      </a:endParaRPr>
                    </a:p>
                  </a:txBody>
                  <a:tcPr marL="59206" marR="59206" marT="822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rtl="0" eaLnBrk="1" fontAlgn="t" latinLnBrk="0" hangingPunct="1">
                        <a:lnSpc>
                          <a:spcPct val="150000"/>
                        </a:lnSpc>
                        <a:spcBef>
                          <a:spcPts val="0"/>
                        </a:spcBef>
                        <a:spcAft>
                          <a:spcPts val="0"/>
                        </a:spcAft>
                      </a:pPr>
                      <a:r>
                        <a:rPr lang="en-US" sz="1600" b="1" i="1" u="none" strike="noStrike" kern="1200" dirty="0">
                          <a:solidFill>
                            <a:schemeClr val="tx1"/>
                          </a:solidFill>
                          <a:latin typeface="Times New Roman"/>
                          <a:ea typeface="Times New Roman"/>
                          <a:cs typeface="Times New Roman"/>
                        </a:rPr>
                        <a:t>p</a:t>
                      </a:r>
                      <a:r>
                        <a:rPr lang="en-US" sz="1600" b="1" i="1" u="none" strike="noStrike" kern="1200" baseline="-25000" dirty="0">
                          <a:solidFill>
                            <a:schemeClr val="tx1"/>
                          </a:solidFill>
                          <a:latin typeface="Times New Roman"/>
                          <a:ea typeface="Times New Roman"/>
                          <a:cs typeface="Times New Roman"/>
                        </a:rPr>
                        <a:t>1</a:t>
                      </a:r>
                      <a:r>
                        <a:rPr lang="en-US" sz="1600" b="1" i="0" u="none" strike="noStrike" kern="1200" dirty="0">
                          <a:solidFill>
                            <a:schemeClr val="tx1"/>
                          </a:solidFill>
                          <a:latin typeface="Times New Roman"/>
                          <a:ea typeface="Times New Roman"/>
                          <a:cs typeface="Times New Roman"/>
                        </a:rPr>
                        <a:t> , </a:t>
                      </a:r>
                      <a:r>
                        <a:rPr lang="ru-RU" sz="1600" b="1" i="0" u="none" strike="noStrike" kern="1200" dirty="0" err="1">
                          <a:solidFill>
                            <a:schemeClr val="tx1"/>
                          </a:solidFill>
                          <a:latin typeface="Times New Roman"/>
                          <a:ea typeface="Times New Roman"/>
                          <a:cs typeface="Times New Roman"/>
                        </a:rPr>
                        <a:t>кгм</a:t>
                      </a:r>
                      <a:r>
                        <a:rPr lang="ru-RU" sz="1600" b="1" i="0" u="none" strike="noStrike" kern="1200" dirty="0">
                          <a:solidFill>
                            <a:schemeClr val="tx1"/>
                          </a:solidFill>
                          <a:latin typeface="Times New Roman"/>
                          <a:ea typeface="Times New Roman"/>
                          <a:cs typeface="Times New Roman"/>
                        </a:rPr>
                        <a:t>/с</a:t>
                      </a:r>
                      <a:endParaRPr lang="ru-RU" sz="1600" b="1" i="0" u="none" strike="noStrike" kern="1200" dirty="0">
                        <a:solidFill>
                          <a:schemeClr val="tx1"/>
                        </a:solidFill>
                        <a:latin typeface="Calibri"/>
                        <a:ea typeface="Times New Roman"/>
                        <a:cs typeface="Times New Roman"/>
                      </a:endParaRPr>
                    </a:p>
                  </a:txBody>
                  <a:tcPr marL="59206" marR="59206" marT="822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rtl="0" eaLnBrk="1" fontAlgn="t" latinLnBrk="0" hangingPunct="1">
                        <a:lnSpc>
                          <a:spcPct val="150000"/>
                        </a:lnSpc>
                        <a:spcBef>
                          <a:spcPts val="0"/>
                        </a:spcBef>
                        <a:spcAft>
                          <a:spcPts val="0"/>
                        </a:spcAft>
                      </a:pPr>
                      <a:r>
                        <a:rPr lang="en-US" sz="1600" b="1" i="1" u="none" strike="noStrike" kern="1200">
                          <a:solidFill>
                            <a:schemeClr val="tx1"/>
                          </a:solidFill>
                          <a:latin typeface="Times New Roman"/>
                          <a:ea typeface="Times New Roman"/>
                          <a:cs typeface="Times New Roman"/>
                        </a:rPr>
                        <a:t>p</a:t>
                      </a:r>
                      <a:r>
                        <a:rPr lang="en-US" sz="1600" b="1" i="0" u="none" strike="noStrike" kern="1200" baseline="-25000">
                          <a:solidFill>
                            <a:schemeClr val="tx1"/>
                          </a:solidFill>
                          <a:latin typeface="Times New Roman"/>
                          <a:ea typeface="Times New Roman"/>
                          <a:cs typeface="Times New Roman"/>
                        </a:rPr>
                        <a:t>2</a:t>
                      </a:r>
                      <a:r>
                        <a:rPr lang="en-US" sz="1600" b="1" i="0" u="none" strike="noStrike" kern="1200">
                          <a:solidFill>
                            <a:schemeClr val="tx1"/>
                          </a:solidFill>
                          <a:latin typeface="Times New Roman"/>
                          <a:ea typeface="Times New Roman"/>
                          <a:cs typeface="Times New Roman"/>
                        </a:rPr>
                        <a:t> , </a:t>
                      </a:r>
                      <a:r>
                        <a:rPr lang="ru-RU" sz="1600" b="1" i="0" u="none" strike="noStrike" kern="1200">
                          <a:solidFill>
                            <a:schemeClr val="tx1"/>
                          </a:solidFill>
                          <a:latin typeface="Times New Roman"/>
                          <a:ea typeface="Times New Roman"/>
                          <a:cs typeface="Times New Roman"/>
                        </a:rPr>
                        <a:t>кгм/с</a:t>
                      </a:r>
                      <a:endParaRPr lang="ru-RU" sz="1600" b="1" i="0" u="none" strike="noStrike" kern="1200">
                        <a:solidFill>
                          <a:schemeClr val="tx1"/>
                        </a:solidFill>
                        <a:latin typeface="Calibri"/>
                        <a:ea typeface="Times New Roman"/>
                        <a:cs typeface="Times New Roman"/>
                      </a:endParaRPr>
                    </a:p>
                  </a:txBody>
                  <a:tcPr marL="59206" marR="59206" marT="822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rtl="0" eaLnBrk="1" fontAlgn="t" latinLnBrk="0" hangingPunct="1">
                        <a:lnSpc>
                          <a:spcPct val="150000"/>
                        </a:lnSpc>
                        <a:spcBef>
                          <a:spcPts val="0"/>
                        </a:spcBef>
                        <a:spcAft>
                          <a:spcPts val="0"/>
                        </a:spcAft>
                      </a:pPr>
                      <a:r>
                        <a:rPr lang="en-US" sz="1600" b="1" i="1" u="none" strike="noStrike" kern="1200">
                          <a:solidFill>
                            <a:schemeClr val="tx1"/>
                          </a:solidFill>
                          <a:latin typeface="Times New Roman"/>
                          <a:ea typeface="Times New Roman"/>
                          <a:cs typeface="Times New Roman"/>
                        </a:rPr>
                        <a:t>p</a:t>
                      </a:r>
                      <a:r>
                        <a:rPr lang="en-US" sz="1600" b="1" i="0" u="none" strike="noStrike" kern="1200" baseline="-25000">
                          <a:solidFill>
                            <a:schemeClr val="tx1"/>
                          </a:solidFill>
                          <a:latin typeface="Times New Roman"/>
                          <a:ea typeface="Times New Roman"/>
                          <a:cs typeface="Times New Roman"/>
                        </a:rPr>
                        <a:t>2</a:t>
                      </a:r>
                      <a:r>
                        <a:rPr lang="en-US" sz="1600" b="1" i="0" u="none" strike="noStrike" kern="1200">
                          <a:solidFill>
                            <a:schemeClr val="tx1"/>
                          </a:solidFill>
                          <a:latin typeface="Times New Roman"/>
                          <a:ea typeface="Times New Roman"/>
                          <a:cs typeface="Times New Roman"/>
                        </a:rPr>
                        <a:t> - </a:t>
                      </a:r>
                      <a:r>
                        <a:rPr lang="en-US" sz="1600" b="1" i="1" u="none" strike="noStrike" kern="1200">
                          <a:solidFill>
                            <a:schemeClr val="tx1"/>
                          </a:solidFill>
                          <a:latin typeface="Times New Roman"/>
                          <a:ea typeface="Times New Roman"/>
                          <a:cs typeface="Times New Roman"/>
                        </a:rPr>
                        <a:t>p</a:t>
                      </a:r>
                      <a:r>
                        <a:rPr lang="en-US" sz="1600" b="1" i="1" u="none" strike="noStrike" kern="1200" baseline="-25000">
                          <a:solidFill>
                            <a:schemeClr val="tx1"/>
                          </a:solidFill>
                          <a:latin typeface="Times New Roman"/>
                          <a:ea typeface="Times New Roman"/>
                          <a:cs typeface="Times New Roman"/>
                        </a:rPr>
                        <a:t>1</a:t>
                      </a:r>
                      <a:r>
                        <a:rPr lang="en-US" sz="1600" b="1" i="0" u="none" strike="noStrike" kern="1200">
                          <a:solidFill>
                            <a:schemeClr val="tx1"/>
                          </a:solidFill>
                          <a:latin typeface="Times New Roman"/>
                          <a:ea typeface="Times New Roman"/>
                          <a:cs typeface="Times New Roman"/>
                        </a:rPr>
                        <a:t>, </a:t>
                      </a:r>
                      <a:r>
                        <a:rPr lang="ru-RU" sz="1600" b="1" i="0" u="none" strike="noStrike" kern="1200">
                          <a:solidFill>
                            <a:schemeClr val="tx1"/>
                          </a:solidFill>
                          <a:latin typeface="Times New Roman"/>
                          <a:ea typeface="Times New Roman"/>
                          <a:cs typeface="Times New Roman"/>
                        </a:rPr>
                        <a:t>кгм/с</a:t>
                      </a:r>
                      <a:endParaRPr lang="ru-RU" sz="1600" b="1" i="0" u="none" strike="noStrike" kern="1200">
                        <a:solidFill>
                          <a:schemeClr val="tx1"/>
                        </a:solidFill>
                        <a:latin typeface="Calibri"/>
                        <a:ea typeface="Times New Roman"/>
                        <a:cs typeface="Times New Roman"/>
                      </a:endParaRPr>
                    </a:p>
                  </a:txBody>
                  <a:tcPr marL="59206" marR="59206" marT="822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rtl="0" eaLnBrk="1" fontAlgn="t" latinLnBrk="0" hangingPunct="1">
                        <a:lnSpc>
                          <a:spcPct val="150000"/>
                        </a:lnSpc>
                        <a:spcBef>
                          <a:spcPts val="0"/>
                        </a:spcBef>
                        <a:spcAft>
                          <a:spcPts val="0"/>
                        </a:spcAft>
                      </a:pPr>
                      <a:r>
                        <a:rPr lang="en-US" sz="1600" b="1" i="1" u="none" strike="noStrike" kern="1200">
                          <a:solidFill>
                            <a:schemeClr val="tx1"/>
                          </a:solidFill>
                          <a:latin typeface="Times New Roman"/>
                          <a:ea typeface="Times New Roman"/>
                          <a:cs typeface="Times New Roman"/>
                        </a:rPr>
                        <a:t>F</a:t>
                      </a:r>
                      <a:r>
                        <a:rPr lang="en-US" sz="1600" b="1" i="0" u="none" strike="noStrike" kern="1200">
                          <a:solidFill>
                            <a:schemeClr val="tx1"/>
                          </a:solidFill>
                          <a:latin typeface="Times New Roman"/>
                          <a:ea typeface="Times New Roman"/>
                          <a:cs typeface="Times New Roman"/>
                        </a:rPr>
                        <a:t>, </a:t>
                      </a:r>
                      <a:r>
                        <a:rPr lang="ru-RU" sz="1600" b="1" i="0" u="none" strike="noStrike" kern="1200">
                          <a:solidFill>
                            <a:schemeClr val="tx1"/>
                          </a:solidFill>
                          <a:latin typeface="Times New Roman"/>
                          <a:ea typeface="Times New Roman"/>
                          <a:cs typeface="Times New Roman"/>
                        </a:rPr>
                        <a:t>Н</a:t>
                      </a:r>
                      <a:endParaRPr lang="ru-RU" sz="1600" b="1" i="0" u="none" strike="noStrike" kern="1200">
                        <a:solidFill>
                          <a:schemeClr val="tx1"/>
                        </a:solidFill>
                        <a:latin typeface="Calibri"/>
                        <a:ea typeface="Times New Roman"/>
                        <a:cs typeface="Times New Roman"/>
                      </a:endParaRPr>
                    </a:p>
                  </a:txBody>
                  <a:tcPr marL="59206" marR="59206" marT="822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rtl="0" eaLnBrk="1" fontAlgn="t" latinLnBrk="0" hangingPunct="1">
                        <a:lnSpc>
                          <a:spcPct val="150000"/>
                        </a:lnSpc>
                        <a:spcBef>
                          <a:spcPts val="0"/>
                        </a:spcBef>
                        <a:spcAft>
                          <a:spcPts val="0"/>
                        </a:spcAft>
                      </a:pPr>
                      <a:r>
                        <a:rPr lang="en-US" sz="1600" b="1" i="1" u="none" strike="noStrike" kern="1200" dirty="0">
                          <a:solidFill>
                            <a:schemeClr val="tx1"/>
                          </a:solidFill>
                          <a:latin typeface="Times New Roman"/>
                          <a:ea typeface="Times New Roman"/>
                          <a:cs typeface="Times New Roman"/>
                        </a:rPr>
                        <a:t>F</a:t>
                      </a:r>
                      <a:r>
                        <a:rPr lang="en-US" sz="1600" b="1" i="1" u="none" strike="noStrike" kern="1200" baseline="30000" dirty="0">
                          <a:solidFill>
                            <a:schemeClr val="tx1"/>
                          </a:solidFill>
                          <a:latin typeface="Times New Roman"/>
                          <a:ea typeface="Times New Roman"/>
                          <a:cs typeface="Times New Roman"/>
                        </a:rPr>
                        <a:t>.</a:t>
                      </a:r>
                      <a:r>
                        <a:rPr lang="en-US" sz="1600" b="1" i="1" u="none" strike="noStrike" kern="1200" dirty="0">
                          <a:solidFill>
                            <a:schemeClr val="tx1"/>
                          </a:solidFill>
                          <a:latin typeface="Times New Roman"/>
                          <a:ea typeface="Times New Roman"/>
                          <a:cs typeface="Times New Roman"/>
                        </a:rPr>
                        <a:t> t </a:t>
                      </a:r>
                      <a:r>
                        <a:rPr lang="en-US" sz="1600" b="1" i="0" u="none" strike="noStrike" kern="1200" dirty="0">
                          <a:solidFill>
                            <a:schemeClr val="tx1"/>
                          </a:solidFill>
                          <a:latin typeface="Times New Roman"/>
                          <a:ea typeface="Times New Roman"/>
                          <a:cs typeface="Times New Roman"/>
                        </a:rPr>
                        <a:t>, </a:t>
                      </a:r>
                      <a:r>
                        <a:rPr lang="ru-RU" sz="1600" b="1" i="0" u="none" strike="noStrike" kern="1200" dirty="0">
                          <a:solidFill>
                            <a:schemeClr val="tx1"/>
                          </a:solidFill>
                          <a:latin typeface="Times New Roman"/>
                          <a:ea typeface="Times New Roman"/>
                          <a:cs typeface="Times New Roman"/>
                        </a:rPr>
                        <a:t>Н</a:t>
                      </a:r>
                      <a:r>
                        <a:rPr lang="ru-RU" sz="1600" b="1" i="0" u="none" strike="noStrike" kern="1200" baseline="30000" dirty="0">
                          <a:solidFill>
                            <a:schemeClr val="tx1"/>
                          </a:solidFill>
                          <a:latin typeface="Times New Roman"/>
                          <a:ea typeface="Times New Roman"/>
                          <a:cs typeface="Times New Roman"/>
                        </a:rPr>
                        <a:t>.</a:t>
                      </a:r>
                      <a:r>
                        <a:rPr lang="ru-RU" sz="1600" b="1" i="0" u="none" strike="noStrike" kern="1200" dirty="0">
                          <a:solidFill>
                            <a:schemeClr val="tx1"/>
                          </a:solidFill>
                          <a:latin typeface="Times New Roman"/>
                          <a:ea typeface="Times New Roman"/>
                          <a:cs typeface="Times New Roman"/>
                        </a:rPr>
                        <a:t>с</a:t>
                      </a:r>
                      <a:endParaRPr lang="ru-RU" sz="1600" b="1" i="0" u="none" strike="noStrike" kern="1200" dirty="0">
                        <a:solidFill>
                          <a:schemeClr val="tx1"/>
                        </a:solidFill>
                        <a:latin typeface="Calibri"/>
                        <a:ea typeface="Times New Roman"/>
                        <a:cs typeface="Times New Roman"/>
                      </a:endParaRPr>
                    </a:p>
                  </a:txBody>
                  <a:tcPr marL="59206" marR="59206" marT="822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3611">
                <a:tc>
                  <a:txBody>
                    <a:bodyPr/>
                    <a:lstStyle/>
                    <a:p>
                      <a:pPr marL="0" algn="just" rtl="0" eaLnBrk="1" fontAlgn="t" latinLnBrk="0" hangingPunct="1">
                        <a:lnSpc>
                          <a:spcPct val="150000"/>
                        </a:lnSpc>
                        <a:spcBef>
                          <a:spcPts val="0"/>
                        </a:spcBef>
                        <a:spcAft>
                          <a:spcPts val="0"/>
                        </a:spcAft>
                      </a:pPr>
                      <a:endParaRPr lang="ru-RU" sz="1600" b="1" i="0" u="none" strike="noStrike" kern="1200">
                        <a:solidFill>
                          <a:schemeClr val="tx1"/>
                        </a:solidFill>
                        <a:latin typeface="Times New Roman"/>
                        <a:ea typeface="Times New Roman"/>
                        <a:cs typeface="Times New Roman"/>
                      </a:endParaRPr>
                    </a:p>
                  </a:txBody>
                  <a:tcPr marL="59206" marR="59206" marT="822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50000"/>
                        </a:lnSpc>
                        <a:spcBef>
                          <a:spcPts val="0"/>
                        </a:spcBef>
                        <a:spcAft>
                          <a:spcPts val="0"/>
                        </a:spcAft>
                      </a:pPr>
                      <a:endParaRPr lang="ru-RU" sz="1600" b="1" i="0" u="none" strike="noStrike" kern="1200">
                        <a:solidFill>
                          <a:schemeClr val="tx1"/>
                        </a:solidFill>
                        <a:latin typeface="Times New Roman"/>
                        <a:ea typeface="Times New Roman"/>
                        <a:cs typeface="Times New Roman"/>
                      </a:endParaRPr>
                    </a:p>
                  </a:txBody>
                  <a:tcPr marL="59206" marR="59206" marT="822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50000"/>
                        </a:lnSpc>
                        <a:spcBef>
                          <a:spcPts val="0"/>
                        </a:spcBef>
                        <a:spcAft>
                          <a:spcPts val="0"/>
                        </a:spcAft>
                      </a:pPr>
                      <a:r>
                        <a:rPr lang="ru-RU" sz="1200" b="1" i="0" u="none" strike="noStrike" kern="1200">
                          <a:solidFill>
                            <a:schemeClr val="tx1"/>
                          </a:solidFill>
                          <a:latin typeface="Times New Roman"/>
                          <a:ea typeface="Times New Roman"/>
                          <a:cs typeface="Times New Roman"/>
                        </a:rPr>
                        <a:t>0,100±0,002</a:t>
                      </a:r>
                      <a:endParaRPr lang="ru-RU" sz="1200" b="1" i="0" u="none" strike="noStrike" kern="1200">
                        <a:solidFill>
                          <a:schemeClr val="tx1"/>
                        </a:solidFill>
                        <a:latin typeface="Calibri"/>
                        <a:ea typeface="Times New Roman"/>
                        <a:cs typeface="Times New Roman"/>
                      </a:endParaRPr>
                    </a:p>
                  </a:txBody>
                  <a:tcPr marL="59206" marR="59206" marT="822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50000"/>
                        </a:lnSpc>
                        <a:spcBef>
                          <a:spcPts val="0"/>
                        </a:spcBef>
                        <a:spcAft>
                          <a:spcPts val="0"/>
                        </a:spcAft>
                      </a:pPr>
                      <a:endParaRPr lang="ru-RU" sz="1600" b="1" i="0" u="none" strike="noStrike" kern="1200">
                        <a:solidFill>
                          <a:schemeClr val="tx1"/>
                        </a:solidFill>
                        <a:latin typeface="Times New Roman"/>
                        <a:ea typeface="Times New Roman"/>
                        <a:cs typeface="Times New Roman"/>
                      </a:endParaRPr>
                    </a:p>
                  </a:txBody>
                  <a:tcPr marL="59206" marR="59206" marT="822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50000"/>
                        </a:lnSpc>
                        <a:spcBef>
                          <a:spcPts val="0"/>
                        </a:spcBef>
                        <a:spcAft>
                          <a:spcPts val="0"/>
                        </a:spcAft>
                      </a:pPr>
                      <a:endParaRPr lang="ru-RU" sz="1600" b="1" i="0" u="none" strike="noStrike" kern="1200" dirty="0">
                        <a:solidFill>
                          <a:schemeClr val="tx1"/>
                        </a:solidFill>
                        <a:latin typeface="Times New Roman"/>
                        <a:ea typeface="Times New Roman"/>
                        <a:cs typeface="Times New Roman"/>
                      </a:endParaRPr>
                    </a:p>
                  </a:txBody>
                  <a:tcPr marL="59206" marR="59206" marT="822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50000"/>
                        </a:lnSpc>
                        <a:spcBef>
                          <a:spcPts val="0"/>
                        </a:spcBef>
                        <a:spcAft>
                          <a:spcPts val="0"/>
                        </a:spcAft>
                      </a:pPr>
                      <a:endParaRPr lang="ru-RU" sz="1600" b="1" i="0" u="none" strike="noStrike" kern="1200">
                        <a:solidFill>
                          <a:schemeClr val="tx1"/>
                        </a:solidFill>
                        <a:latin typeface="Times New Roman"/>
                        <a:ea typeface="Times New Roman"/>
                        <a:cs typeface="Times New Roman"/>
                      </a:endParaRPr>
                    </a:p>
                  </a:txBody>
                  <a:tcPr marL="59206" marR="59206" marT="822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50000"/>
                        </a:lnSpc>
                        <a:spcBef>
                          <a:spcPts val="0"/>
                        </a:spcBef>
                        <a:spcAft>
                          <a:spcPts val="0"/>
                        </a:spcAft>
                      </a:pPr>
                      <a:endParaRPr lang="ru-RU" sz="1600" b="1" i="0" u="none" strike="noStrike" kern="1200">
                        <a:solidFill>
                          <a:schemeClr val="tx1"/>
                        </a:solidFill>
                        <a:latin typeface="Times New Roman"/>
                        <a:ea typeface="Times New Roman"/>
                        <a:cs typeface="Times New Roman"/>
                      </a:endParaRPr>
                    </a:p>
                  </a:txBody>
                  <a:tcPr marL="59206" marR="59206" marT="822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50000"/>
                        </a:lnSpc>
                        <a:spcBef>
                          <a:spcPts val="0"/>
                        </a:spcBef>
                        <a:spcAft>
                          <a:spcPts val="0"/>
                        </a:spcAft>
                      </a:pPr>
                      <a:endParaRPr lang="ru-RU" sz="1600" b="1" i="0" u="none" strike="noStrike" kern="1200" dirty="0">
                        <a:solidFill>
                          <a:schemeClr val="tx1"/>
                        </a:solidFill>
                        <a:latin typeface="Times New Roman"/>
                        <a:ea typeface="Times New Roman"/>
                        <a:cs typeface="Times New Roman"/>
                      </a:endParaRPr>
                    </a:p>
                  </a:txBody>
                  <a:tcPr marL="59206" marR="59206" marT="822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Прямоугольник 7"/>
          <p:cNvSpPr/>
          <p:nvPr/>
        </p:nvSpPr>
        <p:spPr>
          <a:xfrm>
            <a:off x="7559824" y="1628800"/>
            <a:ext cx="1584176" cy="369332"/>
          </a:xfrm>
          <a:prstGeom prst="rect">
            <a:avLst/>
          </a:prstGeom>
        </p:spPr>
        <p:txBody>
          <a:bodyPr wrap="square">
            <a:spAutoFit/>
          </a:bodyPr>
          <a:lstStyle/>
          <a:p>
            <a:r>
              <a:rPr lang="ru-RU" b="1" dirty="0" smtClean="0">
                <a:solidFill>
                  <a:srgbClr val="7030A0"/>
                </a:solidFill>
              </a:rPr>
              <a:t>Таблица 1</a:t>
            </a:r>
            <a:endParaRPr lang="ru-RU" dirty="0"/>
          </a:p>
        </p:txBody>
      </p:sp>
      <p:sp>
        <p:nvSpPr>
          <p:cNvPr id="9" name="Прямоугольник 8"/>
          <p:cNvSpPr/>
          <p:nvPr/>
        </p:nvSpPr>
        <p:spPr>
          <a:xfrm>
            <a:off x="7559824" y="4509120"/>
            <a:ext cx="1584176" cy="369332"/>
          </a:xfrm>
          <a:prstGeom prst="rect">
            <a:avLst/>
          </a:prstGeom>
        </p:spPr>
        <p:txBody>
          <a:bodyPr wrap="square">
            <a:spAutoFit/>
          </a:bodyPr>
          <a:lstStyle/>
          <a:p>
            <a:r>
              <a:rPr lang="ru-RU" b="1" dirty="0" smtClean="0">
                <a:solidFill>
                  <a:srgbClr val="7030A0"/>
                </a:solidFill>
              </a:rPr>
              <a:t>Таблица 2</a:t>
            </a:r>
            <a:endParaRPr lang="ru-RU" dirty="0"/>
          </a:p>
        </p:txBody>
      </p:sp>
      <p:graphicFrame>
        <p:nvGraphicFramePr>
          <p:cNvPr id="6" name="Таблица 5"/>
          <p:cNvGraphicFramePr>
            <a:graphicFrameLocks noGrp="1"/>
          </p:cNvGraphicFramePr>
          <p:nvPr/>
        </p:nvGraphicFramePr>
        <p:xfrm>
          <a:off x="1475656" y="1974998"/>
          <a:ext cx="6192689" cy="2557526"/>
        </p:xfrm>
        <a:graphic>
          <a:graphicData uri="http://schemas.openxmlformats.org/drawingml/2006/table">
            <a:tbl>
              <a:tblPr/>
              <a:tblGrid>
                <a:gridCol w="1295973"/>
                <a:gridCol w="1977094"/>
                <a:gridCol w="1516878"/>
                <a:gridCol w="1402744"/>
              </a:tblGrid>
              <a:tr h="575988">
                <a:tc>
                  <a:txBody>
                    <a:bodyPr/>
                    <a:lstStyle/>
                    <a:p>
                      <a:pPr marL="0" algn="just" rtl="0" eaLnBrk="1" fontAlgn="t" latinLnBrk="0" hangingPunct="1">
                        <a:lnSpc>
                          <a:spcPct val="115000"/>
                        </a:lnSpc>
                        <a:spcBef>
                          <a:spcPts val="0"/>
                        </a:spcBef>
                        <a:spcAft>
                          <a:spcPts val="0"/>
                        </a:spcAft>
                      </a:pPr>
                      <a:r>
                        <a:rPr lang="ru-RU" sz="1800" b="1" i="0" u="none" strike="noStrike" kern="1200" dirty="0">
                          <a:solidFill>
                            <a:schemeClr val="tx1"/>
                          </a:solidFill>
                          <a:latin typeface="Calibri"/>
                          <a:ea typeface="Times New Roman"/>
                          <a:cs typeface="Times New Roman"/>
                        </a:rPr>
                        <a:t>Номер пуска</a:t>
                      </a:r>
                      <a:endParaRPr lang="ru-RU" sz="1800" b="0" i="0" u="none" strike="noStrike" dirty="0">
                        <a:latin typeface="Arial"/>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246888" algn="just" rtl="0" eaLnBrk="1" fontAlgn="t" latinLnBrk="0" hangingPunct="1">
                        <a:lnSpc>
                          <a:spcPct val="150000"/>
                        </a:lnSpc>
                        <a:spcBef>
                          <a:spcPts val="0"/>
                        </a:spcBef>
                        <a:spcAft>
                          <a:spcPts val="0"/>
                        </a:spcAft>
                      </a:pPr>
                      <a:r>
                        <a:rPr lang="el-GR" sz="1800" b="1" i="0" u="none" strike="noStrike" kern="1200">
                          <a:solidFill>
                            <a:schemeClr val="tx1"/>
                          </a:solidFill>
                          <a:latin typeface="Times New Roman"/>
                          <a:ea typeface="Times New Roman"/>
                          <a:cs typeface="Times New Roman"/>
                        </a:rPr>
                        <a:t>Δ</a:t>
                      </a:r>
                      <a:r>
                        <a:rPr lang="en-US" sz="1800" b="1" i="0" u="none" strike="noStrike" kern="1200">
                          <a:solidFill>
                            <a:schemeClr val="tx1"/>
                          </a:solidFill>
                          <a:latin typeface="Times New Roman"/>
                          <a:ea typeface="Times New Roman"/>
                          <a:cs typeface="Times New Roman"/>
                        </a:rPr>
                        <a:t>t</a:t>
                      </a:r>
                      <a:r>
                        <a:rPr lang="en-US" sz="1800" b="1" i="0" u="none" strike="noStrike" kern="1200" baseline="-25000">
                          <a:solidFill>
                            <a:schemeClr val="tx1"/>
                          </a:solidFill>
                          <a:latin typeface="Times New Roman"/>
                          <a:ea typeface="Times New Roman"/>
                          <a:cs typeface="Times New Roman"/>
                        </a:rPr>
                        <a:t>12</a:t>
                      </a:r>
                      <a:endParaRPr lang="en-US" sz="1800" b="1" i="0" u="none" strike="noStrike" kern="1200">
                        <a:solidFill>
                          <a:schemeClr val="tx1"/>
                        </a:solidFill>
                        <a:latin typeface="Calibri"/>
                        <a:ea typeface="Times New Roman"/>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246888" algn="just" rtl="0" eaLnBrk="1" fontAlgn="t" latinLnBrk="0" hangingPunct="1">
                        <a:lnSpc>
                          <a:spcPct val="150000"/>
                        </a:lnSpc>
                        <a:spcBef>
                          <a:spcPts val="0"/>
                        </a:spcBef>
                        <a:spcAft>
                          <a:spcPts val="0"/>
                        </a:spcAft>
                      </a:pPr>
                      <a:r>
                        <a:rPr lang="el-GR" sz="1800" b="1" i="0" u="none" strike="noStrike" kern="1200">
                          <a:solidFill>
                            <a:schemeClr val="tx1"/>
                          </a:solidFill>
                          <a:latin typeface="Times New Roman"/>
                          <a:ea typeface="Times New Roman"/>
                          <a:cs typeface="Times New Roman"/>
                        </a:rPr>
                        <a:t>Δ</a:t>
                      </a:r>
                      <a:r>
                        <a:rPr lang="en-US" sz="1800" b="1" i="0" u="none" strike="noStrike" kern="1200">
                          <a:solidFill>
                            <a:schemeClr val="tx1"/>
                          </a:solidFill>
                          <a:latin typeface="Times New Roman"/>
                          <a:ea typeface="Times New Roman"/>
                          <a:cs typeface="Times New Roman"/>
                        </a:rPr>
                        <a:t>t</a:t>
                      </a:r>
                      <a:r>
                        <a:rPr lang="en-US" sz="1800" b="1" i="0" u="none" strike="noStrike" kern="1200" baseline="-25000">
                          <a:solidFill>
                            <a:schemeClr val="tx1"/>
                          </a:solidFill>
                          <a:latin typeface="Times New Roman"/>
                          <a:ea typeface="Times New Roman"/>
                          <a:cs typeface="Times New Roman"/>
                        </a:rPr>
                        <a:t>23</a:t>
                      </a:r>
                      <a:endParaRPr lang="en-US" sz="1800" b="1" i="0" u="none" strike="noStrike" kern="1200">
                        <a:solidFill>
                          <a:schemeClr val="tx1"/>
                        </a:solidFill>
                        <a:latin typeface="Calibri"/>
                        <a:ea typeface="Times New Roman"/>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246888" algn="just" rtl="0" eaLnBrk="1" fontAlgn="t" latinLnBrk="0" hangingPunct="1">
                        <a:lnSpc>
                          <a:spcPct val="150000"/>
                        </a:lnSpc>
                        <a:spcBef>
                          <a:spcPts val="0"/>
                        </a:spcBef>
                        <a:spcAft>
                          <a:spcPts val="0"/>
                        </a:spcAft>
                      </a:pPr>
                      <a:r>
                        <a:rPr lang="el-GR" sz="1800" b="1" i="0" u="none" strike="noStrike" kern="1200">
                          <a:solidFill>
                            <a:schemeClr val="tx1"/>
                          </a:solidFill>
                          <a:latin typeface="Times New Roman"/>
                          <a:ea typeface="Times New Roman"/>
                          <a:cs typeface="Times New Roman"/>
                        </a:rPr>
                        <a:t>Δ</a:t>
                      </a:r>
                      <a:r>
                        <a:rPr lang="en-US" sz="1800" b="1" i="0" u="none" strike="noStrike" kern="1200">
                          <a:solidFill>
                            <a:schemeClr val="tx1"/>
                          </a:solidFill>
                          <a:latin typeface="Times New Roman"/>
                          <a:ea typeface="Times New Roman"/>
                          <a:cs typeface="Times New Roman"/>
                        </a:rPr>
                        <a:t>t</a:t>
                      </a:r>
                      <a:r>
                        <a:rPr lang="en-US" sz="1800" b="1" i="0" u="none" strike="noStrike" kern="1200" baseline="-25000">
                          <a:solidFill>
                            <a:schemeClr val="tx1"/>
                          </a:solidFill>
                          <a:latin typeface="Times New Roman"/>
                          <a:ea typeface="Times New Roman"/>
                          <a:cs typeface="Times New Roman"/>
                        </a:rPr>
                        <a:t>34</a:t>
                      </a:r>
                      <a:endParaRPr lang="en-US" sz="1800" b="1" i="0" u="none" strike="noStrike" kern="1200">
                        <a:solidFill>
                          <a:schemeClr val="tx1"/>
                        </a:solidFill>
                        <a:latin typeface="Calibri"/>
                        <a:ea typeface="Times New Roman"/>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6699">
                <a:tc>
                  <a:txBody>
                    <a:bodyPr/>
                    <a:lstStyle/>
                    <a:p>
                      <a:pPr marL="0" algn="just" rtl="0" eaLnBrk="1" fontAlgn="t" latinLnBrk="0" hangingPunct="1">
                        <a:lnSpc>
                          <a:spcPct val="115000"/>
                        </a:lnSpc>
                        <a:spcBef>
                          <a:spcPts val="0"/>
                        </a:spcBef>
                        <a:spcAft>
                          <a:spcPts val="0"/>
                        </a:spcAft>
                      </a:pPr>
                      <a:r>
                        <a:rPr lang="ru-RU" sz="1800" b="1" i="0" u="none" strike="noStrike" kern="1200">
                          <a:solidFill>
                            <a:schemeClr val="tx1"/>
                          </a:solidFill>
                          <a:latin typeface="Calibri"/>
                          <a:ea typeface="Times New Roman"/>
                          <a:cs typeface="Times New Roman"/>
                        </a:rPr>
                        <a:t>1</a:t>
                      </a:r>
                      <a:endParaRPr lang="ru-RU" sz="1800" b="0" i="0" u="none" strike="noStrike">
                        <a:latin typeface="Arial"/>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endParaRPr lang="ru-RU" sz="1800" b="1" i="0" u="none" strike="noStrike" kern="1200" dirty="0">
                        <a:solidFill>
                          <a:schemeClr val="tx1"/>
                        </a:solidFill>
                        <a:latin typeface="Calibri"/>
                        <a:ea typeface="Times New Roman"/>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endParaRPr lang="ru-RU" sz="1800" b="1" i="0" u="none" strike="noStrike" kern="1200">
                        <a:solidFill>
                          <a:schemeClr val="tx1"/>
                        </a:solidFill>
                        <a:latin typeface="Calibri"/>
                        <a:ea typeface="Times New Roman"/>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endParaRPr lang="ru-RU" sz="1800" b="1" i="0" u="none" strike="noStrike" kern="1200" dirty="0">
                        <a:solidFill>
                          <a:schemeClr val="tx1"/>
                        </a:solidFill>
                        <a:latin typeface="Calibri"/>
                        <a:ea typeface="Times New Roman"/>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6699">
                <a:tc>
                  <a:txBody>
                    <a:bodyPr/>
                    <a:lstStyle/>
                    <a:p>
                      <a:pPr marL="0" algn="just" rtl="0" eaLnBrk="1" fontAlgn="t" latinLnBrk="0" hangingPunct="1">
                        <a:lnSpc>
                          <a:spcPct val="115000"/>
                        </a:lnSpc>
                        <a:spcBef>
                          <a:spcPts val="0"/>
                        </a:spcBef>
                        <a:spcAft>
                          <a:spcPts val="0"/>
                        </a:spcAft>
                      </a:pPr>
                      <a:r>
                        <a:rPr lang="ru-RU" sz="1800" b="1" i="0" u="none" strike="noStrike" kern="1200" dirty="0">
                          <a:solidFill>
                            <a:schemeClr val="tx1"/>
                          </a:solidFill>
                          <a:latin typeface="Calibri"/>
                          <a:ea typeface="Times New Roman"/>
                          <a:cs typeface="Times New Roman"/>
                        </a:rPr>
                        <a:t>...</a:t>
                      </a:r>
                      <a:endParaRPr lang="ru-RU" sz="1800" b="0" i="0" u="none" strike="noStrike" dirty="0">
                        <a:latin typeface="Arial"/>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endParaRPr lang="ru-RU" sz="1800" b="1" i="0" u="none" strike="noStrike" kern="1200" dirty="0">
                        <a:solidFill>
                          <a:schemeClr val="tx1"/>
                        </a:solidFill>
                        <a:latin typeface="Calibri"/>
                        <a:ea typeface="Times New Roman"/>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endParaRPr lang="ru-RU" sz="1800" b="1" i="0" u="none" strike="noStrike" kern="1200" dirty="0">
                        <a:solidFill>
                          <a:schemeClr val="tx1"/>
                        </a:solidFill>
                        <a:latin typeface="Calibri"/>
                        <a:ea typeface="Times New Roman"/>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endParaRPr lang="ru-RU" sz="1800" b="1" i="0" u="none" strike="noStrike" kern="1200" dirty="0">
                        <a:solidFill>
                          <a:schemeClr val="tx1"/>
                        </a:solidFill>
                        <a:latin typeface="Calibri"/>
                        <a:ea typeface="Times New Roman"/>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6699">
                <a:tc>
                  <a:txBody>
                    <a:bodyPr/>
                    <a:lstStyle/>
                    <a:p>
                      <a:pPr marL="0" algn="just" rtl="0" eaLnBrk="1" fontAlgn="t" latinLnBrk="0" hangingPunct="1">
                        <a:lnSpc>
                          <a:spcPct val="115000"/>
                        </a:lnSpc>
                        <a:spcBef>
                          <a:spcPts val="0"/>
                        </a:spcBef>
                        <a:spcAft>
                          <a:spcPts val="0"/>
                        </a:spcAft>
                      </a:pPr>
                      <a:r>
                        <a:rPr lang="ru-RU" sz="1800" b="1" i="0" u="none" strike="noStrike" kern="1200">
                          <a:solidFill>
                            <a:schemeClr val="tx1"/>
                          </a:solidFill>
                          <a:latin typeface="Calibri"/>
                          <a:ea typeface="Times New Roman"/>
                          <a:cs typeface="Times New Roman"/>
                        </a:rPr>
                        <a:t>10</a:t>
                      </a:r>
                      <a:endParaRPr lang="ru-RU" sz="1800" b="0" i="0" u="none" strike="noStrike">
                        <a:latin typeface="Arial"/>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endParaRPr lang="ru-RU" sz="1800" b="1" i="0" u="none" strike="noStrike" kern="1200">
                        <a:solidFill>
                          <a:schemeClr val="tx1"/>
                        </a:solidFill>
                        <a:latin typeface="Calibri"/>
                        <a:ea typeface="Times New Roman"/>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endParaRPr lang="ru-RU" sz="1800" b="1" i="0" u="none" strike="noStrike" kern="1200">
                        <a:solidFill>
                          <a:schemeClr val="tx1"/>
                        </a:solidFill>
                        <a:latin typeface="Calibri"/>
                        <a:ea typeface="Times New Roman"/>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fontAlgn="t" latinLnBrk="0" hangingPunct="1">
                        <a:lnSpc>
                          <a:spcPct val="115000"/>
                        </a:lnSpc>
                        <a:spcBef>
                          <a:spcPts val="0"/>
                        </a:spcBef>
                        <a:spcAft>
                          <a:spcPts val="0"/>
                        </a:spcAft>
                      </a:pPr>
                      <a:endParaRPr lang="ru-RU" sz="1800" b="1" i="0" u="none" strike="noStrike" kern="1200">
                        <a:solidFill>
                          <a:schemeClr val="tx1"/>
                        </a:solidFill>
                        <a:latin typeface="Calibri"/>
                        <a:ea typeface="Times New Roman"/>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5988">
                <a:tc>
                  <a:txBody>
                    <a:bodyPr/>
                    <a:lstStyle/>
                    <a:p>
                      <a:pPr marL="0" algn="just" rtl="0" eaLnBrk="1" fontAlgn="t" latinLnBrk="0" hangingPunct="1">
                        <a:lnSpc>
                          <a:spcPct val="115000"/>
                        </a:lnSpc>
                        <a:spcBef>
                          <a:spcPts val="0"/>
                        </a:spcBef>
                        <a:spcAft>
                          <a:spcPts val="0"/>
                        </a:spcAft>
                      </a:pPr>
                      <a:r>
                        <a:rPr lang="ru-RU" sz="1800" b="1" i="0" u="none" strike="noStrike" kern="1200">
                          <a:solidFill>
                            <a:schemeClr val="tx1"/>
                          </a:solidFill>
                          <a:latin typeface="Calibri"/>
                          <a:ea typeface="Times New Roman"/>
                          <a:cs typeface="Times New Roman"/>
                        </a:rPr>
                        <a:t>Среднее значение</a:t>
                      </a:r>
                      <a:endParaRPr lang="ru-RU" sz="1800" b="0" i="0" u="none" strike="noStrike">
                        <a:latin typeface="Arial"/>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246888" algn="just" rtl="0" eaLnBrk="1" fontAlgn="t" latinLnBrk="0" hangingPunct="1">
                        <a:lnSpc>
                          <a:spcPct val="150000"/>
                        </a:lnSpc>
                        <a:spcBef>
                          <a:spcPts val="0"/>
                        </a:spcBef>
                        <a:spcAft>
                          <a:spcPts val="0"/>
                        </a:spcAft>
                      </a:pPr>
                      <a:r>
                        <a:rPr lang="el-GR" sz="1800" b="1" i="0" u="none" strike="noStrike" kern="1200" dirty="0">
                          <a:solidFill>
                            <a:schemeClr val="tx1"/>
                          </a:solidFill>
                          <a:latin typeface="Times New Roman"/>
                          <a:ea typeface="Times New Roman"/>
                          <a:cs typeface="Times New Roman"/>
                        </a:rPr>
                        <a:t>Δ</a:t>
                      </a:r>
                      <a:r>
                        <a:rPr lang="en-US" sz="1800" b="1" i="0" u="none" strike="noStrike" kern="1200" dirty="0">
                          <a:solidFill>
                            <a:schemeClr val="tx1"/>
                          </a:solidFill>
                          <a:latin typeface="Times New Roman"/>
                          <a:ea typeface="Times New Roman"/>
                          <a:cs typeface="Times New Roman"/>
                        </a:rPr>
                        <a:t>t</a:t>
                      </a:r>
                      <a:r>
                        <a:rPr lang="en-US" sz="1800" b="1" i="0" u="none" strike="noStrike" kern="1200" baseline="-25000" dirty="0">
                          <a:solidFill>
                            <a:schemeClr val="tx1"/>
                          </a:solidFill>
                          <a:latin typeface="Times New Roman"/>
                          <a:ea typeface="Times New Roman"/>
                          <a:cs typeface="Times New Roman"/>
                        </a:rPr>
                        <a:t>12</a:t>
                      </a:r>
                      <a:r>
                        <a:rPr lang="ru-RU" sz="1800" b="1" i="0" u="none" strike="noStrike" kern="1200" baseline="-25000" dirty="0">
                          <a:solidFill>
                            <a:schemeClr val="tx1"/>
                          </a:solidFill>
                          <a:latin typeface="Times New Roman"/>
                          <a:ea typeface="Times New Roman"/>
                          <a:cs typeface="Times New Roman"/>
                        </a:rPr>
                        <a:t>ср </a:t>
                      </a:r>
                      <a:r>
                        <a:rPr lang="ru-RU" sz="1800" b="1" i="0" u="none" strike="noStrike" kern="1200" dirty="0">
                          <a:solidFill>
                            <a:schemeClr val="tx1"/>
                          </a:solidFill>
                          <a:latin typeface="Times New Roman"/>
                          <a:ea typeface="Times New Roman"/>
                          <a:cs typeface="Times New Roman"/>
                        </a:rPr>
                        <a:t>=</a:t>
                      </a:r>
                      <a:endParaRPr lang="ru-RU" sz="1800" b="1" i="0" u="none" strike="noStrike" kern="1200" dirty="0">
                        <a:solidFill>
                          <a:schemeClr val="tx1"/>
                        </a:solidFill>
                        <a:latin typeface="Calibri"/>
                        <a:ea typeface="Times New Roman"/>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246888" algn="just" rtl="0" eaLnBrk="1" fontAlgn="t" latinLnBrk="0" hangingPunct="1">
                        <a:lnSpc>
                          <a:spcPct val="150000"/>
                        </a:lnSpc>
                        <a:spcBef>
                          <a:spcPts val="0"/>
                        </a:spcBef>
                        <a:spcAft>
                          <a:spcPts val="0"/>
                        </a:spcAft>
                      </a:pPr>
                      <a:r>
                        <a:rPr lang="el-GR" sz="1800" b="1" i="0" u="none" strike="noStrike" kern="1200">
                          <a:solidFill>
                            <a:schemeClr val="tx1"/>
                          </a:solidFill>
                          <a:latin typeface="Times New Roman"/>
                          <a:ea typeface="Times New Roman"/>
                          <a:cs typeface="Times New Roman"/>
                        </a:rPr>
                        <a:t>Δ</a:t>
                      </a:r>
                      <a:r>
                        <a:rPr lang="en-US" sz="1800" b="1" i="0" u="none" strike="noStrike" kern="1200">
                          <a:solidFill>
                            <a:schemeClr val="tx1"/>
                          </a:solidFill>
                          <a:latin typeface="Times New Roman"/>
                          <a:ea typeface="Times New Roman"/>
                          <a:cs typeface="Times New Roman"/>
                        </a:rPr>
                        <a:t>t</a:t>
                      </a:r>
                      <a:r>
                        <a:rPr lang="en-US" sz="1800" b="1" i="0" u="none" strike="noStrike" kern="1200" baseline="-25000">
                          <a:solidFill>
                            <a:schemeClr val="tx1"/>
                          </a:solidFill>
                          <a:latin typeface="Times New Roman"/>
                          <a:ea typeface="Times New Roman"/>
                          <a:cs typeface="Times New Roman"/>
                        </a:rPr>
                        <a:t>23</a:t>
                      </a:r>
                      <a:r>
                        <a:rPr lang="ru-RU" sz="1800" b="1" i="0" u="none" strike="noStrike" kern="1200" baseline="-25000">
                          <a:solidFill>
                            <a:schemeClr val="tx1"/>
                          </a:solidFill>
                          <a:latin typeface="Times New Roman"/>
                          <a:ea typeface="Times New Roman"/>
                          <a:cs typeface="Times New Roman"/>
                        </a:rPr>
                        <a:t>ср</a:t>
                      </a:r>
                      <a:r>
                        <a:rPr lang="ru-RU" sz="1800" b="1" i="0" u="none" strike="noStrike" kern="1200">
                          <a:solidFill>
                            <a:schemeClr val="tx1"/>
                          </a:solidFill>
                          <a:latin typeface="Times New Roman"/>
                          <a:ea typeface="Times New Roman"/>
                          <a:cs typeface="Times New Roman"/>
                        </a:rPr>
                        <a:t> =</a:t>
                      </a:r>
                      <a:endParaRPr lang="ru-RU" sz="1800" b="1" i="0" u="none" strike="noStrike" kern="1200">
                        <a:solidFill>
                          <a:schemeClr val="tx1"/>
                        </a:solidFill>
                        <a:latin typeface="Calibri"/>
                        <a:ea typeface="Times New Roman"/>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246888" algn="just" rtl="0" eaLnBrk="1" fontAlgn="t" latinLnBrk="0" hangingPunct="1">
                        <a:lnSpc>
                          <a:spcPct val="150000"/>
                        </a:lnSpc>
                        <a:spcBef>
                          <a:spcPts val="0"/>
                        </a:spcBef>
                        <a:spcAft>
                          <a:spcPts val="0"/>
                        </a:spcAft>
                      </a:pPr>
                      <a:r>
                        <a:rPr lang="el-GR" sz="1800" b="1" i="0" u="none" strike="noStrike" kern="1200" dirty="0">
                          <a:solidFill>
                            <a:schemeClr val="tx1"/>
                          </a:solidFill>
                          <a:latin typeface="Times New Roman"/>
                          <a:ea typeface="Times New Roman"/>
                          <a:cs typeface="Times New Roman"/>
                        </a:rPr>
                        <a:t>Δ</a:t>
                      </a:r>
                      <a:r>
                        <a:rPr lang="en-US" sz="1800" b="1" i="0" u="none" strike="noStrike" kern="1200" dirty="0">
                          <a:solidFill>
                            <a:schemeClr val="tx1"/>
                          </a:solidFill>
                          <a:latin typeface="Times New Roman"/>
                          <a:ea typeface="Times New Roman"/>
                          <a:cs typeface="Times New Roman"/>
                        </a:rPr>
                        <a:t>t</a:t>
                      </a:r>
                      <a:r>
                        <a:rPr lang="en-US" sz="1800" b="1" i="0" u="none" strike="noStrike" kern="1200" baseline="-25000" dirty="0">
                          <a:solidFill>
                            <a:schemeClr val="tx1"/>
                          </a:solidFill>
                          <a:latin typeface="Times New Roman"/>
                          <a:ea typeface="Times New Roman"/>
                          <a:cs typeface="Times New Roman"/>
                        </a:rPr>
                        <a:t>34</a:t>
                      </a:r>
                      <a:r>
                        <a:rPr lang="ru-RU" sz="1800" b="1" i="0" u="none" strike="noStrike" kern="1200" baseline="-25000" dirty="0">
                          <a:solidFill>
                            <a:schemeClr val="tx1"/>
                          </a:solidFill>
                          <a:latin typeface="Times New Roman"/>
                          <a:ea typeface="Times New Roman"/>
                          <a:cs typeface="Times New Roman"/>
                        </a:rPr>
                        <a:t>ср</a:t>
                      </a:r>
                      <a:r>
                        <a:rPr lang="ru-RU" sz="1800" b="1" i="0" u="none" strike="noStrike" kern="1200" dirty="0">
                          <a:solidFill>
                            <a:schemeClr val="tx1"/>
                          </a:solidFill>
                          <a:latin typeface="Times New Roman"/>
                          <a:ea typeface="Times New Roman"/>
                          <a:cs typeface="Times New Roman"/>
                        </a:rPr>
                        <a:t> =</a:t>
                      </a:r>
                      <a:endParaRPr lang="ru-RU" sz="1800" b="1" i="0" u="none" strike="noStrike" kern="1200" dirty="0">
                        <a:solidFill>
                          <a:schemeClr val="tx1"/>
                        </a:solidFill>
                        <a:latin typeface="Calibri"/>
                        <a:ea typeface="Times New Roman"/>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332656"/>
            <a:ext cx="8964488" cy="5904656"/>
          </a:xfrm>
        </p:spPr>
        <p:txBody>
          <a:bodyPr>
            <a:normAutofit lnSpcReduction="10000"/>
          </a:bodyPr>
          <a:lstStyle/>
          <a:p>
            <a:pPr>
              <a:buNone/>
            </a:pPr>
            <a:r>
              <a:rPr lang="ru-RU" b="1" dirty="0" smtClean="0"/>
              <a:t>7</a:t>
            </a:r>
            <a:r>
              <a:rPr lang="ru-RU" sz="2600" b="1" dirty="0" smtClean="0"/>
              <a:t>. Выделите фрагмент соответствующий каждому пуску.</a:t>
            </a:r>
          </a:p>
          <a:p>
            <a:pPr>
              <a:buNone/>
            </a:pPr>
            <a:r>
              <a:rPr lang="ru-RU" sz="2600" b="1" dirty="0" smtClean="0"/>
              <a:t>С помощью маркеров, используя панель «Разности параметров» определите значения интервалов времени </a:t>
            </a:r>
            <a:r>
              <a:rPr lang="en-US" sz="2600" b="1" i="1" dirty="0" err="1" smtClean="0"/>
              <a:t>Δt</a:t>
            </a:r>
            <a:r>
              <a:rPr lang="ru-RU" sz="2600" b="1" i="1" baseline="-25000" dirty="0" smtClean="0"/>
              <a:t>12</a:t>
            </a:r>
            <a:r>
              <a:rPr lang="ru-RU" sz="2600" b="1" i="1" dirty="0" smtClean="0"/>
              <a:t>, </a:t>
            </a:r>
            <a:r>
              <a:rPr lang="en-US" sz="2600" b="1" i="1" dirty="0" err="1" smtClean="0"/>
              <a:t>Δt</a:t>
            </a:r>
            <a:r>
              <a:rPr lang="ru-RU" sz="2600" b="1" i="1" baseline="-25000" dirty="0" smtClean="0"/>
              <a:t>23</a:t>
            </a:r>
            <a:r>
              <a:rPr lang="ru-RU" sz="2600" b="1" dirty="0" smtClean="0"/>
              <a:t> и</a:t>
            </a:r>
            <a:r>
              <a:rPr lang="ru-RU" sz="2600" b="1" i="1" dirty="0" smtClean="0"/>
              <a:t> </a:t>
            </a:r>
            <a:r>
              <a:rPr lang="en-US" sz="2600" b="1" i="1" dirty="0" err="1" smtClean="0"/>
              <a:t>Δt</a:t>
            </a:r>
            <a:r>
              <a:rPr lang="ru-RU" sz="2600" b="1" i="1" baseline="-25000" dirty="0" smtClean="0"/>
              <a:t>34</a:t>
            </a:r>
            <a:r>
              <a:rPr lang="ru-RU" sz="2600" b="1" i="1" dirty="0" smtClean="0"/>
              <a:t>.</a:t>
            </a:r>
          </a:p>
          <a:p>
            <a:pPr>
              <a:buNone/>
            </a:pPr>
            <a:r>
              <a:rPr lang="ru-RU" b="1" dirty="0" smtClean="0"/>
              <a:t> </a:t>
            </a:r>
            <a:r>
              <a:rPr lang="ru-RU" sz="2200" b="1" dirty="0" smtClean="0"/>
              <a:t>Занесите полученные </a:t>
            </a:r>
          </a:p>
          <a:p>
            <a:pPr>
              <a:buNone/>
            </a:pPr>
            <a:r>
              <a:rPr lang="ru-RU" sz="2200" b="1" dirty="0" smtClean="0"/>
              <a:t>Данные  в таблицу 1.</a:t>
            </a:r>
          </a:p>
          <a:p>
            <a:pPr>
              <a:buNone/>
            </a:pPr>
            <a:r>
              <a:rPr lang="ru-RU" sz="2200" b="1" dirty="0" smtClean="0"/>
              <a:t>Вычислите среднее значение </a:t>
            </a:r>
          </a:p>
          <a:p>
            <a:pPr>
              <a:buNone/>
            </a:pPr>
            <a:r>
              <a:rPr lang="en-US" sz="2200" b="1" i="1" dirty="0" err="1" smtClean="0"/>
              <a:t>Δt</a:t>
            </a:r>
            <a:r>
              <a:rPr lang="ru-RU" sz="2200" b="1" i="1" baseline="-25000" dirty="0" smtClean="0"/>
              <a:t>12ср   </a:t>
            </a:r>
            <a:r>
              <a:rPr lang="ru-RU" sz="2200" b="1" i="1" dirty="0" smtClean="0"/>
              <a:t>,   </a:t>
            </a:r>
            <a:r>
              <a:rPr lang="en-US" sz="2200" b="1" i="1" dirty="0" err="1" smtClean="0"/>
              <a:t>Δt</a:t>
            </a:r>
            <a:r>
              <a:rPr lang="ru-RU" sz="2200" b="1" i="1" baseline="-25000" dirty="0" smtClean="0"/>
              <a:t>23ср</a:t>
            </a:r>
            <a:r>
              <a:rPr lang="ru-RU" sz="2200" b="1" dirty="0" smtClean="0"/>
              <a:t>   и     </a:t>
            </a:r>
            <a:r>
              <a:rPr lang="en-US" sz="2200" b="1" i="1" dirty="0" err="1" smtClean="0"/>
              <a:t>Δt</a:t>
            </a:r>
            <a:r>
              <a:rPr lang="ru-RU" sz="2200" b="1" i="1" baseline="-25000" dirty="0" smtClean="0"/>
              <a:t>34ср</a:t>
            </a:r>
            <a:r>
              <a:rPr lang="ru-RU" sz="2200" b="1" dirty="0" smtClean="0"/>
              <a:t>.</a:t>
            </a:r>
          </a:p>
          <a:p>
            <a:pPr>
              <a:buNone/>
            </a:pPr>
            <a:r>
              <a:rPr lang="ru-RU" sz="2200" b="1" dirty="0" smtClean="0"/>
              <a:t> В дальнейших расчетах </a:t>
            </a:r>
          </a:p>
          <a:p>
            <a:pPr>
              <a:buNone/>
            </a:pPr>
            <a:r>
              <a:rPr lang="ru-RU" sz="2200" b="1" dirty="0" smtClean="0"/>
              <a:t>в качестве </a:t>
            </a:r>
          </a:p>
          <a:p>
            <a:pPr>
              <a:buNone/>
            </a:pPr>
            <a:r>
              <a:rPr lang="ru-RU" sz="2200" b="1" dirty="0" smtClean="0"/>
              <a:t>значений интервалов </a:t>
            </a:r>
          </a:p>
          <a:p>
            <a:pPr>
              <a:buNone/>
            </a:pPr>
            <a:r>
              <a:rPr lang="ru-RU" sz="2200" b="1" dirty="0" smtClean="0"/>
              <a:t> </a:t>
            </a:r>
            <a:r>
              <a:rPr lang="en-US" sz="2200" b="1" i="1" dirty="0" err="1" smtClean="0"/>
              <a:t>Δt</a:t>
            </a:r>
            <a:r>
              <a:rPr lang="ru-RU" sz="2200" b="1" i="1" baseline="-25000" dirty="0" smtClean="0"/>
              <a:t>12   </a:t>
            </a:r>
            <a:r>
              <a:rPr lang="ru-RU" sz="2200" b="1" i="1" dirty="0" smtClean="0"/>
              <a:t>, </a:t>
            </a:r>
            <a:r>
              <a:rPr lang="en-US" sz="2200" b="1" i="1" dirty="0" err="1" smtClean="0"/>
              <a:t>Δt</a:t>
            </a:r>
            <a:r>
              <a:rPr lang="ru-RU" sz="2200" b="1" i="1" baseline="-25000" dirty="0" smtClean="0"/>
              <a:t>23</a:t>
            </a:r>
            <a:r>
              <a:rPr lang="ru-RU" sz="2200" b="1" dirty="0" smtClean="0"/>
              <a:t> и </a:t>
            </a:r>
            <a:r>
              <a:rPr lang="en-US" sz="2200" b="1" i="1" dirty="0" err="1" smtClean="0"/>
              <a:t>Δt</a:t>
            </a:r>
            <a:r>
              <a:rPr lang="ru-RU" sz="2200" b="1" i="1" baseline="-25000" dirty="0" smtClean="0"/>
              <a:t>34</a:t>
            </a:r>
            <a:r>
              <a:rPr lang="ru-RU" sz="2200" b="1" dirty="0" smtClean="0"/>
              <a:t> будем </a:t>
            </a:r>
          </a:p>
          <a:p>
            <a:pPr>
              <a:buNone/>
            </a:pPr>
            <a:r>
              <a:rPr lang="ru-RU" sz="2200" b="1" dirty="0" smtClean="0"/>
              <a:t>использовать </a:t>
            </a:r>
          </a:p>
          <a:p>
            <a:pPr>
              <a:buNone/>
            </a:pPr>
            <a:r>
              <a:rPr lang="ru-RU" sz="2200" b="1" dirty="0" smtClean="0"/>
              <a:t>значения  </a:t>
            </a:r>
            <a:r>
              <a:rPr lang="en-US" sz="2200" b="1" i="1" dirty="0" err="1" smtClean="0"/>
              <a:t>Δt</a:t>
            </a:r>
            <a:r>
              <a:rPr lang="ru-RU" sz="2200" b="1" i="1" baseline="-25000" dirty="0" smtClean="0"/>
              <a:t>12ср</a:t>
            </a:r>
            <a:r>
              <a:rPr lang="ru-RU" sz="2200" b="1" i="1" dirty="0" smtClean="0"/>
              <a:t>,  , </a:t>
            </a:r>
            <a:r>
              <a:rPr lang="en-US" sz="2200" b="1" i="1" dirty="0" err="1" smtClean="0"/>
              <a:t>Δt</a:t>
            </a:r>
            <a:r>
              <a:rPr lang="ru-RU" sz="2200" b="1" i="1" baseline="-25000" dirty="0" smtClean="0"/>
              <a:t>23ср</a:t>
            </a:r>
            <a:r>
              <a:rPr lang="ru-RU" sz="2200" b="1" dirty="0" smtClean="0"/>
              <a:t> и    </a:t>
            </a:r>
            <a:r>
              <a:rPr lang="en-US" sz="2200" b="1" i="1" dirty="0" err="1" smtClean="0"/>
              <a:t>Δt</a:t>
            </a:r>
            <a:r>
              <a:rPr lang="ru-RU" sz="2200" b="1" i="1" baseline="-25000" dirty="0" smtClean="0"/>
              <a:t>34ср</a:t>
            </a:r>
            <a:r>
              <a:rPr lang="ru-RU" sz="2200" b="1" dirty="0" smtClean="0"/>
              <a:t>.</a:t>
            </a:r>
            <a:endParaRPr lang="ru-RU" sz="2200" dirty="0" smtClean="0"/>
          </a:p>
          <a:p>
            <a:endParaRPr lang="ru-RU" dirty="0"/>
          </a:p>
        </p:txBody>
      </p:sp>
      <p:pic>
        <p:nvPicPr>
          <p:cNvPr id="4" name="Picture 2"/>
          <p:cNvPicPr>
            <a:picLocks noChangeAspect="1" noChangeArrowheads="1"/>
          </p:cNvPicPr>
          <p:nvPr/>
        </p:nvPicPr>
        <p:blipFill>
          <a:blip r:embed="rId2" cstate="print"/>
          <a:srcRect/>
          <a:stretch>
            <a:fillRect/>
          </a:stretch>
        </p:blipFill>
        <p:spPr bwMode="auto">
          <a:xfrm>
            <a:off x="4354967" y="1772816"/>
            <a:ext cx="4789033" cy="3648431"/>
          </a:xfrm>
          <a:prstGeom prst="rect">
            <a:avLst/>
          </a:prstGeom>
          <a:solidFill>
            <a:srgbClr val="FFFFFF"/>
          </a:solid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332656"/>
            <a:ext cx="8229600" cy="6525344"/>
          </a:xfrm>
        </p:spPr>
        <p:txBody>
          <a:bodyPr>
            <a:normAutofit fontScale="32500" lnSpcReduction="20000"/>
          </a:bodyPr>
          <a:lstStyle/>
          <a:p>
            <a:pPr>
              <a:buNone/>
            </a:pPr>
            <a:endParaRPr lang="ru-RU" sz="6200" b="1" dirty="0" smtClean="0"/>
          </a:p>
          <a:p>
            <a:pPr>
              <a:buNone/>
            </a:pPr>
            <a:r>
              <a:rPr lang="ru-RU" sz="6200" b="1" dirty="0" smtClean="0"/>
              <a:t>8. Зацепите динамометр за каретку. Придерживая каретку динамометром, постарайтесь обеспечить равномерное движение каретки вниз в соответствии с рисунком 2. Рекомендации: угол наклона динамометра относительно рейки должен быть минимальным. Учитывая, что силы, действующие на каретку, не зависят от местоположения каретки, вам достаточно обеспечить такое движение даже на небольшом участке движения. Критерий равномерности движения  - постоянство показаний динамометра. </a:t>
            </a:r>
          </a:p>
          <a:p>
            <a:pPr>
              <a:buNone/>
            </a:pPr>
            <a:r>
              <a:rPr lang="ru-RU" sz="6200" b="1" dirty="0" smtClean="0"/>
              <a:t>    Запишите значение силы </a:t>
            </a:r>
            <a:r>
              <a:rPr lang="en-US" sz="6200" b="1" i="1" dirty="0" smtClean="0"/>
              <a:t>F</a:t>
            </a:r>
            <a:r>
              <a:rPr lang="ru-RU" sz="6200" b="1" dirty="0" smtClean="0"/>
              <a:t> в таблицу 2.</a:t>
            </a:r>
          </a:p>
          <a:p>
            <a:pPr>
              <a:buNone/>
            </a:pPr>
            <a:endParaRPr lang="ru-RU" sz="6200" b="1" dirty="0" smtClean="0"/>
          </a:p>
          <a:p>
            <a:pPr>
              <a:buNone/>
            </a:pPr>
            <a:r>
              <a:rPr lang="ru-RU" sz="6200" b="1" dirty="0" smtClean="0"/>
              <a:t>9. Выполните расчет скоростей </a:t>
            </a:r>
            <a:r>
              <a:rPr lang="en-US" sz="6200" b="1" i="1" dirty="0" smtClean="0"/>
              <a:t>v</a:t>
            </a:r>
            <a:r>
              <a:rPr lang="ru-RU" sz="6200" b="1" i="1" baseline="-25000" dirty="0" smtClean="0"/>
              <a:t>1</a:t>
            </a:r>
            <a:r>
              <a:rPr lang="ru-RU" sz="6200" b="1" dirty="0" smtClean="0"/>
              <a:t> ,</a:t>
            </a:r>
            <a:r>
              <a:rPr lang="en-US" sz="6200" b="1" i="1" dirty="0" smtClean="0"/>
              <a:t>v</a:t>
            </a:r>
            <a:r>
              <a:rPr lang="ru-RU" sz="6200" b="1" i="1" baseline="-25000" dirty="0" smtClean="0"/>
              <a:t>2</a:t>
            </a:r>
            <a:r>
              <a:rPr lang="ru-RU" sz="6200" b="1" dirty="0" smtClean="0"/>
              <a:t>, изменение импульса тела </a:t>
            </a:r>
            <a:r>
              <a:rPr lang="en-US" sz="6200" b="1" i="1" dirty="0" smtClean="0"/>
              <a:t>p</a:t>
            </a:r>
            <a:r>
              <a:rPr lang="ru-RU" sz="6200" b="1" i="1" baseline="-25000" dirty="0" smtClean="0"/>
              <a:t>1</a:t>
            </a:r>
            <a:r>
              <a:rPr lang="ru-RU" sz="6200" b="1" dirty="0" smtClean="0"/>
              <a:t> и </a:t>
            </a:r>
            <a:r>
              <a:rPr lang="en-US" sz="6200" b="1" i="1" dirty="0" smtClean="0"/>
              <a:t>p</a:t>
            </a:r>
            <a:r>
              <a:rPr lang="ru-RU" sz="6200" b="1" i="1" baseline="-25000" dirty="0" smtClean="0"/>
              <a:t>2</a:t>
            </a:r>
            <a:r>
              <a:rPr lang="ru-RU" sz="6200" b="1" dirty="0" smtClean="0"/>
              <a:t>,  времени движения каретки между точками, в которых определены значения мгновенных скоростей </a:t>
            </a:r>
            <a:r>
              <a:rPr lang="en-US" sz="6200" b="1" i="1" dirty="0" smtClean="0"/>
              <a:t>t</a:t>
            </a:r>
            <a:r>
              <a:rPr lang="ru-RU" sz="6200" b="1" dirty="0" smtClean="0"/>
              <a:t>, импульса силы </a:t>
            </a:r>
            <a:r>
              <a:rPr lang="en-US" sz="6200" b="1" i="1" dirty="0" smtClean="0"/>
              <a:t>F</a:t>
            </a:r>
            <a:r>
              <a:rPr lang="ru-RU" sz="6200" b="1" i="1" dirty="0" smtClean="0"/>
              <a:t>∙</a:t>
            </a:r>
            <a:r>
              <a:rPr lang="en-US" sz="6200" b="1" i="1" dirty="0" smtClean="0"/>
              <a:t>t</a:t>
            </a:r>
            <a:r>
              <a:rPr lang="en-US" sz="6200" b="1" dirty="0" smtClean="0"/>
              <a:t> </a:t>
            </a:r>
            <a:r>
              <a:rPr lang="ru-RU" sz="6200" b="1" dirty="0" smtClean="0"/>
              <a:t>и заполните таблицу 2.</a:t>
            </a:r>
          </a:p>
          <a:p>
            <a:pPr algn="ctr">
              <a:buNone/>
            </a:pPr>
            <a:r>
              <a:rPr lang="ru-RU" sz="6200" b="1" dirty="0" smtClean="0"/>
              <a:t>Для расчетов используйте следующие формулы: </a:t>
            </a:r>
          </a:p>
          <a:p>
            <a:pPr algn="ctr">
              <a:buNone/>
            </a:pPr>
            <a:r>
              <a:rPr lang="en-US" sz="8600" b="1" i="1" dirty="0" smtClean="0"/>
              <a:t>v</a:t>
            </a:r>
            <a:r>
              <a:rPr lang="ru-RU" sz="8600" b="1" i="1" baseline="-25000" dirty="0" smtClean="0"/>
              <a:t>1</a:t>
            </a:r>
            <a:r>
              <a:rPr lang="ru-RU" sz="8600" b="1" i="1" dirty="0" smtClean="0"/>
              <a:t> = </a:t>
            </a:r>
            <a:r>
              <a:rPr lang="en-US" sz="8600" b="1" i="1" dirty="0" err="1" smtClean="0"/>
              <a:t>Δl</a:t>
            </a:r>
            <a:r>
              <a:rPr lang="ru-RU" sz="8600" b="1" i="1" baseline="-25000" dirty="0" smtClean="0"/>
              <a:t>12</a:t>
            </a:r>
            <a:r>
              <a:rPr lang="ru-RU" sz="8600" b="1" i="1" dirty="0" smtClean="0"/>
              <a:t>/</a:t>
            </a:r>
            <a:r>
              <a:rPr lang="en-US" sz="8600" b="1" i="1" dirty="0" err="1" smtClean="0"/>
              <a:t>Δt</a:t>
            </a:r>
            <a:r>
              <a:rPr lang="ru-RU" sz="8600" b="1" i="1" baseline="-25000" dirty="0" smtClean="0"/>
              <a:t>12</a:t>
            </a:r>
            <a:r>
              <a:rPr lang="ru-RU" sz="8600" b="1" i="1" dirty="0" smtClean="0"/>
              <a:t>;              </a:t>
            </a:r>
            <a:r>
              <a:rPr lang="en-US" sz="8600" b="1" i="1" dirty="0" smtClean="0"/>
              <a:t>v</a:t>
            </a:r>
            <a:r>
              <a:rPr lang="en-US" sz="8600" b="1" i="1" baseline="-25000" dirty="0" smtClean="0"/>
              <a:t>2</a:t>
            </a:r>
            <a:r>
              <a:rPr lang="en-US" sz="8600" b="1" i="1" dirty="0" smtClean="0"/>
              <a:t> = Δl</a:t>
            </a:r>
            <a:r>
              <a:rPr lang="en-US" sz="8600" b="1" i="1" baseline="-25000" dirty="0" smtClean="0"/>
              <a:t>34</a:t>
            </a:r>
            <a:r>
              <a:rPr lang="en-US" sz="8600" b="1" i="1" dirty="0" smtClean="0"/>
              <a:t>/</a:t>
            </a:r>
            <a:r>
              <a:rPr lang="en-US" sz="8600" b="1" i="1" baseline="-25000" dirty="0" smtClean="0"/>
              <a:t>Δt34</a:t>
            </a:r>
            <a:r>
              <a:rPr lang="en-US" sz="8600" b="1" i="1" dirty="0" smtClean="0"/>
              <a:t>;</a:t>
            </a:r>
            <a:r>
              <a:rPr lang="ru-RU" sz="8600" b="1" i="1" dirty="0" smtClean="0"/>
              <a:t>  </a:t>
            </a:r>
          </a:p>
          <a:p>
            <a:pPr algn="ctr">
              <a:buNone/>
            </a:pPr>
            <a:r>
              <a:rPr lang="ru-RU" sz="8600" b="1" i="1" dirty="0" smtClean="0"/>
              <a:t> </a:t>
            </a:r>
            <a:r>
              <a:rPr lang="en-US" sz="8600" b="1" i="1" dirty="0" smtClean="0"/>
              <a:t>p</a:t>
            </a:r>
            <a:r>
              <a:rPr lang="en-US" sz="8600" b="1" i="1" baseline="-25000" dirty="0" smtClean="0"/>
              <a:t>1</a:t>
            </a:r>
            <a:r>
              <a:rPr lang="en-US" sz="8600" b="1" i="1" dirty="0" smtClean="0"/>
              <a:t>=m∙v</a:t>
            </a:r>
            <a:r>
              <a:rPr lang="en-US" sz="8600" b="1" i="1" baseline="-25000" dirty="0" smtClean="0"/>
              <a:t>1</a:t>
            </a:r>
            <a:r>
              <a:rPr lang="en-US" sz="8600" b="1" i="1" dirty="0" smtClean="0"/>
              <a:t>;</a:t>
            </a:r>
            <a:r>
              <a:rPr lang="ru-RU" sz="8600" b="1" i="1" dirty="0" smtClean="0"/>
              <a:t>                  </a:t>
            </a:r>
            <a:r>
              <a:rPr lang="en-US" sz="8600" b="1" i="1" dirty="0" smtClean="0"/>
              <a:t>p</a:t>
            </a:r>
            <a:r>
              <a:rPr lang="en-US" sz="8600" b="1" i="1" baseline="-25000" dirty="0" smtClean="0"/>
              <a:t>2</a:t>
            </a:r>
            <a:r>
              <a:rPr lang="en-US" sz="8600" b="1" i="1" dirty="0" smtClean="0"/>
              <a:t>=m∙v</a:t>
            </a:r>
            <a:r>
              <a:rPr lang="en-US" sz="8600" b="1" i="1" baseline="-25000" dirty="0" smtClean="0"/>
              <a:t>2</a:t>
            </a:r>
            <a:r>
              <a:rPr lang="en-US" sz="8600" b="1" i="1" dirty="0" smtClean="0"/>
              <a:t>;</a:t>
            </a:r>
            <a:r>
              <a:rPr lang="ru-RU" sz="8600" b="1" i="1" dirty="0" smtClean="0"/>
              <a:t>   </a:t>
            </a:r>
          </a:p>
          <a:p>
            <a:pPr algn="ctr">
              <a:buNone/>
            </a:pPr>
            <a:r>
              <a:rPr lang="ru-RU" sz="8600" b="1" i="1" dirty="0" smtClean="0"/>
              <a:t>          </a:t>
            </a:r>
          </a:p>
          <a:p>
            <a:pPr algn="ctr">
              <a:buNone/>
            </a:pPr>
            <a:r>
              <a:rPr lang="ru-RU" sz="8600" b="1" i="1" dirty="0" smtClean="0"/>
              <a:t>       </a:t>
            </a:r>
            <a:r>
              <a:rPr lang="en-US" sz="8600" b="1" i="1" dirty="0" smtClean="0"/>
              <a:t>t =(Δt</a:t>
            </a:r>
            <a:r>
              <a:rPr lang="en-US" sz="8600" b="1" i="1" baseline="-25000" dirty="0" smtClean="0"/>
              <a:t>12</a:t>
            </a:r>
            <a:r>
              <a:rPr lang="en-US" sz="8600" b="1" i="1" dirty="0" smtClean="0"/>
              <a:t>/2) +  Δt</a:t>
            </a:r>
            <a:r>
              <a:rPr lang="en-US" sz="8600" b="1" i="1" baseline="-25000" dirty="0" smtClean="0"/>
              <a:t>23</a:t>
            </a:r>
            <a:r>
              <a:rPr lang="en-US" sz="8600" b="1" i="1" dirty="0" smtClean="0"/>
              <a:t> +  (Δt</a:t>
            </a:r>
            <a:r>
              <a:rPr lang="en-US" sz="8600" b="1" i="1" baseline="-25000" dirty="0" smtClean="0"/>
              <a:t>34</a:t>
            </a:r>
            <a:r>
              <a:rPr lang="en-US" sz="8600" b="1" i="1" dirty="0" smtClean="0"/>
              <a:t>/2).</a:t>
            </a:r>
            <a:endParaRPr lang="ru-RU" sz="8600" b="1" dirty="0" smtClean="0"/>
          </a:p>
          <a:p>
            <a:pPr algn="ctr">
              <a:buNone/>
            </a:pPr>
            <a:endParaRPr lang="ru-RU" sz="6200" b="1" dirty="0" smtClean="0"/>
          </a:p>
          <a:p>
            <a:pPr>
              <a:buNone/>
            </a:pPr>
            <a:endParaRPr lang="ru-RU" sz="6200" b="1" dirty="0" smtClean="0"/>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2960" y="274638"/>
            <a:ext cx="7498080" cy="1143000"/>
          </a:xfrm>
        </p:spPr>
        <p:txBody>
          <a:bodyPr>
            <a:normAutofit fontScale="90000"/>
          </a:bodyPr>
          <a:lstStyle/>
          <a:p>
            <a:r>
              <a:rPr lang="ru-RU" b="1" dirty="0" smtClean="0">
                <a:solidFill>
                  <a:srgbClr val="7030A0"/>
                </a:solidFill>
              </a:rPr>
              <a:t>Оценка полученных результатов</a:t>
            </a:r>
            <a:endParaRPr lang="ru-RU" b="1" dirty="0">
              <a:solidFill>
                <a:srgbClr val="7030A0"/>
              </a:solidFill>
            </a:endParaRPr>
          </a:p>
        </p:txBody>
      </p:sp>
      <p:sp>
        <p:nvSpPr>
          <p:cNvPr id="3" name="Содержимое 2"/>
          <p:cNvSpPr>
            <a:spLocks noGrp="1"/>
          </p:cNvSpPr>
          <p:nvPr>
            <p:ph idx="1"/>
          </p:nvPr>
        </p:nvSpPr>
        <p:spPr>
          <a:xfrm>
            <a:off x="457200" y="1196753"/>
            <a:ext cx="8229600" cy="4525963"/>
          </a:xfrm>
        </p:spPr>
        <p:txBody>
          <a:bodyPr/>
          <a:lstStyle/>
          <a:p>
            <a:r>
              <a:rPr lang="ru-RU" sz="2000" b="1" dirty="0" smtClean="0"/>
              <a:t>Возможность для оценки достоверности результатов эксперимента дает определение относительного отклонения друг от друга сравниваемых величин. В этом исследовании мы сравнивали величины                         </a:t>
            </a:r>
            <a:r>
              <a:rPr lang="ru-RU" sz="2000" b="1" i="1" dirty="0" smtClean="0"/>
              <a:t>А</a:t>
            </a:r>
            <a:r>
              <a:rPr lang="ru-RU" sz="2000" b="1" dirty="0" smtClean="0"/>
              <a:t> = </a:t>
            </a:r>
            <a:r>
              <a:rPr lang="ru-RU" sz="2000" b="1" baseline="30000" dirty="0" smtClean="0"/>
              <a:t> </a:t>
            </a:r>
            <a:r>
              <a:rPr lang="en-US" sz="2000" b="1" i="1" dirty="0" smtClean="0"/>
              <a:t>p</a:t>
            </a:r>
            <a:r>
              <a:rPr lang="ru-RU" sz="2000" b="1" i="1" baseline="-25000" dirty="0" smtClean="0"/>
              <a:t>2</a:t>
            </a:r>
            <a:r>
              <a:rPr lang="ru-RU" sz="2000" b="1" dirty="0" smtClean="0"/>
              <a:t> - </a:t>
            </a:r>
            <a:r>
              <a:rPr lang="en-US" sz="2000" b="1" i="1" dirty="0" smtClean="0"/>
              <a:t>p</a:t>
            </a:r>
            <a:r>
              <a:rPr lang="ru-RU" sz="2000" b="1" i="1" baseline="-25000" dirty="0" smtClean="0"/>
              <a:t>1</a:t>
            </a:r>
            <a:r>
              <a:rPr lang="ru-RU" sz="2000" b="1" baseline="-25000" dirty="0" smtClean="0"/>
              <a:t>     </a:t>
            </a:r>
            <a:r>
              <a:rPr lang="ru-RU" sz="2000" b="1" dirty="0" smtClean="0"/>
              <a:t>и     </a:t>
            </a:r>
            <a:r>
              <a:rPr lang="ru-RU" sz="2000" b="1" i="1" dirty="0" smtClean="0"/>
              <a:t>В</a:t>
            </a:r>
            <a:r>
              <a:rPr lang="ru-RU" sz="2000" b="1" dirty="0" smtClean="0"/>
              <a:t> =  </a:t>
            </a:r>
            <a:r>
              <a:rPr lang="en-US" sz="2000" b="1" i="1" dirty="0" smtClean="0"/>
              <a:t>F </a:t>
            </a:r>
            <a:r>
              <a:rPr lang="ru-RU" sz="2000" b="1" i="1" baseline="30000" dirty="0" smtClean="0"/>
              <a:t>.</a:t>
            </a:r>
            <a:r>
              <a:rPr lang="ru-RU" sz="2000" b="1" i="1" dirty="0" smtClean="0"/>
              <a:t> </a:t>
            </a:r>
            <a:r>
              <a:rPr lang="en-US" sz="2000" b="1" i="1" dirty="0" smtClean="0"/>
              <a:t>t </a:t>
            </a:r>
            <a:r>
              <a:rPr lang="ru-RU" sz="2000" b="1" dirty="0" smtClean="0"/>
              <a:t>.</a:t>
            </a:r>
          </a:p>
          <a:p>
            <a:r>
              <a:rPr lang="ru-RU" sz="2000" b="1" dirty="0" smtClean="0"/>
              <a:t>Относительное отклонение между ними равно </a:t>
            </a:r>
          </a:p>
          <a:p>
            <a:endParaRPr lang="ru-RU" dirty="0"/>
          </a:p>
        </p:txBody>
      </p:sp>
      <p:sp>
        <p:nvSpPr>
          <p:cNvPr id="30722" name="Rectangle 2"/>
          <p:cNvSpPr>
            <a:spLocks noChangeArrowheads="1"/>
          </p:cNvSpPr>
          <p:nvPr/>
        </p:nvSpPr>
        <p:spPr bwMode="auto">
          <a:xfrm>
            <a:off x="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30721" name="Object 1"/>
          <p:cNvGraphicFramePr>
            <a:graphicFrameLocks noChangeAspect="1"/>
          </p:cNvGraphicFramePr>
          <p:nvPr/>
        </p:nvGraphicFramePr>
        <p:xfrm>
          <a:off x="3167844" y="2924944"/>
          <a:ext cx="2808312" cy="967570"/>
        </p:xfrm>
        <a:graphic>
          <a:graphicData uri="http://schemas.openxmlformats.org/presentationml/2006/ole">
            <p:oleObj spid="_x0000_s30721" r:id="rId3" imgW="491513" imgH="393711" progId="">
              <p:embed/>
            </p:oleObj>
          </a:graphicData>
        </a:graphic>
      </p:graphicFrame>
      <p:sp>
        <p:nvSpPr>
          <p:cNvPr id="30723" name="Rectangle 3"/>
          <p:cNvSpPr>
            <a:spLocks noChangeArrowheads="1"/>
          </p:cNvSpPr>
          <p:nvPr/>
        </p:nvSpPr>
        <p:spPr bwMode="auto">
          <a:xfrm>
            <a:off x="1007604" y="3892407"/>
            <a:ext cx="7128792"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Вывод  : Эксперимент показал, что отклонение между изменением импульса и импульсом силы составляет ………..%.</a:t>
            </a:r>
            <a:endParaRPr kumimoji="0" lang="ru-RU" sz="2800" b="1"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229600" cy="1584176"/>
          </a:xfrm>
        </p:spPr>
        <p:txBody>
          <a:bodyPr>
            <a:normAutofit fontScale="90000"/>
          </a:bodyPr>
          <a:lstStyle/>
          <a:p>
            <a:pPr algn="ctr"/>
            <a:r>
              <a:rPr lang="ru-RU" b="1" dirty="0" smtClean="0">
                <a:solidFill>
                  <a:srgbClr val="7030A0"/>
                </a:solidFill>
              </a:rPr>
              <a:t/>
            </a:r>
            <a:br>
              <a:rPr lang="ru-RU" b="1" dirty="0" smtClean="0">
                <a:solidFill>
                  <a:srgbClr val="7030A0"/>
                </a:solidFill>
              </a:rPr>
            </a:br>
            <a:r>
              <a:rPr lang="ru-RU" b="1" dirty="0" smtClean="0">
                <a:solidFill>
                  <a:srgbClr val="7030A0"/>
                </a:solidFill>
              </a:rPr>
              <a:t>Дополнительное самостоятельное задание.</a:t>
            </a:r>
            <a:r>
              <a:rPr lang="ru-RU" dirty="0" smtClean="0"/>
              <a:t/>
            </a:r>
            <a:br>
              <a:rPr lang="ru-RU" dirty="0" smtClean="0"/>
            </a:br>
            <a:endParaRPr lang="ru-RU" dirty="0"/>
          </a:p>
        </p:txBody>
      </p:sp>
      <p:sp>
        <p:nvSpPr>
          <p:cNvPr id="3" name="Содержимое 2"/>
          <p:cNvSpPr>
            <a:spLocks noGrp="1"/>
          </p:cNvSpPr>
          <p:nvPr>
            <p:ph idx="1"/>
          </p:nvPr>
        </p:nvSpPr>
        <p:spPr>
          <a:xfrm>
            <a:off x="467544" y="1556792"/>
            <a:ext cx="8229600" cy="4958011"/>
          </a:xfrm>
        </p:spPr>
        <p:txBody>
          <a:bodyPr/>
          <a:lstStyle/>
          <a:p>
            <a:pPr algn="ctr">
              <a:buNone/>
            </a:pPr>
            <a:r>
              <a:rPr lang="ru-RU" b="1" dirty="0" smtClean="0"/>
              <a:t>С использованием полученных данных, информации, представленной на рис. 2, определите силу трения </a:t>
            </a:r>
            <a:r>
              <a:rPr lang="en-US" b="1" i="1" dirty="0" smtClean="0"/>
              <a:t>F</a:t>
            </a:r>
            <a:r>
              <a:rPr lang="ru-RU" b="1" i="1" baseline="-25000" dirty="0" smtClean="0"/>
              <a:t>тр</a:t>
            </a:r>
            <a:r>
              <a:rPr lang="ru-RU" b="1" dirty="0" smtClean="0"/>
              <a:t>. </a:t>
            </a:r>
            <a:r>
              <a:rPr lang="ru-RU" b="1" dirty="0" smtClean="0">
                <a:solidFill>
                  <a:srgbClr val="002060"/>
                </a:solidFill>
              </a:rPr>
              <a:t/>
            </a:r>
            <a:br>
              <a:rPr lang="ru-RU" b="1" dirty="0" smtClean="0">
                <a:solidFill>
                  <a:srgbClr val="002060"/>
                </a:solidFill>
              </a:rPr>
            </a:br>
            <a:endParaRPr lang="ru-RU" b="1" dirty="0">
              <a:solidFill>
                <a:srgbClr val="002060"/>
              </a:solidFill>
            </a:endParaRPr>
          </a:p>
        </p:txBody>
      </p:sp>
      <p:pic>
        <p:nvPicPr>
          <p:cNvPr id="4" name="Picture 3"/>
          <p:cNvPicPr>
            <a:picLocks noChangeAspect="1" noChangeArrowheads="1"/>
          </p:cNvPicPr>
          <p:nvPr/>
        </p:nvPicPr>
        <p:blipFill>
          <a:blip r:embed="rId2" cstate="print"/>
          <a:srcRect/>
          <a:stretch>
            <a:fillRect/>
          </a:stretch>
        </p:blipFill>
        <p:spPr bwMode="auto">
          <a:xfrm>
            <a:off x="2118394" y="3140968"/>
            <a:ext cx="4907212" cy="2827630"/>
          </a:xfrm>
          <a:prstGeom prst="rect">
            <a:avLst/>
          </a:prstGeom>
          <a:solidFill>
            <a:srgbClr val="FFFFFF"/>
          </a:solid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971600" y="116632"/>
          <a:ext cx="7344816" cy="6461760"/>
        </p:xfrm>
        <a:graphic>
          <a:graphicData uri="http://schemas.openxmlformats.org/drawingml/2006/table">
            <a:tbl>
              <a:tblPr firstRow="1" bandRow="1">
                <a:tableStyleId>{5C22544A-7EE6-4342-B048-85BDC9FD1C3A}</a:tableStyleId>
              </a:tblPr>
              <a:tblGrid>
                <a:gridCol w="7344816"/>
              </a:tblGrid>
              <a:tr h="418211">
                <a:tc>
                  <a:txBody>
                    <a:bodyPr/>
                    <a:lstStyle/>
                    <a:p>
                      <a:pPr algn="ctr"/>
                      <a:r>
                        <a:rPr lang="ru-RU" sz="2800" u="sng" dirty="0" smtClean="0">
                          <a:solidFill>
                            <a:srgbClr val="7030A0"/>
                          </a:solidFill>
                        </a:rPr>
                        <a:t>Аннотация</a:t>
                      </a:r>
                      <a:endParaRPr lang="ru-RU" sz="2800" u="sng" dirty="0">
                        <a:solidFill>
                          <a:srgbClr val="7030A0"/>
                        </a:solidFill>
                      </a:endParaRPr>
                    </a:p>
                  </a:txBody>
                  <a:tcPr>
                    <a:solidFill>
                      <a:schemeClr val="bg1"/>
                    </a:solidFill>
                  </a:tcPr>
                </a:tc>
              </a:tr>
              <a:tr h="3830261">
                <a:tc>
                  <a:txBody>
                    <a:bodyPr/>
                    <a:lstStyle/>
                    <a:p>
                      <a:pPr algn="l"/>
                      <a:r>
                        <a:rPr lang="ru-RU" sz="2400" b="1" dirty="0" smtClean="0"/>
                        <a:t>  </a:t>
                      </a:r>
                      <a:r>
                        <a:rPr lang="ru-RU" sz="2400" b="1" dirty="0" smtClean="0">
                          <a:latin typeface="Times New Roman" pitchFamily="18" charset="0"/>
                          <a:cs typeface="Times New Roman" pitchFamily="18" charset="0"/>
                        </a:rPr>
                        <a:t>Практикум по физике. 9,10 класс.</a:t>
                      </a:r>
                      <a:endParaRPr lang="ru-RU" sz="2400" dirty="0" smtClean="0">
                        <a:latin typeface="Times New Roman" pitchFamily="18" charset="0"/>
                        <a:cs typeface="Times New Roman" pitchFamily="18" charset="0"/>
                      </a:endParaRPr>
                    </a:p>
                    <a:p>
                      <a:r>
                        <a:rPr lang="ru-RU" sz="2400" b="1" u="sng" dirty="0" smtClean="0">
                          <a:latin typeface="Times New Roman" pitchFamily="18" charset="0"/>
                          <a:cs typeface="Times New Roman" pitchFamily="18" charset="0"/>
                        </a:rPr>
                        <a:t>Тема</a:t>
                      </a:r>
                      <a:r>
                        <a:rPr lang="ru-RU" sz="2400" b="1" dirty="0" smtClean="0">
                          <a:latin typeface="Times New Roman" pitchFamily="18" charset="0"/>
                          <a:cs typeface="Times New Roman" pitchFamily="18" charset="0"/>
                        </a:rPr>
                        <a:t> : Механика. Изменение импульса тела и </a:t>
                      </a:r>
                      <a:r>
                        <a:rPr lang="ru-RU" sz="2400" b="1" dirty="0" smtClean="0">
                          <a:latin typeface="Times New Roman" pitchFamily="18" charset="0"/>
                          <a:cs typeface="Times New Roman" pitchFamily="18" charset="0"/>
                        </a:rPr>
                        <a:t>импульса </a:t>
                      </a:r>
                      <a:r>
                        <a:rPr lang="ru-RU" sz="2400" b="1" dirty="0" smtClean="0">
                          <a:latin typeface="Times New Roman" pitchFamily="18" charset="0"/>
                          <a:cs typeface="Times New Roman" pitchFamily="18" charset="0"/>
                        </a:rPr>
                        <a:t>силы.</a:t>
                      </a:r>
                    </a:p>
                    <a:p>
                      <a:endParaRPr lang="ru-RU" sz="2400" dirty="0" smtClean="0">
                        <a:latin typeface="Times New Roman" pitchFamily="18" charset="0"/>
                        <a:cs typeface="Times New Roman" pitchFamily="18" charset="0"/>
                      </a:endParaRPr>
                    </a:p>
                    <a:p>
                      <a:pPr algn="l"/>
                      <a:r>
                        <a:rPr lang="ru-RU" sz="2400" b="1" u="sng" dirty="0" smtClean="0">
                          <a:solidFill>
                            <a:schemeClr val="tx1"/>
                          </a:solidFill>
                          <a:latin typeface="Times New Roman" pitchFamily="18" charset="0"/>
                          <a:cs typeface="Times New Roman" pitchFamily="18" charset="0"/>
                        </a:rPr>
                        <a:t>Цель</a:t>
                      </a:r>
                      <a:r>
                        <a:rPr lang="ru-RU" sz="2400" b="1" dirty="0" smtClean="0">
                          <a:solidFill>
                            <a:schemeClr val="tx1"/>
                          </a:solidFill>
                          <a:latin typeface="Times New Roman" pitchFamily="18" charset="0"/>
                          <a:cs typeface="Times New Roman" pitchFamily="18" charset="0"/>
                        </a:rPr>
                        <a:t>:   Сравнение импульса силы с изменением импульса тела</a:t>
                      </a:r>
                    </a:p>
                    <a:p>
                      <a:pPr algn="ctr"/>
                      <a:r>
                        <a:rPr lang="ru-RU" sz="2400" b="1" u="sng" dirty="0" smtClean="0">
                          <a:latin typeface="Times New Roman" pitchFamily="18" charset="0"/>
                          <a:cs typeface="Times New Roman" pitchFamily="18" charset="0"/>
                        </a:rPr>
                        <a:t>Цели исследования</a:t>
                      </a:r>
                      <a:r>
                        <a:rPr lang="ru-RU" sz="2400" b="1" dirty="0" smtClean="0">
                          <a:latin typeface="Times New Roman" pitchFamily="18" charset="0"/>
                          <a:cs typeface="Times New Roman" pitchFamily="18" charset="0"/>
                        </a:rPr>
                        <a:t>:</a:t>
                      </a:r>
                    </a:p>
                    <a:p>
                      <a:pPr lvl="0">
                        <a:buFont typeface="Arial" pitchFamily="34" charset="0"/>
                        <a:buChar char="•"/>
                      </a:pPr>
                      <a:r>
                        <a:rPr lang="ru-RU" sz="2400" b="1" dirty="0" smtClean="0">
                          <a:latin typeface="Times New Roman" pitchFamily="18" charset="0"/>
                          <a:cs typeface="Times New Roman" pitchFamily="18" charset="0"/>
                        </a:rPr>
                        <a:t>Анализируем изменение импульса тела при его равноускоренном движении под действием постоянной силы.</a:t>
                      </a:r>
                    </a:p>
                    <a:p>
                      <a:pPr lvl="0">
                        <a:buFont typeface="Arial" pitchFamily="34" charset="0"/>
                        <a:buChar char="•"/>
                      </a:pPr>
                      <a:r>
                        <a:rPr lang="ru-RU" sz="2400" b="1" dirty="0" smtClean="0">
                          <a:latin typeface="Times New Roman" pitchFamily="18" charset="0"/>
                          <a:cs typeface="Times New Roman" pitchFamily="18" charset="0"/>
                        </a:rPr>
                        <a:t>Применяем компьютерную измерительную систему для измерения малых промежутков времени.</a:t>
                      </a:r>
                    </a:p>
                    <a:p>
                      <a:pPr lvl="0">
                        <a:buFont typeface="Arial" pitchFamily="34" charset="0"/>
                        <a:buChar char="•"/>
                      </a:pPr>
                      <a:r>
                        <a:rPr lang="ru-RU" sz="2400" b="1" dirty="0" smtClean="0">
                          <a:latin typeface="Times New Roman" pitchFamily="18" charset="0"/>
                          <a:cs typeface="Times New Roman" pitchFamily="18" charset="0"/>
                        </a:rPr>
                        <a:t>Осваиваем методы подтверждения  достоверности  экспериментальных  фактов.</a:t>
                      </a:r>
                    </a:p>
                    <a:p>
                      <a:pPr lvl="0">
                        <a:buFont typeface="Arial" pitchFamily="34" charset="0"/>
                        <a:buChar char="•"/>
                      </a:pPr>
                      <a:r>
                        <a:rPr lang="ru-RU" sz="2400" b="1" dirty="0" smtClean="0">
                          <a:latin typeface="Times New Roman" pitchFamily="18" charset="0"/>
                          <a:cs typeface="Times New Roman" pitchFamily="18" charset="0"/>
                        </a:rPr>
                        <a:t>Готовимся к ЕГЭ.</a:t>
                      </a:r>
                    </a:p>
                  </a:txBody>
                  <a:tcPr/>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457200" y="274638"/>
            <a:ext cx="8229600" cy="1143000"/>
          </a:xfrm>
        </p:spPr>
        <p:txBody>
          <a:bodyPr/>
          <a:lstStyle/>
          <a:p>
            <a:pPr algn="ctr"/>
            <a:r>
              <a:rPr lang="ru-RU" b="1" dirty="0" smtClean="0">
                <a:solidFill>
                  <a:srgbClr val="7030A0"/>
                </a:solidFill>
              </a:rPr>
              <a:t>Готовимся к ЕГЭ</a:t>
            </a:r>
            <a:endParaRPr lang="ru-RU" dirty="0">
              <a:solidFill>
                <a:srgbClr val="7030A0"/>
              </a:solidFill>
            </a:endParaRPr>
          </a:p>
        </p:txBody>
      </p:sp>
      <p:sp>
        <p:nvSpPr>
          <p:cNvPr id="3" name="Содержимое 2"/>
          <p:cNvSpPr>
            <a:spLocks noGrp="1"/>
          </p:cNvSpPr>
          <p:nvPr>
            <p:ph idx="4294967295"/>
          </p:nvPr>
        </p:nvSpPr>
        <p:spPr>
          <a:xfrm>
            <a:off x="457200" y="1268413"/>
            <a:ext cx="8229600" cy="4525962"/>
          </a:xfrm>
        </p:spPr>
        <p:txBody>
          <a:bodyPr>
            <a:normAutofit fontScale="85000" lnSpcReduction="20000"/>
          </a:bodyPr>
          <a:lstStyle/>
          <a:p>
            <a:pPr algn="ctr">
              <a:buNone/>
            </a:pPr>
            <a:r>
              <a:rPr lang="ru-RU" b="1" dirty="0" smtClean="0"/>
              <a:t>Задача 1.</a:t>
            </a:r>
            <a:r>
              <a:rPr lang="ru-RU" dirty="0" smtClean="0"/>
              <a:t> </a:t>
            </a:r>
          </a:p>
          <a:p>
            <a:pPr>
              <a:buNone/>
            </a:pPr>
            <a:r>
              <a:rPr lang="ru-RU" b="1" i="1" dirty="0" smtClean="0"/>
              <a:t>    Тело массой 2 кг свободно падает без начальной скорости с высоты 5 м на горизонтальную поверхность и отскакивает от нее со скоростью 5 м/с. Найдите абсолютную величину изменения импульса тела при ударе. </a:t>
            </a:r>
            <a:r>
              <a:rPr lang="en-US" b="1" i="1" dirty="0" smtClean="0"/>
              <a:t>g</a:t>
            </a:r>
            <a:r>
              <a:rPr lang="ru-RU" b="1" i="1" dirty="0" smtClean="0"/>
              <a:t> = 10 м/</a:t>
            </a:r>
            <a:r>
              <a:rPr lang="en-US" b="1" i="1" dirty="0" smtClean="0"/>
              <a:t>c</a:t>
            </a:r>
            <a:r>
              <a:rPr lang="ru-RU" b="1" i="1" baseline="30000" dirty="0" smtClean="0"/>
              <a:t>2</a:t>
            </a:r>
            <a:r>
              <a:rPr lang="ru-RU" b="1" i="1" dirty="0" smtClean="0"/>
              <a:t>.    </a:t>
            </a:r>
            <a:endParaRPr lang="ru-RU" b="1" dirty="0" smtClean="0"/>
          </a:p>
          <a:p>
            <a:pPr>
              <a:buNone/>
            </a:pPr>
            <a:r>
              <a:rPr lang="ru-RU" b="1" dirty="0" smtClean="0"/>
              <a:t>    В проекции на ось, направленную вертикально вверх, получаем:</a:t>
            </a:r>
          </a:p>
          <a:p>
            <a:pPr>
              <a:buNone/>
            </a:pPr>
            <a:r>
              <a:rPr lang="ru-RU" b="1" dirty="0" smtClean="0"/>
              <a:t>              =              =                             = </a:t>
            </a:r>
            <a:r>
              <a:rPr lang="en-US" b="1" i="1" dirty="0" smtClean="0"/>
              <a:t>mu</a:t>
            </a:r>
            <a:r>
              <a:rPr lang="ru-RU" b="1" baseline="-25000" dirty="0" smtClean="0"/>
              <a:t>2</a:t>
            </a:r>
            <a:r>
              <a:rPr lang="ru-RU" b="1" dirty="0" smtClean="0"/>
              <a:t> - (</a:t>
            </a:r>
            <a:r>
              <a:rPr lang="en-US" b="1" i="1" dirty="0" smtClean="0"/>
              <a:t>mu</a:t>
            </a:r>
            <a:r>
              <a:rPr lang="ru-RU" b="1" baseline="-25000" dirty="0" smtClean="0"/>
              <a:t>1</a:t>
            </a:r>
            <a:r>
              <a:rPr lang="ru-RU" b="1" dirty="0" smtClean="0"/>
              <a:t>) = </a:t>
            </a:r>
          </a:p>
          <a:p>
            <a:pPr>
              <a:buNone/>
            </a:pPr>
            <a:r>
              <a:rPr lang="ru-RU" b="1" i="1" dirty="0" smtClean="0"/>
              <a:t>                                                           =</a:t>
            </a:r>
            <a:r>
              <a:rPr lang="en-US" b="1" i="1" dirty="0" smtClean="0"/>
              <a:t>m</a:t>
            </a:r>
            <a:r>
              <a:rPr lang="ru-RU" b="1" dirty="0" smtClean="0"/>
              <a:t> (</a:t>
            </a:r>
            <a:r>
              <a:rPr lang="en-US" b="1" i="1" dirty="0" smtClean="0"/>
              <a:t>u</a:t>
            </a:r>
            <a:r>
              <a:rPr lang="ru-RU" b="1" baseline="-25000" dirty="0" smtClean="0"/>
              <a:t>2</a:t>
            </a:r>
            <a:r>
              <a:rPr lang="ru-RU" b="1" dirty="0" smtClean="0"/>
              <a:t> + </a:t>
            </a:r>
            <a:r>
              <a:rPr lang="en-US" b="1" i="1" dirty="0" smtClean="0"/>
              <a:t>u</a:t>
            </a:r>
            <a:r>
              <a:rPr lang="ru-RU" b="1" baseline="-25000" dirty="0" smtClean="0"/>
              <a:t>1</a:t>
            </a:r>
            <a:r>
              <a:rPr lang="ru-RU" b="1" dirty="0" smtClean="0"/>
              <a:t>) =   30 </a:t>
            </a:r>
            <a:r>
              <a:rPr lang="ru-RU" b="1" dirty="0" err="1" smtClean="0"/>
              <a:t>кг</a:t>
            </a:r>
            <a:r>
              <a:rPr lang="ru-RU" b="1" baseline="30000" dirty="0" err="1" smtClean="0"/>
              <a:t>.</a:t>
            </a:r>
            <a:r>
              <a:rPr lang="ru-RU" b="1" dirty="0" err="1" smtClean="0"/>
              <a:t>м</a:t>
            </a:r>
            <a:r>
              <a:rPr lang="ru-RU" b="1" dirty="0" smtClean="0"/>
              <a:t>/с.</a:t>
            </a:r>
          </a:p>
          <a:p>
            <a:pPr>
              <a:buNone/>
            </a:pPr>
            <a:r>
              <a:rPr lang="ru-RU" b="1" dirty="0" smtClean="0"/>
              <a:t>где  </a:t>
            </a:r>
            <a:r>
              <a:rPr lang="en-US" b="1" i="1" dirty="0" smtClean="0"/>
              <a:t>u</a:t>
            </a:r>
            <a:r>
              <a:rPr lang="ru-RU" b="1" baseline="-25000" dirty="0" smtClean="0"/>
              <a:t>2</a:t>
            </a:r>
            <a:r>
              <a:rPr lang="ru-RU" b="1" dirty="0" smtClean="0"/>
              <a:t> = 5 м/с - скорость отскока,</a:t>
            </a:r>
          </a:p>
          <a:p>
            <a:pPr>
              <a:buNone/>
            </a:pPr>
            <a:r>
              <a:rPr lang="ru-RU" b="1" dirty="0" smtClean="0"/>
              <a:t> а </a:t>
            </a:r>
            <a:r>
              <a:rPr lang="en-US" b="1" i="1" dirty="0" smtClean="0"/>
              <a:t>u</a:t>
            </a:r>
            <a:r>
              <a:rPr lang="ru-RU" b="1" baseline="-25000" dirty="0" smtClean="0"/>
              <a:t>1</a:t>
            </a:r>
            <a:r>
              <a:rPr lang="ru-RU" b="1" dirty="0" smtClean="0"/>
              <a:t> =  = 10 м/с - скорость падения.</a:t>
            </a:r>
          </a:p>
          <a:p>
            <a:pPr>
              <a:buNone/>
            </a:pPr>
            <a:endParaRPr lang="ru-RU" dirty="0"/>
          </a:p>
        </p:txBody>
      </p:sp>
      <p:sp>
        <p:nvSpPr>
          <p:cNvPr id="65548"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5547" name="Object 11"/>
          <p:cNvGraphicFramePr>
            <a:graphicFrameLocks noChangeAspect="1"/>
          </p:cNvGraphicFramePr>
          <p:nvPr/>
        </p:nvGraphicFramePr>
        <p:xfrm>
          <a:off x="827584" y="4149080"/>
          <a:ext cx="648072" cy="476672"/>
        </p:xfrm>
        <a:graphic>
          <a:graphicData uri="http://schemas.openxmlformats.org/presentationml/2006/ole">
            <p:oleObj spid="_x0000_s65547" r:id="rId3" imgW="355430" imgH="228488" progId="">
              <p:embed/>
            </p:oleObj>
          </a:graphicData>
        </a:graphic>
      </p:graphicFrame>
      <p:sp>
        <p:nvSpPr>
          <p:cNvPr id="65550"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5549" name="Object 13"/>
          <p:cNvGraphicFramePr>
            <a:graphicFrameLocks noChangeAspect="1"/>
          </p:cNvGraphicFramePr>
          <p:nvPr/>
        </p:nvGraphicFramePr>
        <p:xfrm>
          <a:off x="1763688" y="4149080"/>
          <a:ext cx="794453" cy="476672"/>
        </p:xfrm>
        <a:graphic>
          <a:graphicData uri="http://schemas.openxmlformats.org/presentationml/2006/ole">
            <p:oleObj spid="_x0000_s65549" r:id="rId4" imgW="431578" imgH="253862" progId="">
              <p:embed/>
            </p:oleObj>
          </a:graphicData>
        </a:graphic>
      </p:graphicFrame>
      <p:sp>
        <p:nvSpPr>
          <p:cNvPr id="65552"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5551" name="Object 15"/>
          <p:cNvGraphicFramePr>
            <a:graphicFrameLocks noChangeAspect="1"/>
          </p:cNvGraphicFramePr>
          <p:nvPr/>
        </p:nvGraphicFramePr>
        <p:xfrm>
          <a:off x="2915816" y="4077072"/>
          <a:ext cx="1872208" cy="510602"/>
        </p:xfrm>
        <a:graphic>
          <a:graphicData uri="http://schemas.openxmlformats.org/presentationml/2006/ole">
            <p:oleObj spid="_x0000_s65551" r:id="rId5" imgW="491344" imgH="253912" progId="">
              <p:embed/>
            </p:oleObj>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Содержимое 2"/>
          <p:cNvSpPr>
            <a:spLocks noGrp="1"/>
          </p:cNvSpPr>
          <p:nvPr>
            <p:ph idx="4294967295"/>
          </p:nvPr>
        </p:nvSpPr>
        <p:spPr>
          <a:xfrm>
            <a:off x="457200" y="260649"/>
            <a:ext cx="8229600" cy="4680520"/>
          </a:xfrm>
        </p:spPr>
        <p:txBody>
          <a:bodyPr>
            <a:normAutofit/>
          </a:bodyPr>
          <a:lstStyle/>
          <a:p>
            <a:pPr algn="ctr">
              <a:buNone/>
            </a:pPr>
            <a:r>
              <a:rPr lang="ru-RU" b="1" dirty="0" smtClean="0"/>
              <a:t>Задача 2.</a:t>
            </a:r>
            <a:r>
              <a:rPr lang="ru-RU" dirty="0" smtClean="0"/>
              <a:t> </a:t>
            </a:r>
          </a:p>
          <a:p>
            <a:pPr>
              <a:buNone/>
            </a:pPr>
            <a:r>
              <a:rPr lang="ru-RU" sz="2600" b="1" i="1" dirty="0" smtClean="0"/>
              <a:t>    Мяч массой 200 г летел со скоростью 20 м/с. После удара о стенку он отскочил под прямым углом к прежнему направлению со скоростью 15 м/с. Найдите модуль изменения импульса мячика при ударе</a:t>
            </a:r>
            <a:r>
              <a:rPr lang="ru-RU" sz="2600" b="1" dirty="0" smtClean="0"/>
              <a:t>. </a:t>
            </a:r>
          </a:p>
          <a:p>
            <a:pPr>
              <a:buNone/>
            </a:pPr>
            <a:r>
              <a:rPr lang="ru-RU" sz="2600" b="1" dirty="0" smtClean="0"/>
              <a:t>    Изобразив на рисунке начальный и конечный импульсы и вектор их разности, получаем: </a:t>
            </a:r>
          </a:p>
          <a:p>
            <a:pPr>
              <a:buNone/>
            </a:pPr>
            <a:r>
              <a:rPr lang="ru-RU" dirty="0" smtClean="0"/>
              <a:t>                  =                                  =  5 </a:t>
            </a:r>
            <a:r>
              <a:rPr lang="ru-RU" sz="2200" b="1" dirty="0" err="1" smtClean="0"/>
              <a:t>кг</a:t>
            </a:r>
            <a:r>
              <a:rPr lang="ru-RU" sz="2200" b="1" baseline="30000" dirty="0" err="1" smtClean="0"/>
              <a:t>.</a:t>
            </a:r>
            <a:r>
              <a:rPr lang="ru-RU" sz="2200" b="1" dirty="0" err="1" smtClean="0"/>
              <a:t>м</a:t>
            </a:r>
            <a:r>
              <a:rPr lang="ru-RU" sz="2200" b="1" dirty="0" smtClean="0"/>
              <a:t>/с.</a:t>
            </a:r>
          </a:p>
          <a:p>
            <a:pPr>
              <a:buNone/>
            </a:pPr>
            <a:endParaRPr lang="ru-RU" dirty="0"/>
          </a:p>
        </p:txBody>
      </p:sp>
      <p:pic>
        <p:nvPicPr>
          <p:cNvPr id="64513" name="Picture 1"/>
          <p:cNvPicPr>
            <a:picLocks noChangeAspect="1" noChangeArrowheads="1"/>
          </p:cNvPicPr>
          <p:nvPr/>
        </p:nvPicPr>
        <p:blipFill>
          <a:blip r:embed="rId3" cstate="print"/>
          <a:srcRect/>
          <a:stretch>
            <a:fillRect/>
          </a:stretch>
        </p:blipFill>
        <p:spPr bwMode="auto">
          <a:xfrm>
            <a:off x="2699792" y="4365104"/>
            <a:ext cx="3744416" cy="1944216"/>
          </a:xfrm>
          <a:prstGeom prst="rect">
            <a:avLst/>
          </a:prstGeom>
          <a:solidFill>
            <a:srgbClr val="FFFFFF"/>
          </a:solidFill>
          <a:ln w="9525">
            <a:noFill/>
            <a:miter lim="800000"/>
            <a:headEnd/>
            <a:tailEnd/>
          </a:ln>
        </p:spPr>
      </p:pic>
      <p:sp>
        <p:nvSpPr>
          <p:cNvPr id="64515"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4514" name="Object 2"/>
          <p:cNvGraphicFramePr>
            <a:graphicFrameLocks noChangeAspect="1"/>
          </p:cNvGraphicFramePr>
          <p:nvPr/>
        </p:nvGraphicFramePr>
        <p:xfrm>
          <a:off x="1043608" y="3789040"/>
          <a:ext cx="956894" cy="620688"/>
        </p:xfrm>
        <a:graphic>
          <a:graphicData uri="http://schemas.openxmlformats.org/presentationml/2006/ole">
            <p:oleObj spid="_x0000_s64514" r:id="rId4" imgW="355430" imgH="228488" progId="">
              <p:embed/>
            </p:oleObj>
          </a:graphicData>
        </a:graphic>
      </p:graphicFrame>
      <p:sp>
        <p:nvSpPr>
          <p:cNvPr id="64517"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4516" name="Object 4"/>
          <p:cNvGraphicFramePr>
            <a:graphicFrameLocks noChangeAspect="1"/>
          </p:cNvGraphicFramePr>
          <p:nvPr/>
        </p:nvGraphicFramePr>
        <p:xfrm>
          <a:off x="2411760" y="3789040"/>
          <a:ext cx="2407517" cy="620688"/>
        </p:xfrm>
        <a:graphic>
          <a:graphicData uri="http://schemas.openxmlformats.org/presentationml/2006/ole">
            <p:oleObj spid="_x0000_s64516" r:id="rId5" imgW="491320" imgH="317385" progId="">
              <p:embed/>
            </p:oleObj>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2960" y="274638"/>
            <a:ext cx="7498080" cy="1143000"/>
          </a:xfrm>
        </p:spPr>
        <p:txBody>
          <a:bodyPr>
            <a:normAutofit fontScale="90000"/>
          </a:bodyPr>
          <a:lstStyle/>
          <a:p>
            <a:pPr algn="ctr"/>
            <a:r>
              <a:rPr lang="ru-RU" b="1" dirty="0" smtClean="0">
                <a:solidFill>
                  <a:srgbClr val="7030A0"/>
                </a:solidFill>
              </a:rPr>
              <a:t>Достигнутые результаты учащихся</a:t>
            </a:r>
            <a:endParaRPr lang="ru-RU" b="1" dirty="0">
              <a:solidFill>
                <a:srgbClr val="7030A0"/>
              </a:solidFill>
            </a:endParaRPr>
          </a:p>
        </p:txBody>
      </p:sp>
      <p:sp>
        <p:nvSpPr>
          <p:cNvPr id="4" name="Содержимое 3"/>
          <p:cNvSpPr>
            <a:spLocks noGrp="1"/>
          </p:cNvSpPr>
          <p:nvPr>
            <p:ph idx="1"/>
          </p:nvPr>
        </p:nvSpPr>
        <p:spPr>
          <a:xfrm>
            <a:off x="971600" y="1484784"/>
            <a:ext cx="7498080" cy="4800600"/>
          </a:xfrm>
        </p:spPr>
        <p:txBody>
          <a:bodyPr>
            <a:normAutofit fontScale="62500" lnSpcReduction="20000"/>
          </a:bodyPr>
          <a:lstStyle/>
          <a:p>
            <a:r>
              <a:rPr lang="ru-RU" b="1" dirty="0" smtClean="0"/>
              <a:t>формирование информационных умений школьников;</a:t>
            </a:r>
          </a:p>
          <a:p>
            <a:r>
              <a:rPr lang="ru-RU" b="1" dirty="0" smtClean="0"/>
              <a:t>понимание возрастающей роли естественных наук и научных исследований в современном мире, постоянного процесса эволюции научного знания</a:t>
            </a:r>
          </a:p>
          <a:p>
            <a:r>
              <a:rPr lang="ru-RU" b="1" dirty="0" smtClean="0"/>
              <a:t>овладение  научным подходом к решению различных задач;</a:t>
            </a:r>
          </a:p>
          <a:p>
            <a:r>
              <a:rPr lang="ru-RU" b="1" dirty="0" smtClean="0"/>
              <a:t>овладение умениями формулировать гипотезы, конструировать,  проводить эксперименты, оценивать полученные результаты;</a:t>
            </a:r>
          </a:p>
          <a:p>
            <a:r>
              <a:rPr lang="ru-RU" b="1" dirty="0" smtClean="0"/>
              <a:t>овладение умением сопоставлять экспериментальные и теоретические знания с объективными реалиями жизни;</a:t>
            </a:r>
          </a:p>
          <a:p>
            <a:r>
              <a:rPr lang="ru-RU" b="1" dirty="0" smtClean="0"/>
              <a:t>формирование умений безопасного и эффективного использования цифрового лабораторного оборудования, проведения точных измерений и адекватной оценки полученных результатов, представления научно обоснованных аргументов своих действий.</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2960" y="274638"/>
            <a:ext cx="7498080" cy="1143000"/>
          </a:xfrm>
        </p:spPr>
        <p:txBody>
          <a:bodyPr/>
          <a:lstStyle/>
          <a:p>
            <a:pPr algn="ctr"/>
            <a:r>
              <a:rPr lang="ru-RU" b="1" dirty="0" smtClean="0">
                <a:solidFill>
                  <a:srgbClr val="7030A0"/>
                </a:solidFill>
              </a:rPr>
              <a:t>Используемая литература</a:t>
            </a:r>
            <a:endParaRPr lang="ru-RU" b="1" dirty="0">
              <a:solidFill>
                <a:srgbClr val="7030A0"/>
              </a:solidFill>
            </a:endParaRPr>
          </a:p>
        </p:txBody>
      </p:sp>
      <p:sp>
        <p:nvSpPr>
          <p:cNvPr id="3" name="Содержимое 2"/>
          <p:cNvSpPr>
            <a:spLocks noGrp="1"/>
          </p:cNvSpPr>
          <p:nvPr>
            <p:ph idx="1"/>
          </p:nvPr>
        </p:nvSpPr>
        <p:spPr>
          <a:xfrm>
            <a:off x="822960" y="1447800"/>
            <a:ext cx="7498080" cy="4800600"/>
          </a:xfrm>
        </p:spPr>
        <p:txBody>
          <a:bodyPr>
            <a:normAutofit fontScale="47500" lnSpcReduction="20000"/>
          </a:bodyPr>
          <a:lstStyle/>
          <a:p>
            <a:pPr marL="514350" indent="-514350">
              <a:buFont typeface="+mj-lt"/>
              <a:buAutoNum type="arabicPeriod"/>
            </a:pPr>
            <a:r>
              <a:rPr lang="ru-RU" b="1" dirty="0" smtClean="0">
                <a:latin typeface="Times New Roman" pitchFamily="18" charset="0"/>
                <a:cs typeface="Times New Roman" pitchFamily="18" charset="0"/>
              </a:rPr>
              <a:t>Буров В.А., Иванов А.И., Свиридов В.И. Фронтальные экспериментальные задания по физике-9. – М.: Просвещение, 1986.</a:t>
            </a:r>
          </a:p>
          <a:p>
            <a:pPr marL="514350" indent="-514350">
              <a:buFont typeface="+mj-lt"/>
              <a:buAutoNum type="arabicPeriod"/>
            </a:pPr>
            <a:r>
              <a:rPr lang="ru-RU" b="1" dirty="0" err="1" smtClean="0">
                <a:latin typeface="Times New Roman" pitchFamily="18" charset="0"/>
                <a:cs typeface="Times New Roman" pitchFamily="18" charset="0"/>
              </a:rPr>
              <a:t>Шахмаев</a:t>
            </a:r>
            <a:r>
              <a:rPr lang="ru-RU" b="1" dirty="0" smtClean="0">
                <a:latin typeface="Times New Roman" pitchFamily="18" charset="0"/>
                <a:cs typeface="Times New Roman" pitchFamily="18" charset="0"/>
              </a:rPr>
              <a:t> Н.М., </a:t>
            </a:r>
            <a:r>
              <a:rPr lang="ru-RU" b="1" dirty="0" err="1" smtClean="0">
                <a:latin typeface="Times New Roman" pitchFamily="18" charset="0"/>
                <a:cs typeface="Times New Roman" pitchFamily="18" charset="0"/>
              </a:rPr>
              <a:t>Шахмаев</a:t>
            </a:r>
            <a:r>
              <a:rPr lang="ru-RU" b="1" dirty="0" smtClean="0">
                <a:latin typeface="Times New Roman" pitchFamily="18" charset="0"/>
                <a:cs typeface="Times New Roman" pitchFamily="18" charset="0"/>
              </a:rPr>
              <a:t> С.Н. , </a:t>
            </a:r>
            <a:r>
              <a:rPr lang="ru-RU" b="1" dirty="0" err="1" smtClean="0">
                <a:latin typeface="Times New Roman" pitchFamily="18" charset="0"/>
                <a:cs typeface="Times New Roman" pitchFamily="18" charset="0"/>
              </a:rPr>
              <a:t>Шодиев</a:t>
            </a:r>
            <a:r>
              <a:rPr lang="ru-RU" b="1" dirty="0" smtClean="0">
                <a:latin typeface="Times New Roman" pitchFamily="18" charset="0"/>
                <a:cs typeface="Times New Roman" pitchFamily="18" charset="0"/>
              </a:rPr>
              <a:t> Д.Ш. Физика-10. – М.: Просвещение, 1991.</a:t>
            </a:r>
          </a:p>
          <a:p>
            <a:pPr marL="514350" indent="-514350">
              <a:buFont typeface="+mj-lt"/>
              <a:buAutoNum type="arabicPeriod"/>
            </a:pPr>
            <a:r>
              <a:rPr lang="ru-RU" b="1" dirty="0" smtClean="0">
                <a:latin typeface="Times New Roman" pitchFamily="18" charset="0"/>
                <a:cs typeface="Times New Roman" pitchFamily="18" charset="0"/>
              </a:rPr>
              <a:t>Касьянов В.А. Физика 10 </a:t>
            </a:r>
            <a:r>
              <a:rPr lang="ru-RU" b="1" dirty="0" err="1" smtClean="0">
                <a:latin typeface="Times New Roman" pitchFamily="18" charset="0"/>
                <a:cs typeface="Times New Roman" pitchFamily="18" charset="0"/>
              </a:rPr>
              <a:t>кл</a:t>
            </a:r>
            <a:r>
              <a:rPr lang="ru-RU" b="1" dirty="0" smtClean="0">
                <a:latin typeface="Times New Roman" pitchFamily="18" charset="0"/>
                <a:cs typeface="Times New Roman" pitchFamily="18" charset="0"/>
              </a:rPr>
              <a:t>.: Учебник для </a:t>
            </a:r>
            <a:r>
              <a:rPr lang="ru-RU" b="1" dirty="0" err="1" smtClean="0">
                <a:latin typeface="Times New Roman" pitchFamily="18" charset="0"/>
                <a:cs typeface="Times New Roman" pitchFamily="18" charset="0"/>
              </a:rPr>
              <a:t>общеобразов</a:t>
            </a:r>
            <a:r>
              <a:rPr lang="ru-RU" b="1" dirty="0" smtClean="0">
                <a:latin typeface="Times New Roman" pitchFamily="18" charset="0"/>
                <a:cs typeface="Times New Roman" pitchFamily="18" charset="0"/>
              </a:rPr>
              <a:t>. Учреждений. – 6-е </a:t>
            </a:r>
            <a:r>
              <a:rPr lang="ru-RU" b="1" dirty="0" err="1" smtClean="0">
                <a:latin typeface="Times New Roman" pitchFamily="18" charset="0"/>
                <a:cs typeface="Times New Roman" pitchFamily="18" charset="0"/>
              </a:rPr>
              <a:t>изд.,М</a:t>
            </a:r>
            <a:r>
              <a:rPr lang="ru-RU" b="1" dirty="0" smtClean="0">
                <a:latin typeface="Times New Roman" pitchFamily="18" charset="0"/>
                <a:cs typeface="Times New Roman" pitchFamily="18" charset="0"/>
              </a:rPr>
              <a:t>.: Дрофа,2009.</a:t>
            </a:r>
          </a:p>
          <a:p>
            <a:pPr marL="514350" indent="-514350">
              <a:buFont typeface="+mj-lt"/>
              <a:buAutoNum type="arabicPeriod"/>
            </a:pPr>
            <a:r>
              <a:rPr lang="ru-RU" b="1" dirty="0" smtClean="0">
                <a:latin typeface="Times New Roman" pitchFamily="18" charset="0"/>
                <a:cs typeface="Times New Roman" pitchFamily="18" charset="0"/>
              </a:rPr>
              <a:t>   Элементарный учебник физики под ред. Акад. Г.С. </a:t>
            </a:r>
            <a:r>
              <a:rPr lang="ru-RU" b="1" dirty="0" err="1" smtClean="0">
                <a:latin typeface="Times New Roman" pitchFamily="18" charset="0"/>
                <a:cs typeface="Times New Roman" pitchFamily="18" charset="0"/>
              </a:rPr>
              <a:t>Ландсберга</a:t>
            </a:r>
            <a:r>
              <a:rPr lang="ru-RU" b="1" dirty="0" smtClean="0">
                <a:latin typeface="Times New Roman" pitchFamily="18" charset="0"/>
                <a:cs typeface="Times New Roman" pitchFamily="18" charset="0"/>
              </a:rPr>
              <a:t>, том1. Механика. Теплота.  Молекулярная </a:t>
            </a:r>
            <a:r>
              <a:rPr lang="ru-RU" b="1" dirty="0" err="1" smtClean="0">
                <a:latin typeface="Times New Roman" pitchFamily="18" charset="0"/>
                <a:cs typeface="Times New Roman" pitchFamily="18" charset="0"/>
              </a:rPr>
              <a:t>физика.:М</a:t>
            </a:r>
            <a:r>
              <a:rPr lang="ru-RU" b="1" dirty="0" smtClean="0">
                <a:latin typeface="Times New Roman" pitchFamily="18" charset="0"/>
                <a:cs typeface="Times New Roman" pitchFamily="18" charset="0"/>
              </a:rPr>
              <a:t>., 1995г.,</a:t>
            </a:r>
          </a:p>
          <a:p>
            <a:pPr marL="514350" indent="-514350">
              <a:buAutoNum type="arabicPeriod" startAt="3"/>
            </a:pPr>
            <a:r>
              <a:rPr lang="ru-RU" b="1" dirty="0" smtClean="0">
                <a:latin typeface="Times New Roman" pitchFamily="18" charset="0"/>
                <a:cs typeface="Times New Roman" pitchFamily="18" charset="0"/>
              </a:rPr>
              <a:t>Перельман Я.И. Занимательная физика. В двух книгах. Книга1. 20-е изд., стереотип.-М.:Наука,1999.-224с.</a:t>
            </a:r>
          </a:p>
          <a:p>
            <a:pPr marL="514350" indent="-514350">
              <a:buAutoNum type="arabicPeriod" startAt="3"/>
            </a:pPr>
            <a:r>
              <a:rPr lang="ru-RU" b="1" dirty="0" smtClean="0">
                <a:latin typeface="Times New Roman" pitchFamily="18" charset="0"/>
                <a:cs typeface="Times New Roman" pitchFamily="18" charset="0"/>
              </a:rPr>
              <a:t>Демонстрационный эксперимент по физике в средней школе. – Под ред. А.А. Покровского. Т.1. – М.: Просвещение, 1998.</a:t>
            </a:r>
          </a:p>
          <a:p>
            <a:pPr marL="514350" indent="-514350">
              <a:buAutoNum type="arabicPeriod" startAt="3"/>
            </a:pPr>
            <a:r>
              <a:rPr lang="ru-RU" b="1" dirty="0" err="1" smtClean="0">
                <a:latin typeface="Times New Roman" pitchFamily="18" charset="0"/>
                <a:cs typeface="Times New Roman" pitchFamily="18" charset="0"/>
              </a:rPr>
              <a:t>Ковтунович</a:t>
            </a:r>
            <a:r>
              <a:rPr lang="ru-RU" b="1" dirty="0" smtClean="0">
                <a:latin typeface="Times New Roman" pitchFamily="18" charset="0"/>
                <a:cs typeface="Times New Roman" pitchFamily="18" charset="0"/>
              </a:rPr>
              <a:t> М.Г. Домашний эксперимент по физике /</a:t>
            </a:r>
            <a:r>
              <a:rPr lang="ru-RU" b="1" dirty="0" err="1" smtClean="0">
                <a:latin typeface="Times New Roman" pitchFamily="18" charset="0"/>
                <a:cs typeface="Times New Roman" pitchFamily="18" charset="0"/>
              </a:rPr>
              <a:t>М.Г.Ковтунович.М</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Гуманитар.изд.центр</a:t>
            </a:r>
            <a:r>
              <a:rPr lang="ru-RU" b="1" dirty="0" smtClean="0">
                <a:latin typeface="Times New Roman" pitchFamily="18" charset="0"/>
                <a:cs typeface="Times New Roman" pitchFamily="18" charset="0"/>
              </a:rPr>
              <a:t> ВЛАДОС, 2007</a:t>
            </a:r>
          </a:p>
          <a:p>
            <a:pPr marL="514350" indent="-514350">
              <a:buAutoNum type="arabicPeriod" startAt="3"/>
            </a:pPr>
            <a:r>
              <a:rPr lang="ru-RU" b="1" dirty="0" smtClean="0">
                <a:latin typeface="Times New Roman" pitchFamily="18" charset="0"/>
                <a:cs typeface="Times New Roman" pitchFamily="18" charset="0"/>
              </a:rPr>
              <a:t>Павленко Ю. Г. Начала физики/ Экзамен, 2007</a:t>
            </a:r>
          </a:p>
          <a:p>
            <a:pPr marL="514350" indent="-514350">
              <a:buAutoNum type="arabicPeriod" startAt="3"/>
            </a:pPr>
            <a:r>
              <a:rPr lang="ru-RU" b="1" dirty="0" smtClean="0">
                <a:latin typeface="Times New Roman" pitchFamily="18" charset="0"/>
                <a:cs typeface="Times New Roman" pitchFamily="18" charset="0"/>
              </a:rPr>
              <a:t>Институт новых технологий    </a:t>
            </a:r>
            <a:r>
              <a:rPr lang="en-US" b="1" dirty="0" smtClean="0">
                <a:latin typeface="Times New Roman" pitchFamily="18" charset="0"/>
                <a:cs typeface="Times New Roman" pitchFamily="18" charset="0"/>
              </a:rPr>
              <a:t>http://www.neuropsycholog.ru/</a:t>
            </a:r>
            <a:endParaRPr lang="ru-RU" b="1" dirty="0" smtClean="0">
              <a:latin typeface="Times New Roman" pitchFamily="18" charset="0"/>
              <a:cs typeface="Times New Roman" pitchFamily="18" charset="0"/>
            </a:endParaRPr>
          </a:p>
          <a:p>
            <a:pPr marL="514350" indent="-514350">
              <a:buFont typeface="Arial" pitchFamily="34" charset="0"/>
              <a:buAutoNum type="arabicPeriod" startAt="3"/>
            </a:pPr>
            <a:r>
              <a:rPr lang="ru-RU" b="1" dirty="0" smtClean="0">
                <a:latin typeface="Times New Roman" pitchFamily="18" charset="0"/>
                <a:cs typeface="Times New Roman" pitchFamily="18" charset="0"/>
              </a:rPr>
              <a:t>Н. В. Шаронова. Лабораторный практикум по физике с применением цифровых лабораторий. Книга для учителя./ Бином, 2010</a:t>
            </a:r>
          </a:p>
          <a:p>
            <a:pPr marL="514350" indent="-514350">
              <a:buAutoNum type="arabicPeriod" startAt="3"/>
            </a:pPr>
            <a:endParaRPr lang="ru-RU" b="1" dirty="0" smtClean="0"/>
          </a:p>
          <a:p>
            <a:pPr lvl="0">
              <a:buNone/>
            </a:pPr>
            <a:endParaRPr lang="ru-RU" b="1" dirty="0" smtClean="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2960" y="274638"/>
            <a:ext cx="7498080" cy="1143000"/>
          </a:xfrm>
        </p:spPr>
        <p:txBody>
          <a:bodyPr/>
          <a:lstStyle/>
          <a:p>
            <a:pPr algn="ctr"/>
            <a:r>
              <a:rPr lang="ru-RU" b="1" dirty="0" smtClean="0">
                <a:solidFill>
                  <a:schemeClr val="tx1"/>
                </a:solidFill>
              </a:rPr>
              <a:t>Введение</a:t>
            </a:r>
            <a:endParaRPr lang="ru-RU" b="1" dirty="0">
              <a:solidFill>
                <a:schemeClr val="tx1"/>
              </a:solidFill>
            </a:endParaRPr>
          </a:p>
        </p:txBody>
      </p:sp>
      <p:sp>
        <p:nvSpPr>
          <p:cNvPr id="3" name="Содержимое 2"/>
          <p:cNvSpPr>
            <a:spLocks noGrp="1"/>
          </p:cNvSpPr>
          <p:nvPr>
            <p:ph idx="1"/>
          </p:nvPr>
        </p:nvSpPr>
        <p:spPr>
          <a:xfrm>
            <a:off x="1038436" y="1412777"/>
            <a:ext cx="7067128" cy="4713388"/>
          </a:xfrm>
        </p:spPr>
        <p:txBody>
          <a:bodyPr>
            <a:normAutofit fontScale="85000" lnSpcReduction="20000"/>
          </a:bodyPr>
          <a:lstStyle/>
          <a:p>
            <a:pPr algn="ctr">
              <a:buNone/>
            </a:pPr>
            <a:r>
              <a:rPr lang="ru-RU" sz="3800" b="1" u="sng" dirty="0" smtClean="0">
                <a:solidFill>
                  <a:srgbClr val="7030A0"/>
                </a:solidFill>
              </a:rPr>
              <a:t>Исследовательская деятельность способствует развитию:</a:t>
            </a:r>
          </a:p>
          <a:p>
            <a:pPr algn="ctr">
              <a:buNone/>
            </a:pPr>
            <a:endParaRPr lang="ru-RU" sz="3800" u="sng" dirty="0" smtClean="0">
              <a:solidFill>
                <a:srgbClr val="7030A0"/>
              </a:solidFill>
            </a:endParaRPr>
          </a:p>
          <a:p>
            <a:pPr marL="596646" lvl="0" indent="-514350">
              <a:buFont typeface="+mj-lt"/>
              <a:buAutoNum type="arabicPeriod"/>
            </a:pPr>
            <a:r>
              <a:rPr lang="ru-RU" b="1" dirty="0" smtClean="0"/>
              <a:t>Рефлексивных умений</a:t>
            </a:r>
          </a:p>
          <a:p>
            <a:pPr marL="596646" lvl="0" indent="-514350">
              <a:buFont typeface="+mj-lt"/>
              <a:buAutoNum type="arabicPeriod"/>
            </a:pPr>
            <a:r>
              <a:rPr lang="ru-RU" b="1" dirty="0" smtClean="0"/>
              <a:t> Поисковых умений</a:t>
            </a:r>
          </a:p>
          <a:p>
            <a:pPr marL="596646" lvl="0" indent="-514350">
              <a:buFont typeface="+mj-lt"/>
              <a:buAutoNum type="arabicPeriod"/>
            </a:pPr>
            <a:r>
              <a:rPr lang="ru-RU" b="1" dirty="0" smtClean="0"/>
              <a:t> Навыков оценочной самостоятельности</a:t>
            </a:r>
          </a:p>
          <a:p>
            <a:pPr marL="596646" lvl="0" indent="-514350">
              <a:buFont typeface="+mj-lt"/>
              <a:buAutoNum type="arabicPeriod"/>
            </a:pPr>
            <a:r>
              <a:rPr lang="ru-RU" b="1" dirty="0" smtClean="0"/>
              <a:t> Умений и навыков работы в сотрудничестве</a:t>
            </a:r>
          </a:p>
          <a:p>
            <a:pPr marL="596646" lvl="0" indent="-514350">
              <a:buFont typeface="+mj-lt"/>
              <a:buAutoNum type="arabicPeriod"/>
            </a:pPr>
            <a:r>
              <a:rPr lang="ru-RU" b="1" dirty="0" smtClean="0"/>
              <a:t> Менеджерских умений и навыков</a:t>
            </a:r>
          </a:p>
          <a:p>
            <a:pPr marL="596646" lvl="0" indent="-514350">
              <a:buFont typeface="+mj-lt"/>
              <a:buAutoNum type="arabicPeriod"/>
            </a:pPr>
            <a:r>
              <a:rPr lang="ru-RU" b="1" dirty="0" smtClean="0"/>
              <a:t> Коммуникативных умений</a:t>
            </a:r>
          </a:p>
          <a:p>
            <a:pPr marL="596646" lvl="0" indent="-514350">
              <a:buFont typeface="+mj-lt"/>
              <a:buAutoNum type="arabicPeriod"/>
            </a:pPr>
            <a:r>
              <a:rPr lang="ru-RU" b="1" dirty="0" smtClean="0"/>
              <a:t> Презентационных умений и навыков</a:t>
            </a:r>
          </a:p>
          <a:p>
            <a:endParaRPr lang="ru-RU" b="1" dirty="0">
              <a:solidFill>
                <a:schemeClr val="accent4">
                  <a:lumMod val="5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229600" cy="1143000"/>
          </a:xfrm>
        </p:spPr>
        <p:txBody>
          <a:bodyPr>
            <a:normAutofit fontScale="90000"/>
          </a:bodyPr>
          <a:lstStyle/>
          <a:p>
            <a:r>
              <a:rPr lang="ru-RU" b="1" u="sng" dirty="0" smtClean="0">
                <a:solidFill>
                  <a:srgbClr val="7030A0"/>
                </a:solidFill>
              </a:rPr>
              <a:t>Этапы проектной деятельности.</a:t>
            </a:r>
            <a:r>
              <a:rPr lang="ru-RU" dirty="0" smtClean="0">
                <a:solidFill>
                  <a:srgbClr val="7030A0"/>
                </a:solidFill>
              </a:rPr>
              <a:t/>
            </a:r>
            <a:br>
              <a:rPr lang="ru-RU" dirty="0" smtClean="0">
                <a:solidFill>
                  <a:srgbClr val="7030A0"/>
                </a:solidFill>
              </a:rPr>
            </a:br>
            <a:endParaRPr lang="ru-RU" dirty="0">
              <a:solidFill>
                <a:srgbClr val="7030A0"/>
              </a:solidFill>
            </a:endParaRPr>
          </a:p>
        </p:txBody>
      </p:sp>
      <p:sp>
        <p:nvSpPr>
          <p:cNvPr id="3" name="Содержимое 2"/>
          <p:cNvSpPr>
            <a:spLocks noGrp="1"/>
          </p:cNvSpPr>
          <p:nvPr>
            <p:ph sz="quarter" idx="2"/>
          </p:nvPr>
        </p:nvSpPr>
        <p:spPr>
          <a:xfrm>
            <a:off x="935596" y="980728"/>
            <a:ext cx="7272808" cy="5472608"/>
          </a:xfrm>
          <a:solidFill>
            <a:schemeClr val="bg1"/>
          </a:solidFill>
        </p:spPr>
        <p:txBody>
          <a:bodyPr>
            <a:normAutofit fontScale="85000" lnSpcReduction="20000"/>
          </a:bodyPr>
          <a:lstStyle/>
          <a:p>
            <a:pPr marL="576072" indent="-457200">
              <a:buFont typeface="+mj-lt"/>
              <a:buAutoNum type="arabicPeriod"/>
            </a:pPr>
            <a:r>
              <a:rPr lang="ru-RU" sz="2800" b="1" i="1" u="sng" dirty="0" smtClean="0"/>
              <a:t>Этап </a:t>
            </a:r>
            <a:r>
              <a:rPr lang="ru-RU" sz="2800" b="1" i="1" u="sng" dirty="0" err="1" smtClean="0"/>
              <a:t>предпроектной</a:t>
            </a:r>
            <a:r>
              <a:rPr lang="ru-RU" sz="2800" b="1" i="1" u="sng" dirty="0" smtClean="0"/>
              <a:t> подготовки</a:t>
            </a:r>
            <a:endParaRPr lang="ru-RU" sz="2800" b="1" dirty="0" smtClean="0"/>
          </a:p>
          <a:p>
            <a:r>
              <a:rPr lang="ru-RU" b="1" dirty="0" smtClean="0">
                <a:solidFill>
                  <a:schemeClr val="accent4">
                    <a:lumMod val="50000"/>
                  </a:schemeClr>
                </a:solidFill>
              </a:rPr>
              <a:t>    выбор и формулирование темы проекта;</a:t>
            </a:r>
          </a:p>
          <a:p>
            <a:r>
              <a:rPr lang="ru-RU" b="1" dirty="0" smtClean="0">
                <a:solidFill>
                  <a:schemeClr val="accent4">
                    <a:lumMod val="50000"/>
                  </a:schemeClr>
                </a:solidFill>
              </a:rPr>
              <a:t>   определение цели исследовательского проекта;</a:t>
            </a:r>
          </a:p>
          <a:p>
            <a:r>
              <a:rPr lang="ru-RU" b="1" dirty="0" smtClean="0">
                <a:solidFill>
                  <a:schemeClr val="accent4">
                    <a:lumMod val="50000"/>
                  </a:schemeClr>
                </a:solidFill>
              </a:rPr>
              <a:t>   определение цели учебно-исследовательского проекта;</a:t>
            </a:r>
          </a:p>
          <a:p>
            <a:r>
              <a:rPr lang="ru-RU" b="1" dirty="0" smtClean="0">
                <a:solidFill>
                  <a:schemeClr val="accent4">
                    <a:lumMod val="50000"/>
                  </a:schemeClr>
                </a:solidFill>
              </a:rPr>
              <a:t>   выдвижение гипотезы;</a:t>
            </a:r>
          </a:p>
          <a:p>
            <a:r>
              <a:rPr lang="ru-RU" b="1" dirty="0" smtClean="0">
                <a:solidFill>
                  <a:schemeClr val="accent4">
                    <a:lumMod val="50000"/>
                  </a:schemeClr>
                </a:solidFill>
              </a:rPr>
              <a:t>   постановка задач;</a:t>
            </a:r>
          </a:p>
          <a:p>
            <a:r>
              <a:rPr lang="ru-RU" b="1" dirty="0" smtClean="0">
                <a:solidFill>
                  <a:schemeClr val="accent4">
                    <a:lumMod val="50000"/>
                  </a:schemeClr>
                </a:solidFill>
              </a:rPr>
              <a:t>   определение методов исследования;</a:t>
            </a:r>
          </a:p>
          <a:p>
            <a:r>
              <a:rPr lang="ru-RU" b="1" dirty="0" smtClean="0">
                <a:solidFill>
                  <a:schemeClr val="accent4">
                    <a:lumMod val="50000"/>
                  </a:schemeClr>
                </a:solidFill>
              </a:rPr>
              <a:t>   сбор необходимой информации.</a:t>
            </a:r>
          </a:p>
          <a:p>
            <a:pPr marL="576072" indent="-457200">
              <a:buAutoNum type="arabicPeriod" startAt="2"/>
            </a:pPr>
            <a:r>
              <a:rPr lang="ru-RU" sz="2800" b="1" i="1" u="sng" dirty="0" smtClean="0"/>
              <a:t>Этап планирования</a:t>
            </a:r>
          </a:p>
          <a:p>
            <a:pPr marL="576072" indent="-457200"/>
            <a:r>
              <a:rPr lang="ru-RU" b="1" dirty="0" smtClean="0">
                <a:solidFill>
                  <a:schemeClr val="accent4">
                    <a:lumMod val="50000"/>
                  </a:schemeClr>
                </a:solidFill>
              </a:rPr>
              <a:t>планирование процесса выполнения проекта     руководителем;</a:t>
            </a:r>
          </a:p>
          <a:p>
            <a:r>
              <a:rPr lang="ru-RU" b="1" dirty="0" smtClean="0">
                <a:solidFill>
                  <a:schemeClr val="accent4">
                    <a:lumMod val="50000"/>
                  </a:schemeClr>
                </a:solidFill>
              </a:rPr>
              <a:t>    обсуждение возможных результатов по направлениям          исследования;</a:t>
            </a:r>
          </a:p>
          <a:p>
            <a:r>
              <a:rPr lang="ru-RU" b="1" dirty="0" smtClean="0">
                <a:solidFill>
                  <a:schemeClr val="accent4">
                    <a:lumMod val="50000"/>
                  </a:schemeClr>
                </a:solidFill>
              </a:rPr>
              <a:t>    планирование работы творческих групп;</a:t>
            </a:r>
          </a:p>
          <a:p>
            <a:r>
              <a:rPr lang="ru-RU" b="1" dirty="0" smtClean="0">
                <a:solidFill>
                  <a:schemeClr val="accent4">
                    <a:lumMod val="50000"/>
                  </a:schemeClr>
                </a:solidFill>
              </a:rPr>
              <a:t>   определение сроков представления промежуточных и итоговых   результатов.</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714400" y="274638"/>
            <a:ext cx="7715200" cy="850106"/>
          </a:xfrm>
        </p:spPr>
        <p:txBody>
          <a:bodyPr>
            <a:normAutofit fontScale="90000"/>
          </a:bodyPr>
          <a:lstStyle/>
          <a:p>
            <a:r>
              <a:rPr lang="ru-RU" b="1" u="sng" dirty="0" smtClean="0">
                <a:solidFill>
                  <a:srgbClr val="7030A0"/>
                </a:solidFill>
              </a:rPr>
              <a:t/>
            </a:r>
            <a:br>
              <a:rPr lang="ru-RU" b="1" u="sng" dirty="0" smtClean="0">
                <a:solidFill>
                  <a:srgbClr val="7030A0"/>
                </a:solidFill>
              </a:rPr>
            </a:br>
            <a:r>
              <a:rPr lang="ru-RU" b="1" u="sng" dirty="0" smtClean="0">
                <a:solidFill>
                  <a:srgbClr val="7030A0"/>
                </a:solidFill>
              </a:rPr>
              <a:t>Этапы проектной деятельности.</a:t>
            </a:r>
            <a:r>
              <a:rPr lang="ru-RU" dirty="0" smtClean="0">
                <a:solidFill>
                  <a:srgbClr val="7030A0"/>
                </a:solidFill>
              </a:rPr>
              <a:t/>
            </a:r>
            <a:br>
              <a:rPr lang="ru-RU" dirty="0" smtClean="0">
                <a:solidFill>
                  <a:srgbClr val="7030A0"/>
                </a:solidFill>
              </a:rPr>
            </a:br>
            <a:endParaRPr lang="ru-RU" dirty="0">
              <a:solidFill>
                <a:srgbClr val="7030A0"/>
              </a:solidFill>
            </a:endParaRPr>
          </a:p>
        </p:txBody>
      </p:sp>
      <p:sp>
        <p:nvSpPr>
          <p:cNvPr id="9" name="Содержимое 5"/>
          <p:cNvSpPr>
            <a:spLocks noGrp="1"/>
          </p:cNvSpPr>
          <p:nvPr>
            <p:ph idx="1"/>
          </p:nvPr>
        </p:nvSpPr>
        <p:spPr>
          <a:xfrm>
            <a:off x="647564" y="1124744"/>
            <a:ext cx="7848872" cy="5289452"/>
          </a:xfrm>
        </p:spPr>
        <p:txBody>
          <a:bodyPr>
            <a:normAutofit fontScale="55000" lnSpcReduction="20000"/>
          </a:bodyPr>
          <a:lstStyle/>
          <a:p>
            <a:pPr>
              <a:buNone/>
            </a:pPr>
            <a:r>
              <a:rPr lang="ru-RU" sz="4400" b="1" i="1" dirty="0" smtClean="0"/>
              <a:t>3.</a:t>
            </a:r>
            <a:r>
              <a:rPr lang="ru-RU" sz="4400" b="1" i="1" u="sng" dirty="0" smtClean="0"/>
              <a:t> Организационно-исследовательский этап</a:t>
            </a:r>
            <a:endParaRPr lang="ru-RU" sz="4400" b="1" dirty="0" smtClean="0"/>
          </a:p>
          <a:p>
            <a:r>
              <a:rPr lang="ru-RU" b="1" dirty="0" smtClean="0">
                <a:solidFill>
                  <a:schemeClr val="accent4">
                    <a:lumMod val="50000"/>
                  </a:schemeClr>
                </a:solidFill>
              </a:rPr>
              <a:t>обсуждение и обработка информаций по направлениям исследования;</a:t>
            </a:r>
          </a:p>
          <a:p>
            <a:r>
              <a:rPr lang="ru-RU" b="1" dirty="0" smtClean="0">
                <a:solidFill>
                  <a:schemeClr val="accent4">
                    <a:lumMod val="50000"/>
                  </a:schemeClr>
                </a:solidFill>
              </a:rPr>
              <a:t>подведение промежуточных итогов исследования;</a:t>
            </a:r>
          </a:p>
          <a:p>
            <a:r>
              <a:rPr lang="ru-RU" b="1" dirty="0" smtClean="0">
                <a:solidFill>
                  <a:schemeClr val="accent4">
                    <a:lumMod val="50000"/>
                  </a:schemeClr>
                </a:solidFill>
              </a:rPr>
              <a:t>дополнительный сбор информации;</a:t>
            </a:r>
          </a:p>
          <a:p>
            <a:r>
              <a:rPr lang="ru-RU" b="1" dirty="0" smtClean="0">
                <a:solidFill>
                  <a:schemeClr val="accent4">
                    <a:lumMod val="50000"/>
                  </a:schemeClr>
                </a:solidFill>
              </a:rPr>
              <a:t>сопоставление конечных результатов с положениями выдвинутой</a:t>
            </a:r>
          </a:p>
          <a:p>
            <a:r>
              <a:rPr lang="ru-RU" b="1" dirty="0" smtClean="0">
                <a:solidFill>
                  <a:schemeClr val="accent4">
                    <a:lumMod val="50000"/>
                  </a:schemeClr>
                </a:solidFill>
              </a:rPr>
              <a:t> гипотезы; </a:t>
            </a:r>
          </a:p>
          <a:p>
            <a:r>
              <a:rPr lang="ru-RU" b="1" dirty="0" smtClean="0">
                <a:solidFill>
                  <a:schemeClr val="accent4">
                    <a:lumMod val="50000"/>
                  </a:schemeClr>
                </a:solidFill>
              </a:rPr>
              <a:t> итоговый отчет творческих групп о результатах исследования;</a:t>
            </a:r>
          </a:p>
          <a:p>
            <a:r>
              <a:rPr lang="ru-RU" b="1" dirty="0" smtClean="0">
                <a:solidFill>
                  <a:schemeClr val="accent4">
                    <a:lumMod val="50000"/>
                  </a:schemeClr>
                </a:solidFill>
              </a:rPr>
              <a:t>оформление результатов исследования по выбранным направлениям.</a:t>
            </a:r>
          </a:p>
          <a:p>
            <a:pPr lvl="0">
              <a:buNone/>
            </a:pPr>
            <a:endParaRPr lang="ru-RU" b="1" dirty="0" smtClean="0">
              <a:solidFill>
                <a:schemeClr val="accent4">
                  <a:lumMod val="50000"/>
                </a:schemeClr>
              </a:solidFill>
            </a:endParaRPr>
          </a:p>
          <a:p>
            <a:pPr>
              <a:buNone/>
            </a:pPr>
            <a:r>
              <a:rPr lang="ru-RU" b="1" dirty="0" smtClean="0"/>
              <a:t>   </a:t>
            </a:r>
            <a:r>
              <a:rPr lang="ru-RU" sz="4400" b="1" i="1" dirty="0" smtClean="0"/>
              <a:t>4. </a:t>
            </a:r>
            <a:r>
              <a:rPr lang="ru-RU" sz="4400" b="1" i="1" u="sng" dirty="0" smtClean="0"/>
              <a:t>Заключительный этап (</a:t>
            </a:r>
            <a:r>
              <a:rPr lang="ru-RU" sz="4400" b="1" i="1" u="sng" dirty="0" err="1" smtClean="0"/>
              <a:t>этап</a:t>
            </a:r>
            <a:r>
              <a:rPr lang="ru-RU" sz="4400" b="1" i="1" u="sng" dirty="0" smtClean="0"/>
              <a:t> представления результатов)</a:t>
            </a:r>
            <a:endParaRPr lang="ru-RU" sz="4400" b="1" dirty="0" smtClean="0"/>
          </a:p>
          <a:p>
            <a:r>
              <a:rPr lang="ru-RU" b="1" dirty="0" smtClean="0">
                <a:solidFill>
                  <a:schemeClr val="accent4">
                    <a:lumMod val="50000"/>
                  </a:schemeClr>
                </a:solidFill>
              </a:rPr>
              <a:t>  подготовка презентации результатов;</a:t>
            </a:r>
          </a:p>
          <a:p>
            <a:r>
              <a:rPr lang="ru-RU" b="1" dirty="0" smtClean="0">
                <a:solidFill>
                  <a:schemeClr val="accent4">
                    <a:lumMod val="50000"/>
                  </a:schemeClr>
                </a:solidFill>
              </a:rPr>
              <a:t>  публичная презентация проектной работы;</a:t>
            </a:r>
          </a:p>
          <a:p>
            <a:r>
              <a:rPr lang="ru-RU" b="1" dirty="0" smtClean="0">
                <a:solidFill>
                  <a:schemeClr val="accent4">
                    <a:lumMod val="50000"/>
                  </a:schemeClr>
                </a:solidFill>
              </a:rPr>
              <a:t>  анализ работы, проделанной в течение проектного периода;</a:t>
            </a:r>
          </a:p>
          <a:p>
            <a:r>
              <a:rPr lang="ru-RU" b="1" dirty="0" smtClean="0">
                <a:solidFill>
                  <a:schemeClr val="accent4">
                    <a:lumMod val="50000"/>
                  </a:schemeClr>
                </a:solidFill>
              </a:rPr>
              <a:t>  оценка работы проектной группы в целом и каждого его ученика. </a:t>
            </a:r>
          </a:p>
          <a:p>
            <a:endParaRPr lang="ru-RU" b="1" dirty="0" smtClean="0">
              <a:solidFill>
                <a:schemeClr val="accent4">
                  <a:lumMod val="50000"/>
                </a:schemeClr>
              </a:solidFill>
            </a:endParaRPr>
          </a:p>
          <a:p>
            <a:endParaRPr lang="ru-RU" b="1" dirty="0">
              <a:solidFill>
                <a:schemeClr val="accent4">
                  <a:lumMod val="50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2960" y="274638"/>
            <a:ext cx="7498080" cy="1143000"/>
          </a:xfrm>
        </p:spPr>
        <p:txBody>
          <a:bodyPr/>
          <a:lstStyle/>
          <a:p>
            <a:pPr algn="ctr"/>
            <a:r>
              <a:rPr lang="ru-RU" b="1" dirty="0" smtClean="0">
                <a:solidFill>
                  <a:srgbClr val="7030A0"/>
                </a:solidFill>
                <a:latin typeface="Cambria" pitchFamily="18" charset="0"/>
              </a:rPr>
              <a:t>Содержание</a:t>
            </a:r>
            <a:endParaRPr lang="ru-RU" b="1" dirty="0">
              <a:solidFill>
                <a:srgbClr val="7030A0"/>
              </a:solidFill>
            </a:endParaRPr>
          </a:p>
        </p:txBody>
      </p:sp>
      <p:sp>
        <p:nvSpPr>
          <p:cNvPr id="4" name="Содержимое 2"/>
          <p:cNvSpPr txBox="1">
            <a:spLocks/>
          </p:cNvSpPr>
          <p:nvPr/>
        </p:nvSpPr>
        <p:spPr>
          <a:xfrm>
            <a:off x="1187624" y="1628800"/>
            <a:ext cx="6768752" cy="3959225"/>
          </a:xfrm>
          <a:prstGeom prst="rect">
            <a:avLst/>
          </a:prstGeom>
          <a:solidFill>
            <a:schemeClr val="bg1">
              <a:alpha val="47000"/>
            </a:schemeClr>
          </a:solid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vert="horz" lIns="91440" tIns="45720" rIns="91440" bIns="45720" rtlCol="0">
            <a:normAutofit fontScale="85000" lnSpcReduction="10000"/>
          </a:bodyPr>
          <a:lstStyle/>
          <a:p>
            <a:pPr marL="342870" marR="0" lvl="0" indent="-342870" defTabSz="914321" rtl="0" eaLnBrk="1" fontAlgn="auto" latinLnBrk="0" hangingPunct="1">
              <a:lnSpc>
                <a:spcPct val="100000"/>
              </a:lnSpc>
              <a:spcBef>
                <a:spcPct val="20000"/>
              </a:spcBef>
              <a:spcAft>
                <a:spcPts val="0"/>
              </a:spcAft>
              <a:buClrTx/>
              <a:buSzTx/>
              <a:buFont typeface="Arial" pitchFamily="34" charset="0"/>
              <a:buBlip>
                <a:blip r:embed="rId2"/>
              </a:buBlip>
              <a:tabLst/>
              <a:defRPr/>
            </a:pPr>
            <a:r>
              <a:rPr kumimoji="0" lang="ru-RU" sz="3200" b="1" i="0" u="none" strike="noStrike" kern="1200" cap="none" spc="0" normalizeH="0" baseline="0" noProof="0" dirty="0" smtClean="0">
                <a:ln>
                  <a:noFill/>
                </a:ln>
                <a:solidFill>
                  <a:schemeClr val="tx1"/>
                </a:solidFill>
                <a:effectLst/>
                <a:uLnTx/>
                <a:uFillTx/>
                <a:ea typeface="+mn-ea"/>
                <a:cs typeface="+mn-cs"/>
              </a:rPr>
              <a:t>Гипотеза, цель и структура исследования</a:t>
            </a:r>
          </a:p>
          <a:p>
            <a:pPr marL="342870" marR="0" lvl="0" indent="-342870" algn="l" defTabSz="914321" rtl="0" eaLnBrk="1" fontAlgn="auto" latinLnBrk="0" hangingPunct="1">
              <a:lnSpc>
                <a:spcPct val="100000"/>
              </a:lnSpc>
              <a:spcBef>
                <a:spcPct val="20000"/>
              </a:spcBef>
              <a:spcAft>
                <a:spcPts val="0"/>
              </a:spcAft>
              <a:buClrTx/>
              <a:buSzTx/>
              <a:buFont typeface="Arial" pitchFamily="34" charset="0"/>
              <a:buBlip>
                <a:blip r:embed="rId2"/>
              </a:buBlip>
              <a:tabLst/>
              <a:defRPr/>
            </a:pPr>
            <a:r>
              <a:rPr kumimoji="0" lang="ru-RU" sz="3200" b="1" i="0" u="none" strike="noStrike" kern="1200" cap="none" spc="0" normalizeH="0" baseline="0" noProof="0" dirty="0" smtClean="0">
                <a:ln>
                  <a:noFill/>
                </a:ln>
                <a:solidFill>
                  <a:schemeClr val="tx1"/>
                </a:solidFill>
                <a:effectLst/>
                <a:uLnTx/>
                <a:uFillTx/>
                <a:ea typeface="+mn-ea"/>
                <a:cs typeface="+mn-cs"/>
              </a:rPr>
              <a:t>Теоретический материал</a:t>
            </a:r>
          </a:p>
          <a:p>
            <a:pPr marL="342870" indent="-342870" defTabSz="914321">
              <a:spcBef>
                <a:spcPct val="20000"/>
              </a:spcBef>
              <a:buBlip>
                <a:blip r:embed="rId2"/>
              </a:buBlip>
              <a:defRPr/>
            </a:pPr>
            <a:r>
              <a:rPr kumimoji="0" lang="ru-RU" sz="3200" b="1" i="0" u="none" strike="noStrike" kern="1200" cap="none" spc="0" normalizeH="0" baseline="0" noProof="0" dirty="0" smtClean="0">
                <a:ln>
                  <a:noFill/>
                </a:ln>
                <a:solidFill>
                  <a:schemeClr val="tx1"/>
                </a:solidFill>
                <a:effectLst/>
                <a:uLnTx/>
                <a:uFillTx/>
                <a:ea typeface="+mn-ea"/>
                <a:cs typeface="+mn-cs"/>
              </a:rPr>
              <a:t>Проведение измерений  с использованием </a:t>
            </a:r>
            <a:r>
              <a:rPr lang="ru-RU" sz="3200" b="1" dirty="0" smtClean="0">
                <a:solidFill>
                  <a:schemeClr val="tx1"/>
                </a:solidFill>
              </a:rPr>
              <a:t>компьютерной измерительной системы для измерения малых промежутков времени.</a:t>
            </a:r>
            <a:endParaRPr kumimoji="0" lang="ru-RU" sz="3200" b="1" i="0" u="none" strike="noStrike" kern="1200" cap="none" spc="0" normalizeH="0" baseline="0" noProof="0" dirty="0" smtClean="0">
              <a:ln>
                <a:noFill/>
              </a:ln>
              <a:solidFill>
                <a:schemeClr val="tx1"/>
              </a:solidFill>
              <a:effectLst/>
              <a:uLnTx/>
              <a:uFillTx/>
              <a:ea typeface="+mn-ea"/>
              <a:cs typeface="+mn-cs"/>
            </a:endParaRPr>
          </a:p>
          <a:p>
            <a:pPr marL="342870" marR="0" lvl="0" indent="-342870" algn="l" defTabSz="914321" rtl="0" eaLnBrk="1" fontAlgn="auto" latinLnBrk="0" hangingPunct="1">
              <a:lnSpc>
                <a:spcPct val="100000"/>
              </a:lnSpc>
              <a:spcBef>
                <a:spcPct val="20000"/>
              </a:spcBef>
              <a:spcAft>
                <a:spcPts val="0"/>
              </a:spcAft>
              <a:buClrTx/>
              <a:buSzTx/>
              <a:buFont typeface="Arial" pitchFamily="34" charset="0"/>
              <a:buBlip>
                <a:blip r:embed="rId2"/>
              </a:buBlip>
              <a:tabLst/>
              <a:defRPr/>
            </a:pPr>
            <a:r>
              <a:rPr kumimoji="0" lang="ru-RU" sz="3200" b="1" i="0" u="none" strike="noStrike" kern="1200" cap="none" spc="0" normalizeH="0" baseline="0" noProof="0" dirty="0" smtClean="0">
                <a:ln>
                  <a:noFill/>
                </a:ln>
                <a:solidFill>
                  <a:schemeClr val="tx1"/>
                </a:solidFill>
                <a:effectLst/>
                <a:uLnTx/>
                <a:uFillTx/>
                <a:ea typeface="+mn-ea"/>
                <a:cs typeface="+mn-cs"/>
              </a:rPr>
              <a:t>Анализ полученных результатов</a:t>
            </a:r>
          </a:p>
          <a:p>
            <a:pPr marL="342870" marR="0" lvl="0" indent="-342870" algn="l" defTabSz="914321" rtl="0" eaLnBrk="1" fontAlgn="auto" latinLnBrk="0" hangingPunct="1">
              <a:lnSpc>
                <a:spcPct val="100000"/>
              </a:lnSpc>
              <a:spcBef>
                <a:spcPct val="20000"/>
              </a:spcBef>
              <a:spcAft>
                <a:spcPts val="0"/>
              </a:spcAft>
              <a:buClrTx/>
              <a:buSzTx/>
              <a:buFont typeface="Arial" pitchFamily="34" charset="0"/>
              <a:buBlip>
                <a:blip r:embed="rId2"/>
              </a:buBlip>
              <a:tabLst/>
              <a:defRPr/>
            </a:pPr>
            <a:r>
              <a:rPr kumimoji="0" lang="ru-RU" sz="3200" b="1" i="0" u="none" strike="noStrike" kern="1200" cap="none" spc="0" normalizeH="0" baseline="0" noProof="0" dirty="0" smtClean="0">
                <a:ln>
                  <a:noFill/>
                </a:ln>
                <a:solidFill>
                  <a:schemeClr val="tx1"/>
                </a:solidFill>
                <a:effectLst/>
                <a:uLnTx/>
                <a:uFillTx/>
                <a:ea typeface="+mn-ea"/>
                <a:cs typeface="+mn-cs"/>
              </a:rPr>
              <a:t>Выводы</a:t>
            </a:r>
            <a:endParaRPr kumimoji="0" lang="ru-RU" sz="32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2960" y="274638"/>
            <a:ext cx="7498080" cy="1143000"/>
          </a:xfrm>
        </p:spPr>
        <p:txBody>
          <a:bodyPr>
            <a:normAutofit/>
          </a:bodyPr>
          <a:lstStyle/>
          <a:p>
            <a:pPr algn="ctr"/>
            <a:r>
              <a:rPr lang="ru-RU" sz="3600" b="1" dirty="0" smtClean="0">
                <a:solidFill>
                  <a:schemeClr val="tx1"/>
                </a:solidFill>
              </a:rPr>
              <a:t>Цель работы:</a:t>
            </a:r>
            <a:endParaRPr lang="ru-RU" sz="3600" b="1" dirty="0">
              <a:solidFill>
                <a:schemeClr val="tx1"/>
              </a:solidFill>
            </a:endParaRPr>
          </a:p>
        </p:txBody>
      </p:sp>
      <p:sp>
        <p:nvSpPr>
          <p:cNvPr id="3" name="Содержимое 2"/>
          <p:cNvSpPr>
            <a:spLocks noGrp="1"/>
          </p:cNvSpPr>
          <p:nvPr>
            <p:ph idx="1"/>
          </p:nvPr>
        </p:nvSpPr>
        <p:spPr>
          <a:xfrm>
            <a:off x="822960" y="1447800"/>
            <a:ext cx="7498080" cy="4800600"/>
          </a:xfrm>
        </p:spPr>
        <p:txBody>
          <a:bodyPr>
            <a:normAutofit/>
          </a:bodyPr>
          <a:lstStyle/>
          <a:p>
            <a:pPr algn="ctr">
              <a:buNone/>
            </a:pPr>
            <a:r>
              <a:rPr lang="ru-RU" sz="3600" b="1" u="sng" dirty="0" smtClean="0">
                <a:solidFill>
                  <a:srgbClr val="7030A0"/>
                </a:solidFill>
              </a:rPr>
              <a:t>Сравнение импульса силы с изменением импульса тела.</a:t>
            </a:r>
          </a:p>
          <a:p>
            <a:pPr algn="ctr">
              <a:buNone/>
            </a:pPr>
            <a:endParaRPr lang="ru-RU" b="1" dirty="0" smtClean="0"/>
          </a:p>
          <a:p>
            <a:pPr algn="ctr">
              <a:buNone/>
            </a:pPr>
            <a:r>
              <a:rPr lang="ru-RU" sz="4000" b="1" dirty="0" smtClean="0"/>
              <a:t>Гипотеза:</a:t>
            </a:r>
            <a:r>
              <a:rPr lang="ru-RU" b="1" dirty="0" smtClean="0"/>
              <a:t> </a:t>
            </a:r>
          </a:p>
          <a:p>
            <a:pPr algn="ctr">
              <a:buNone/>
            </a:pPr>
            <a:r>
              <a:rPr lang="ru-RU" sz="3600" b="1" u="sng" dirty="0" smtClean="0">
                <a:solidFill>
                  <a:srgbClr val="7030A0"/>
                </a:solidFill>
              </a:rPr>
              <a:t>Импульс силы равен изменению импульса тела.</a:t>
            </a:r>
          </a:p>
          <a:p>
            <a:pPr>
              <a:buNone/>
            </a:pP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rgbClr val="7030A0"/>
                </a:solidFill>
              </a:rPr>
              <a:t>Используемое оборудование:</a:t>
            </a:r>
            <a:endParaRPr lang="ru-RU" dirty="0">
              <a:solidFill>
                <a:srgbClr val="7030A0"/>
              </a:solidFill>
            </a:endParaRPr>
          </a:p>
        </p:txBody>
      </p:sp>
      <p:sp>
        <p:nvSpPr>
          <p:cNvPr id="3" name="Содержимое 2"/>
          <p:cNvSpPr>
            <a:spLocks noGrp="1"/>
          </p:cNvSpPr>
          <p:nvPr>
            <p:ph idx="1"/>
          </p:nvPr>
        </p:nvSpPr>
        <p:spPr/>
        <p:txBody>
          <a:bodyPr>
            <a:normAutofit fontScale="92500" lnSpcReduction="20000"/>
          </a:bodyPr>
          <a:lstStyle/>
          <a:p>
            <a:r>
              <a:rPr lang="ru-RU" b="1" dirty="0" smtClean="0"/>
              <a:t>магнитоэлектрический  датчик положения из состава цифровой лаборатории </a:t>
            </a:r>
            <a:r>
              <a:rPr lang="ru-RU" b="1" dirty="0" err="1" smtClean="0"/>
              <a:t>L-micro</a:t>
            </a:r>
            <a:endParaRPr lang="ru-RU" b="1" dirty="0" smtClean="0"/>
          </a:p>
          <a:p>
            <a:r>
              <a:rPr lang="ru-RU" b="1" dirty="0" smtClean="0"/>
              <a:t>компьютер с установленным программным обеспечением</a:t>
            </a:r>
          </a:p>
          <a:p>
            <a:r>
              <a:rPr lang="ru-RU" b="1" dirty="0" smtClean="0"/>
              <a:t>штатив</a:t>
            </a:r>
          </a:p>
          <a:p>
            <a:r>
              <a:rPr lang="ru-RU" b="1" dirty="0" smtClean="0"/>
              <a:t>направляющая рейка</a:t>
            </a:r>
          </a:p>
          <a:p>
            <a:r>
              <a:rPr lang="ru-RU" b="1" dirty="0" smtClean="0"/>
              <a:t> каретка</a:t>
            </a:r>
          </a:p>
          <a:p>
            <a:r>
              <a:rPr lang="ru-RU" b="1" dirty="0" smtClean="0"/>
              <a:t>транспортир</a:t>
            </a:r>
          </a:p>
          <a:p>
            <a:r>
              <a:rPr lang="ru-RU" b="1" dirty="0" smtClean="0"/>
              <a:t>калькулятор</a:t>
            </a:r>
          </a:p>
          <a:p>
            <a:r>
              <a:rPr lang="ru-RU" b="1" dirty="0" smtClean="0"/>
              <a:t>динамометр с пределом измерения 1 Н.</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2960" y="274638"/>
            <a:ext cx="7498080" cy="1143000"/>
          </a:xfrm>
        </p:spPr>
        <p:txBody>
          <a:bodyPr/>
          <a:lstStyle/>
          <a:p>
            <a:pPr algn="ctr"/>
            <a:r>
              <a:rPr lang="ru-RU" b="1" dirty="0" smtClean="0">
                <a:solidFill>
                  <a:srgbClr val="7030A0"/>
                </a:solidFill>
              </a:rPr>
              <a:t>Импульс тела </a:t>
            </a:r>
            <a:endParaRPr lang="ru-RU" b="1" dirty="0">
              <a:solidFill>
                <a:srgbClr val="7030A0"/>
              </a:solidFill>
            </a:endParaRPr>
          </a:p>
        </p:txBody>
      </p:sp>
      <p:sp>
        <p:nvSpPr>
          <p:cNvPr id="3" name="Содержимое 2"/>
          <p:cNvSpPr>
            <a:spLocks noGrp="1"/>
          </p:cNvSpPr>
          <p:nvPr>
            <p:ph idx="1"/>
          </p:nvPr>
        </p:nvSpPr>
        <p:spPr>
          <a:xfrm>
            <a:off x="822960" y="1447800"/>
            <a:ext cx="7498080" cy="4800600"/>
          </a:xfrm>
        </p:spPr>
        <p:txBody>
          <a:bodyPr>
            <a:normAutofit/>
          </a:bodyPr>
          <a:lstStyle/>
          <a:p>
            <a:pPr>
              <a:buNone/>
            </a:pPr>
            <a:r>
              <a:rPr lang="ru-RU" dirty="0" smtClean="0"/>
              <a:t>    – </a:t>
            </a:r>
            <a:r>
              <a:rPr lang="ru-RU" sz="2800" b="1" dirty="0" smtClean="0"/>
              <a:t>в механике Ньютона – мера механического движения, представляющая собой векторную величину, равную для материальной точки произведению массы этой точки на её скорость и направленную так же, как вектор скорости. Единицей измерения импульса тела в СИ является кг-метр в секунду (кг</a:t>
            </a:r>
            <a:r>
              <a:rPr lang="ru-RU" sz="2800" b="1" i="1" dirty="0" smtClean="0"/>
              <a:t> ∙ </a:t>
            </a:r>
            <a:r>
              <a:rPr lang="ru-RU" sz="2800" b="1" dirty="0" smtClean="0"/>
              <a:t>м/с).</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Официальная">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356</TotalTime>
  <Words>1555</Words>
  <Application>Microsoft Office PowerPoint</Application>
  <PresentationFormat>Экран (4:3)</PresentationFormat>
  <Paragraphs>190</Paragraphs>
  <Slides>23</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0</vt:i4>
      </vt:variant>
      <vt:variant>
        <vt:lpstr>Заголовки слайдов</vt:lpstr>
      </vt:variant>
      <vt:variant>
        <vt:i4>23</vt:i4>
      </vt:variant>
    </vt:vector>
  </HeadingPairs>
  <TitlesOfParts>
    <vt:vector size="24" baseType="lpstr">
      <vt:lpstr>Солнцестояние</vt:lpstr>
      <vt:lpstr>Изменение импульса тела  и импульса силы.</vt:lpstr>
      <vt:lpstr>Слайд 2</vt:lpstr>
      <vt:lpstr>Введение</vt:lpstr>
      <vt:lpstr>Этапы проектной деятельности. </vt:lpstr>
      <vt:lpstr> Этапы проектной деятельности. </vt:lpstr>
      <vt:lpstr>Содержание</vt:lpstr>
      <vt:lpstr>Цель работы:</vt:lpstr>
      <vt:lpstr>Используемое оборудование:</vt:lpstr>
      <vt:lpstr>Импульс тела </vt:lpstr>
      <vt:lpstr>Второй закон Ньютона</vt:lpstr>
      <vt:lpstr>Для практической проверки этого соотношения проведем два эксперимента:</vt:lpstr>
      <vt:lpstr>Измерение силы</vt:lpstr>
      <vt:lpstr>Измерение мгновенной скорости</vt:lpstr>
      <vt:lpstr>Проведение эксперимента.</vt:lpstr>
      <vt:lpstr>Слайд 15</vt:lpstr>
      <vt:lpstr>Слайд 16</vt:lpstr>
      <vt:lpstr>Слайд 17</vt:lpstr>
      <vt:lpstr>Оценка полученных результатов</vt:lpstr>
      <vt:lpstr> Дополнительное самостоятельное задание. </vt:lpstr>
      <vt:lpstr>Готовимся к ЕГЭ</vt:lpstr>
      <vt:lpstr>Слайд 21</vt:lpstr>
      <vt:lpstr>Достигнутые результаты учащихся</vt:lpstr>
      <vt:lpstr>Используемая литература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Изменение импульса тела и импульс силы.</dc:title>
  <cp:lastModifiedBy>Zverdvd.org</cp:lastModifiedBy>
  <cp:revision>42</cp:revision>
  <dcterms:modified xsi:type="dcterms:W3CDTF">2019-11-25T11:39:19Z</dcterms:modified>
</cp:coreProperties>
</file>